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9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6.xml" ContentType="application/vnd.openxmlformats-officedocument.presentationml.notesSlide+xml"/>
  <Override PartName="/ppt/tags/tag25.xml" ContentType="application/vnd.openxmlformats-officedocument.presentationml.tags+xml"/>
  <Override PartName="/ppt/notesSlides/notesSlide7.xml" ContentType="application/vnd.openxmlformats-officedocument.presentationml.notesSlide+xml"/>
  <Override PartName="/ppt/tags/tag26.xml" ContentType="application/vnd.openxmlformats-officedocument.presentationml.tags+xml"/>
  <Override PartName="/ppt/media/image34.JPG" ContentType="image/jpeg"/>
  <Override PartName="/ppt/media/image35.JPG" ContentType="image/jpeg"/>
  <Override PartName="/ppt/tags/tag27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8.xml" ContentType="application/vnd.openxmlformats-officedocument.presentationml.tags+xml"/>
  <Override PartName="/ppt/notesSlides/notesSlide9.xml" ContentType="application/vnd.openxmlformats-officedocument.presentationml.notesSlide+xml"/>
  <Override PartName="/ppt/tags/tag29.xml" ContentType="application/vnd.openxmlformats-officedocument.presentationml.tags+xml"/>
  <Override PartName="/ppt/notesSlides/notesSlide10.xml" ContentType="application/vnd.openxmlformats-officedocument.presentationml.notesSlide+xml"/>
  <Override PartName="/ppt/tags/tag30.xml" ContentType="application/vnd.openxmlformats-officedocument.presentationml.tags+xml"/>
  <Override PartName="/ppt/notesSlides/notesSlide11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2.xml" ContentType="application/vnd.openxmlformats-officedocument.presentationml.notesSlide+xml"/>
  <Override PartName="/ppt/tags/tag33.xml" ContentType="application/vnd.openxmlformats-officedocument.presentationml.tags+xml"/>
  <Override PartName="/ppt/notesSlides/notesSlide13.xml" ContentType="application/vnd.openxmlformats-officedocument.presentationml.notesSlide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media/image67.JPG" ContentType="image/jpeg"/>
  <Override PartName="/ppt/media/image69.jpg" ContentType="image/jpeg"/>
  <Override PartName="/ppt/media/image70.jpg" ContentType="image/jpeg"/>
  <Override PartName="/ppt/media/image71.JPG" ContentType="image/jpeg"/>
  <Override PartName="/ppt/media/image72.JPG" ContentType="image/jpeg"/>
  <Override PartName="/ppt/tags/tag35.xml" ContentType="application/vnd.openxmlformats-officedocument.presentationml.tags+xml"/>
  <Override PartName="/ppt/notesSlides/notesSlide15.xml" ContentType="application/vnd.openxmlformats-officedocument.presentationml.notesSlide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ppt/tags/tag37.xml" ContentType="application/vnd.openxmlformats-officedocument.presentationml.tags+xml"/>
  <Override PartName="/ppt/notesSlides/notesSlide17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media/image79.JPG" ContentType="image/jpeg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54"/>
  </p:notesMasterIdLst>
  <p:sldIdLst>
    <p:sldId id="562" r:id="rId2"/>
    <p:sldId id="774" r:id="rId3"/>
    <p:sldId id="816" r:id="rId4"/>
    <p:sldId id="799" r:id="rId5"/>
    <p:sldId id="798" r:id="rId6"/>
    <p:sldId id="804" r:id="rId7"/>
    <p:sldId id="817" r:id="rId8"/>
    <p:sldId id="586" r:id="rId9"/>
    <p:sldId id="818" r:id="rId10"/>
    <p:sldId id="819" r:id="rId11"/>
    <p:sldId id="820" r:id="rId12"/>
    <p:sldId id="821" r:id="rId13"/>
    <p:sldId id="822" r:id="rId14"/>
    <p:sldId id="823" r:id="rId15"/>
    <p:sldId id="824" r:id="rId16"/>
    <p:sldId id="814" r:id="rId17"/>
    <p:sldId id="825" r:id="rId18"/>
    <p:sldId id="815" r:id="rId19"/>
    <p:sldId id="785" r:id="rId20"/>
    <p:sldId id="778" r:id="rId21"/>
    <p:sldId id="786" r:id="rId22"/>
    <p:sldId id="787" r:id="rId23"/>
    <p:sldId id="788" r:id="rId24"/>
    <p:sldId id="687" r:id="rId25"/>
    <p:sldId id="794" r:id="rId26"/>
    <p:sldId id="795" r:id="rId27"/>
    <p:sldId id="826" r:id="rId28"/>
    <p:sldId id="845" r:id="rId29"/>
    <p:sldId id="705" r:id="rId30"/>
    <p:sldId id="707" r:id="rId31"/>
    <p:sldId id="706" r:id="rId32"/>
    <p:sldId id="693" r:id="rId33"/>
    <p:sldId id="771" r:id="rId34"/>
    <p:sldId id="772" r:id="rId35"/>
    <p:sldId id="847" r:id="rId36"/>
    <p:sldId id="790" r:id="rId37"/>
    <p:sldId id="848" r:id="rId38"/>
    <p:sldId id="849" r:id="rId39"/>
    <p:sldId id="846" r:id="rId40"/>
    <p:sldId id="607" r:id="rId41"/>
    <p:sldId id="598" r:id="rId42"/>
    <p:sldId id="602" r:id="rId43"/>
    <p:sldId id="628" r:id="rId44"/>
    <p:sldId id="629" r:id="rId45"/>
    <p:sldId id="626" r:id="rId46"/>
    <p:sldId id="630" r:id="rId47"/>
    <p:sldId id="631" r:id="rId48"/>
    <p:sldId id="633" r:id="rId49"/>
    <p:sldId id="850" r:id="rId50"/>
    <p:sldId id="852" r:id="rId51"/>
    <p:sldId id="851" r:id="rId52"/>
    <p:sldId id="811" r:id="rId5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00F3517-7875-4563-8CF5-6C416EB77927}">
          <p14:sldIdLst>
            <p14:sldId id="562"/>
            <p14:sldId id="774"/>
            <p14:sldId id="816"/>
            <p14:sldId id="799"/>
            <p14:sldId id="798"/>
            <p14:sldId id="804"/>
            <p14:sldId id="817"/>
            <p14:sldId id="586"/>
            <p14:sldId id="818"/>
            <p14:sldId id="819"/>
            <p14:sldId id="820"/>
            <p14:sldId id="821"/>
            <p14:sldId id="822"/>
            <p14:sldId id="823"/>
            <p14:sldId id="824"/>
            <p14:sldId id="814"/>
            <p14:sldId id="825"/>
            <p14:sldId id="815"/>
            <p14:sldId id="785"/>
            <p14:sldId id="778"/>
            <p14:sldId id="786"/>
            <p14:sldId id="787"/>
            <p14:sldId id="788"/>
            <p14:sldId id="687"/>
            <p14:sldId id="794"/>
            <p14:sldId id="795"/>
            <p14:sldId id="826"/>
            <p14:sldId id="845"/>
            <p14:sldId id="705"/>
            <p14:sldId id="707"/>
            <p14:sldId id="706"/>
            <p14:sldId id="693"/>
            <p14:sldId id="771"/>
            <p14:sldId id="772"/>
            <p14:sldId id="847"/>
            <p14:sldId id="790"/>
            <p14:sldId id="848"/>
            <p14:sldId id="849"/>
            <p14:sldId id="846"/>
            <p14:sldId id="607"/>
            <p14:sldId id="598"/>
            <p14:sldId id="602"/>
            <p14:sldId id="628"/>
            <p14:sldId id="629"/>
            <p14:sldId id="626"/>
            <p14:sldId id="630"/>
            <p14:sldId id="631"/>
            <p14:sldId id="633"/>
            <p14:sldId id="850"/>
            <p14:sldId id="852"/>
            <p14:sldId id="851"/>
            <p14:sldId id="811"/>
          </p14:sldIdLst>
        </p14:section>
        <p14:section name="Раздел без заголовка" id="{D7625E80-1B92-4295-B1AE-97D5911AA6FD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8" autoAdjust="0"/>
    <p:restoredTop sz="96540" autoAdjust="0"/>
  </p:normalViewPr>
  <p:slideViewPr>
    <p:cSldViewPr snapToGrid="0" snapToObjects="1">
      <p:cViewPr varScale="1">
        <p:scale>
          <a:sx n="92" d="100"/>
          <a:sy n="92" d="100"/>
        </p:scale>
        <p:origin x="90" y="10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7" d="100"/>
        <a:sy n="167" d="100"/>
      </p:scale>
      <p:origin x="0" y="18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200DCF-7D07-804F-9EB9-ABEE0DCFE4AD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59A9D25-5D11-2D40-BA22-24D57FEB631C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Квалификация работника</a:t>
          </a:r>
        </a:p>
      </dgm:t>
    </dgm:pt>
    <dgm:pt modelId="{1D246F56-6880-7E44-89A2-EA2D6F07AAC8}" type="parTrans" cxnId="{3D1DF4E8-1083-CB4D-8CE2-E4695454501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AF1435D-D960-F44C-8E97-863B7633C1D6}" type="sibTrans" cxnId="{3D1DF4E8-1083-CB4D-8CE2-E4695454501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7C0A1FE-ADBA-C642-AA70-D8CCB72936DE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Кто подтверждает</a:t>
          </a:r>
        </a:p>
      </dgm:t>
    </dgm:pt>
    <dgm:pt modelId="{BFB1CC39-3875-6648-80A9-3EB645C1CB64}" type="parTrans" cxnId="{F3DCF08D-C6C9-BB41-B5FB-F132B2E04B56}">
      <dgm:prSet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634F053-335F-C34A-A1D0-049C0D517AEA}" type="sibTrans" cxnId="{F3DCF08D-C6C9-BB41-B5FB-F132B2E04B5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2D9624B-BDD8-5045-BC3B-C3350F26F1CB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Процедура подтверждения</a:t>
          </a:r>
        </a:p>
      </dgm:t>
    </dgm:pt>
    <dgm:pt modelId="{7257616C-E063-A04B-82F9-94A306C4FA26}" type="parTrans" cxnId="{C5D14EC4-E779-5345-A9AE-4B9D2905DFC1}">
      <dgm:prSet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706353A-62A9-4C4D-B3F7-DAE1E52EDD24}" type="sibTrans" cxnId="{C5D14EC4-E779-5345-A9AE-4B9D2905DFC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5B2EB46-DBC3-3343-A76C-E327C494B702}">
      <dgm:prSet phldrT="[Текст]"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Подтверждающий документ</a:t>
          </a:r>
        </a:p>
      </dgm:t>
    </dgm:pt>
    <dgm:pt modelId="{D4AAEE26-65E6-AF45-B63C-D93206633990}" type="parTrans" cxnId="{395375D9-E127-3F44-9ABC-C579474581DF}">
      <dgm:prSet/>
      <dgm:spPr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8D86D208-79CF-054C-A7BF-755633635199}" type="sibTrans" cxnId="{395375D9-E127-3F44-9ABC-C579474581D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53A01E1-090E-524F-B505-880C7668AF3B}" type="pres">
      <dgm:prSet presAssocID="{77200DCF-7D07-804F-9EB9-ABEE0DCFE4AD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913C13-D957-1B48-AB22-89829ECA30AC}" type="pres">
      <dgm:prSet presAssocID="{A59A9D25-5D11-2D40-BA22-24D57FEB631C}" presName="centerShape" presStyleLbl="node0" presStyleIdx="0" presStyleCnt="1"/>
      <dgm:spPr/>
    </dgm:pt>
    <dgm:pt modelId="{3B3C49A9-0DC1-9D4D-92EB-A84BD0C663D8}" type="pres">
      <dgm:prSet presAssocID="{BFB1CC39-3875-6648-80A9-3EB645C1CB64}" presName="parTrans" presStyleLbl="bgSibTrans2D1" presStyleIdx="0" presStyleCnt="3"/>
      <dgm:spPr/>
    </dgm:pt>
    <dgm:pt modelId="{441E2035-DD0F-DF4F-9681-2B6A2C761EB4}" type="pres">
      <dgm:prSet presAssocID="{27C0A1FE-ADBA-C642-AA70-D8CCB72936DE}" presName="node" presStyleLbl="node1" presStyleIdx="0" presStyleCnt="3">
        <dgm:presLayoutVars>
          <dgm:bulletEnabled val="1"/>
        </dgm:presLayoutVars>
      </dgm:prSet>
      <dgm:spPr/>
    </dgm:pt>
    <dgm:pt modelId="{936D41FD-58C7-3140-B55C-641512E1A721}" type="pres">
      <dgm:prSet presAssocID="{7257616C-E063-A04B-82F9-94A306C4FA26}" presName="parTrans" presStyleLbl="bgSibTrans2D1" presStyleIdx="1" presStyleCnt="3"/>
      <dgm:spPr/>
    </dgm:pt>
    <dgm:pt modelId="{58634B3C-32C1-6843-86DD-2384A87F55B5}" type="pres">
      <dgm:prSet presAssocID="{72D9624B-BDD8-5045-BC3B-C3350F26F1CB}" presName="node" presStyleLbl="node1" presStyleIdx="1" presStyleCnt="3">
        <dgm:presLayoutVars>
          <dgm:bulletEnabled val="1"/>
        </dgm:presLayoutVars>
      </dgm:prSet>
      <dgm:spPr/>
    </dgm:pt>
    <dgm:pt modelId="{2038B04F-4760-004C-9966-178120BB1373}" type="pres">
      <dgm:prSet presAssocID="{D4AAEE26-65E6-AF45-B63C-D93206633990}" presName="parTrans" presStyleLbl="bgSibTrans2D1" presStyleIdx="2" presStyleCnt="3"/>
      <dgm:spPr/>
    </dgm:pt>
    <dgm:pt modelId="{31069110-296C-B44F-B94B-E992989C8F89}" type="pres">
      <dgm:prSet presAssocID="{B5B2EB46-DBC3-3343-A76C-E327C494B702}" presName="node" presStyleLbl="node1" presStyleIdx="2" presStyleCnt="3">
        <dgm:presLayoutVars>
          <dgm:bulletEnabled val="1"/>
        </dgm:presLayoutVars>
      </dgm:prSet>
      <dgm:spPr/>
    </dgm:pt>
  </dgm:ptLst>
  <dgm:cxnLst>
    <dgm:cxn modelId="{3E0ABF79-F7D1-B340-BF16-40866C6BDEFC}" type="presOf" srcId="{A59A9D25-5D11-2D40-BA22-24D57FEB631C}" destId="{8E913C13-D957-1B48-AB22-89829ECA30AC}" srcOrd="0" destOrd="0" presId="urn:microsoft.com/office/officeart/2005/8/layout/radial4"/>
    <dgm:cxn modelId="{BF674A8A-E005-D643-A660-09C904D88EB1}" type="presOf" srcId="{D4AAEE26-65E6-AF45-B63C-D93206633990}" destId="{2038B04F-4760-004C-9966-178120BB1373}" srcOrd="0" destOrd="0" presId="urn:microsoft.com/office/officeart/2005/8/layout/radial4"/>
    <dgm:cxn modelId="{42947A8A-08EF-5240-8682-5E8B230489D0}" type="presOf" srcId="{72D9624B-BDD8-5045-BC3B-C3350F26F1CB}" destId="{58634B3C-32C1-6843-86DD-2384A87F55B5}" srcOrd="0" destOrd="0" presId="urn:microsoft.com/office/officeart/2005/8/layout/radial4"/>
    <dgm:cxn modelId="{F3DCF08D-C6C9-BB41-B5FB-F132B2E04B56}" srcId="{A59A9D25-5D11-2D40-BA22-24D57FEB631C}" destId="{27C0A1FE-ADBA-C642-AA70-D8CCB72936DE}" srcOrd="0" destOrd="0" parTransId="{BFB1CC39-3875-6648-80A9-3EB645C1CB64}" sibTransId="{B634F053-335F-C34A-A1D0-049C0D517AEA}"/>
    <dgm:cxn modelId="{63927B95-3F07-8344-8453-27EACB951A15}" type="presOf" srcId="{7257616C-E063-A04B-82F9-94A306C4FA26}" destId="{936D41FD-58C7-3140-B55C-641512E1A721}" srcOrd="0" destOrd="0" presId="urn:microsoft.com/office/officeart/2005/8/layout/radial4"/>
    <dgm:cxn modelId="{53C6A9B4-FE02-7E45-A523-43147F2A461F}" type="presOf" srcId="{BFB1CC39-3875-6648-80A9-3EB645C1CB64}" destId="{3B3C49A9-0DC1-9D4D-92EB-A84BD0C663D8}" srcOrd="0" destOrd="0" presId="urn:microsoft.com/office/officeart/2005/8/layout/radial4"/>
    <dgm:cxn modelId="{7F97B9B5-3591-CD45-8A36-A634A65F805C}" type="presOf" srcId="{B5B2EB46-DBC3-3343-A76C-E327C494B702}" destId="{31069110-296C-B44F-B94B-E992989C8F89}" srcOrd="0" destOrd="0" presId="urn:microsoft.com/office/officeart/2005/8/layout/radial4"/>
    <dgm:cxn modelId="{9C48D5BF-C2C6-1948-A685-EAE9E6913964}" type="presOf" srcId="{27C0A1FE-ADBA-C642-AA70-D8CCB72936DE}" destId="{441E2035-DD0F-DF4F-9681-2B6A2C761EB4}" srcOrd="0" destOrd="0" presId="urn:microsoft.com/office/officeart/2005/8/layout/radial4"/>
    <dgm:cxn modelId="{C5D14EC4-E779-5345-A9AE-4B9D2905DFC1}" srcId="{A59A9D25-5D11-2D40-BA22-24D57FEB631C}" destId="{72D9624B-BDD8-5045-BC3B-C3350F26F1CB}" srcOrd="1" destOrd="0" parTransId="{7257616C-E063-A04B-82F9-94A306C4FA26}" sibTransId="{E706353A-62A9-4C4D-B3F7-DAE1E52EDD24}"/>
    <dgm:cxn modelId="{403A52CD-6A4B-A347-A260-D4EC83A63920}" type="presOf" srcId="{77200DCF-7D07-804F-9EB9-ABEE0DCFE4AD}" destId="{F53A01E1-090E-524F-B505-880C7668AF3B}" srcOrd="0" destOrd="0" presId="urn:microsoft.com/office/officeart/2005/8/layout/radial4"/>
    <dgm:cxn modelId="{395375D9-E127-3F44-9ABC-C579474581DF}" srcId="{A59A9D25-5D11-2D40-BA22-24D57FEB631C}" destId="{B5B2EB46-DBC3-3343-A76C-E327C494B702}" srcOrd="2" destOrd="0" parTransId="{D4AAEE26-65E6-AF45-B63C-D93206633990}" sibTransId="{8D86D208-79CF-054C-A7BF-755633635199}"/>
    <dgm:cxn modelId="{3D1DF4E8-1083-CB4D-8CE2-E46954545011}" srcId="{77200DCF-7D07-804F-9EB9-ABEE0DCFE4AD}" destId="{A59A9D25-5D11-2D40-BA22-24D57FEB631C}" srcOrd="0" destOrd="0" parTransId="{1D246F56-6880-7E44-89A2-EA2D6F07AAC8}" sibTransId="{EAF1435D-D960-F44C-8E97-863B7633C1D6}"/>
    <dgm:cxn modelId="{AF0783C6-F013-6F4D-8B62-33CD1CFBF281}" type="presParOf" srcId="{F53A01E1-090E-524F-B505-880C7668AF3B}" destId="{8E913C13-D957-1B48-AB22-89829ECA30AC}" srcOrd="0" destOrd="0" presId="urn:microsoft.com/office/officeart/2005/8/layout/radial4"/>
    <dgm:cxn modelId="{8C2638B2-621C-D54E-91A5-4BFA71F922CB}" type="presParOf" srcId="{F53A01E1-090E-524F-B505-880C7668AF3B}" destId="{3B3C49A9-0DC1-9D4D-92EB-A84BD0C663D8}" srcOrd="1" destOrd="0" presId="urn:microsoft.com/office/officeart/2005/8/layout/radial4"/>
    <dgm:cxn modelId="{702533A7-2B04-A44A-BD64-C9231452114A}" type="presParOf" srcId="{F53A01E1-090E-524F-B505-880C7668AF3B}" destId="{441E2035-DD0F-DF4F-9681-2B6A2C761EB4}" srcOrd="2" destOrd="0" presId="urn:microsoft.com/office/officeart/2005/8/layout/radial4"/>
    <dgm:cxn modelId="{71729570-CF1A-BD47-AB91-CE30829437FE}" type="presParOf" srcId="{F53A01E1-090E-524F-B505-880C7668AF3B}" destId="{936D41FD-58C7-3140-B55C-641512E1A721}" srcOrd="3" destOrd="0" presId="urn:microsoft.com/office/officeart/2005/8/layout/radial4"/>
    <dgm:cxn modelId="{C838B8EB-C842-E34B-8D62-D25318EEA06F}" type="presParOf" srcId="{F53A01E1-090E-524F-B505-880C7668AF3B}" destId="{58634B3C-32C1-6843-86DD-2384A87F55B5}" srcOrd="4" destOrd="0" presId="urn:microsoft.com/office/officeart/2005/8/layout/radial4"/>
    <dgm:cxn modelId="{33061B7B-9991-644E-93C5-CB8A664048BF}" type="presParOf" srcId="{F53A01E1-090E-524F-B505-880C7668AF3B}" destId="{2038B04F-4760-004C-9966-178120BB1373}" srcOrd="5" destOrd="0" presId="urn:microsoft.com/office/officeart/2005/8/layout/radial4"/>
    <dgm:cxn modelId="{EE84A6B0-6C02-8241-BEE0-89C07B25026D}" type="presParOf" srcId="{F53A01E1-090E-524F-B505-880C7668AF3B}" destId="{31069110-296C-B44F-B94B-E992989C8F8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D2C81-5997-4A4B-9BDC-8C5ADF660700}" type="doc">
      <dgm:prSet loTypeId="urn:microsoft.com/office/officeart/2005/8/layout/hierarchy2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E65FC00-89B2-C94F-943C-A010E3B46747}">
      <dgm:prSet phldrT="[Текст]"/>
      <dgm:spPr/>
      <dgm:t>
        <a:bodyPr/>
        <a:lstStyle/>
        <a:p>
          <a:r>
            <a:rPr lang="ru-RU" dirty="0">
              <a:solidFill>
                <a:srgbClr val="0000FF"/>
              </a:solidFill>
            </a:rPr>
            <a:t>Документ о квалификации работника</a:t>
          </a:r>
        </a:p>
      </dgm:t>
    </dgm:pt>
    <dgm:pt modelId="{74A4D571-65E0-7349-A14B-2C5BEAAF3ECE}" type="parTrans" cxnId="{F2010122-7FFA-494E-99D3-170B652BFE5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03125276-419A-A149-A485-EE5B75FC4E55}" type="sibTrans" cxnId="{F2010122-7FFA-494E-99D3-170B652BFE5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02FB4491-FDE5-5549-9D83-DA3523F41065}">
      <dgm:prSet phldrT="[Текст]"/>
      <dgm:spPr/>
      <dgm:t>
        <a:bodyPr/>
        <a:lstStyle/>
        <a:p>
          <a:r>
            <a:rPr lang="ru-RU" dirty="0">
              <a:solidFill>
                <a:srgbClr val="0000FF"/>
              </a:solidFill>
            </a:rPr>
            <a:t>Квалификационное удостоверение по ЕТКС</a:t>
          </a:r>
        </a:p>
      </dgm:t>
    </dgm:pt>
    <dgm:pt modelId="{81B3ACE6-69FB-C241-968F-54E698935CA5}" type="parTrans" cxnId="{3CB942ED-6BFD-B644-B8B2-F9A44465E590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54A0910D-EAE1-B046-A04B-590776B5D56D}" type="sibTrans" cxnId="{3CB942ED-6BFD-B644-B8B2-F9A44465E590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2A03EB6C-6835-9849-889D-3BE41AFDF59C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Квалификационная комиссия предприятия</a:t>
          </a:r>
          <a:endParaRPr lang="ru-RU" dirty="0">
            <a:solidFill>
              <a:srgbClr val="0000FF"/>
            </a:solidFill>
          </a:endParaRPr>
        </a:p>
      </dgm:t>
    </dgm:pt>
    <dgm:pt modelId="{473A5407-609F-B540-B21A-B2FCB50EC1EC}" type="parTrans" cxnId="{123DC8A7-D621-F14B-A02E-DC1755809C7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66502C06-5640-AD4F-AE3C-36BCDF0B73E9}" type="sibTrans" cxnId="{123DC8A7-D621-F14B-A02E-DC1755809C7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CAD7A2A0-A82C-504E-A88E-561A5E4617EF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Свидетельство о квалификации</a:t>
          </a:r>
          <a:endParaRPr lang="ru-RU" dirty="0">
            <a:solidFill>
              <a:srgbClr val="0000FF"/>
            </a:solidFill>
          </a:endParaRPr>
        </a:p>
      </dgm:t>
    </dgm:pt>
    <dgm:pt modelId="{AC893153-B5B9-E649-90C1-44B58B91D243}" type="parTrans" cxnId="{8695E5B8-95AF-7F4C-A56B-7E11E4B716C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3CCBA8BA-2DC0-024C-8F55-D447A6624A07}" type="sibTrans" cxnId="{8695E5B8-95AF-7F4C-A56B-7E11E4B716C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5FD6FB36-A97B-3E4A-9653-E63AD7644862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238-ФЗ: СПК и ЦОК</a:t>
          </a:r>
          <a:endParaRPr lang="ru-RU" dirty="0">
            <a:solidFill>
              <a:srgbClr val="0000FF"/>
            </a:solidFill>
          </a:endParaRPr>
        </a:p>
      </dgm:t>
    </dgm:pt>
    <dgm:pt modelId="{3C6855A0-926A-1B4E-ADB1-7DFE7153607F}" type="parTrans" cxnId="{01D4F2B7-FE10-814B-BAB2-FF29E88E42DB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1F541C43-EE20-5440-9200-BE916A64EA5A}" type="sibTrans" cxnId="{01D4F2B7-FE10-814B-BAB2-FF29E88E42DB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47440E43-6CFB-514D-9B1A-B1828A4C444D}" type="pres">
      <dgm:prSet presAssocID="{848D2C81-5997-4A4B-9BDC-8C5ADF66070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B79DF45-7282-894A-BFE5-F070F5BCE458}" type="pres">
      <dgm:prSet presAssocID="{2E65FC00-89B2-C94F-943C-A010E3B46747}" presName="root1" presStyleCnt="0"/>
      <dgm:spPr/>
    </dgm:pt>
    <dgm:pt modelId="{CB6EC4D6-86DA-A44D-8542-CED12E080067}" type="pres">
      <dgm:prSet presAssocID="{2E65FC00-89B2-C94F-943C-A010E3B46747}" presName="LevelOneTextNode" presStyleLbl="node0" presStyleIdx="0" presStyleCnt="1">
        <dgm:presLayoutVars>
          <dgm:chPref val="3"/>
        </dgm:presLayoutVars>
      </dgm:prSet>
      <dgm:spPr/>
    </dgm:pt>
    <dgm:pt modelId="{BD971468-6C46-F54E-BE7B-2971665C6BCA}" type="pres">
      <dgm:prSet presAssocID="{2E65FC00-89B2-C94F-943C-A010E3B46747}" presName="level2hierChild" presStyleCnt="0"/>
      <dgm:spPr/>
    </dgm:pt>
    <dgm:pt modelId="{78BE42BB-7C9B-7746-BC68-F41D7B4A628A}" type="pres">
      <dgm:prSet presAssocID="{81B3ACE6-69FB-C241-968F-54E698935CA5}" presName="conn2-1" presStyleLbl="parChTrans1D2" presStyleIdx="0" presStyleCnt="2"/>
      <dgm:spPr/>
    </dgm:pt>
    <dgm:pt modelId="{C4596C52-4493-4B4B-926A-4D0A2FEC1A46}" type="pres">
      <dgm:prSet presAssocID="{81B3ACE6-69FB-C241-968F-54E698935CA5}" presName="connTx" presStyleLbl="parChTrans1D2" presStyleIdx="0" presStyleCnt="2"/>
      <dgm:spPr/>
    </dgm:pt>
    <dgm:pt modelId="{1708106D-EE8B-C341-BA74-1C20C49D7070}" type="pres">
      <dgm:prSet presAssocID="{02FB4491-FDE5-5549-9D83-DA3523F41065}" presName="root2" presStyleCnt="0"/>
      <dgm:spPr/>
    </dgm:pt>
    <dgm:pt modelId="{60D01970-00AB-1142-8A10-9E108D515617}" type="pres">
      <dgm:prSet presAssocID="{02FB4491-FDE5-5549-9D83-DA3523F41065}" presName="LevelTwoTextNode" presStyleLbl="node2" presStyleIdx="0" presStyleCnt="2">
        <dgm:presLayoutVars>
          <dgm:chPref val="3"/>
        </dgm:presLayoutVars>
      </dgm:prSet>
      <dgm:spPr/>
    </dgm:pt>
    <dgm:pt modelId="{E5D11C8C-D1EF-3945-B244-910593D1A1D2}" type="pres">
      <dgm:prSet presAssocID="{02FB4491-FDE5-5549-9D83-DA3523F41065}" presName="level3hierChild" presStyleCnt="0"/>
      <dgm:spPr/>
    </dgm:pt>
    <dgm:pt modelId="{83A481CA-838C-6E41-B475-4BE5EA146AEC}" type="pres">
      <dgm:prSet presAssocID="{473A5407-609F-B540-B21A-B2FCB50EC1EC}" presName="conn2-1" presStyleLbl="parChTrans1D3" presStyleIdx="0" presStyleCnt="2"/>
      <dgm:spPr/>
    </dgm:pt>
    <dgm:pt modelId="{5BE43149-E714-1643-AF1C-9EDCAB3D73F1}" type="pres">
      <dgm:prSet presAssocID="{473A5407-609F-B540-B21A-B2FCB50EC1EC}" presName="connTx" presStyleLbl="parChTrans1D3" presStyleIdx="0" presStyleCnt="2"/>
      <dgm:spPr/>
    </dgm:pt>
    <dgm:pt modelId="{A9DC8177-C049-A740-A72C-444C2B89FAC8}" type="pres">
      <dgm:prSet presAssocID="{2A03EB6C-6835-9849-889D-3BE41AFDF59C}" presName="root2" presStyleCnt="0"/>
      <dgm:spPr/>
    </dgm:pt>
    <dgm:pt modelId="{577EAB96-CD65-864C-94D7-0B9C2A792730}" type="pres">
      <dgm:prSet presAssocID="{2A03EB6C-6835-9849-889D-3BE41AFDF59C}" presName="LevelTwoTextNode" presStyleLbl="node3" presStyleIdx="0" presStyleCnt="2">
        <dgm:presLayoutVars>
          <dgm:chPref val="3"/>
        </dgm:presLayoutVars>
      </dgm:prSet>
      <dgm:spPr/>
    </dgm:pt>
    <dgm:pt modelId="{1EC3E2DD-7A13-AE4B-8EB8-DB7DA0A455A1}" type="pres">
      <dgm:prSet presAssocID="{2A03EB6C-6835-9849-889D-3BE41AFDF59C}" presName="level3hierChild" presStyleCnt="0"/>
      <dgm:spPr/>
    </dgm:pt>
    <dgm:pt modelId="{4D8AC2AB-37A4-5043-B7D4-1EB547F30553}" type="pres">
      <dgm:prSet presAssocID="{AC893153-B5B9-E649-90C1-44B58B91D243}" presName="conn2-1" presStyleLbl="parChTrans1D2" presStyleIdx="1" presStyleCnt="2"/>
      <dgm:spPr/>
    </dgm:pt>
    <dgm:pt modelId="{49F645A9-0143-444A-97AE-68F3A9B5F600}" type="pres">
      <dgm:prSet presAssocID="{AC893153-B5B9-E649-90C1-44B58B91D243}" presName="connTx" presStyleLbl="parChTrans1D2" presStyleIdx="1" presStyleCnt="2"/>
      <dgm:spPr/>
    </dgm:pt>
    <dgm:pt modelId="{7AB709D4-ED4A-A846-9B9F-5998B08A2069}" type="pres">
      <dgm:prSet presAssocID="{CAD7A2A0-A82C-504E-A88E-561A5E4617EF}" presName="root2" presStyleCnt="0"/>
      <dgm:spPr/>
    </dgm:pt>
    <dgm:pt modelId="{448ED65F-0808-FC4D-AFFE-8C99444EFEF8}" type="pres">
      <dgm:prSet presAssocID="{CAD7A2A0-A82C-504E-A88E-561A5E4617EF}" presName="LevelTwoTextNode" presStyleLbl="node2" presStyleIdx="1" presStyleCnt="2">
        <dgm:presLayoutVars>
          <dgm:chPref val="3"/>
        </dgm:presLayoutVars>
      </dgm:prSet>
      <dgm:spPr/>
    </dgm:pt>
    <dgm:pt modelId="{6C4EBCD0-9097-5448-BF20-7F98795259C2}" type="pres">
      <dgm:prSet presAssocID="{CAD7A2A0-A82C-504E-A88E-561A5E4617EF}" presName="level3hierChild" presStyleCnt="0"/>
      <dgm:spPr/>
    </dgm:pt>
    <dgm:pt modelId="{3D00455A-8188-3F4C-8F01-39270D417349}" type="pres">
      <dgm:prSet presAssocID="{3C6855A0-926A-1B4E-ADB1-7DFE7153607F}" presName="conn2-1" presStyleLbl="parChTrans1D3" presStyleIdx="1" presStyleCnt="2"/>
      <dgm:spPr/>
    </dgm:pt>
    <dgm:pt modelId="{6DAEE4DA-8378-4E43-9669-C0AB03F8E820}" type="pres">
      <dgm:prSet presAssocID="{3C6855A0-926A-1B4E-ADB1-7DFE7153607F}" presName="connTx" presStyleLbl="parChTrans1D3" presStyleIdx="1" presStyleCnt="2"/>
      <dgm:spPr/>
    </dgm:pt>
    <dgm:pt modelId="{60BD9551-82A5-0347-95A2-FCB376091D2F}" type="pres">
      <dgm:prSet presAssocID="{5FD6FB36-A97B-3E4A-9653-E63AD7644862}" presName="root2" presStyleCnt="0"/>
      <dgm:spPr/>
    </dgm:pt>
    <dgm:pt modelId="{6DD7949A-CDCF-8044-9737-28B4EBB782CA}" type="pres">
      <dgm:prSet presAssocID="{5FD6FB36-A97B-3E4A-9653-E63AD7644862}" presName="LevelTwoTextNode" presStyleLbl="node3" presStyleIdx="1" presStyleCnt="2">
        <dgm:presLayoutVars>
          <dgm:chPref val="3"/>
        </dgm:presLayoutVars>
      </dgm:prSet>
      <dgm:spPr/>
    </dgm:pt>
    <dgm:pt modelId="{EB08998C-A02F-9443-99EC-098F32B2AADB}" type="pres">
      <dgm:prSet presAssocID="{5FD6FB36-A97B-3E4A-9653-E63AD7644862}" presName="level3hierChild" presStyleCnt="0"/>
      <dgm:spPr/>
    </dgm:pt>
  </dgm:ptLst>
  <dgm:cxnLst>
    <dgm:cxn modelId="{76346604-BF64-9245-ACEF-ACC7DC798E39}" type="presOf" srcId="{848D2C81-5997-4A4B-9BDC-8C5ADF660700}" destId="{47440E43-6CFB-514D-9B1A-B1828A4C444D}" srcOrd="0" destOrd="0" presId="urn:microsoft.com/office/officeart/2005/8/layout/hierarchy2"/>
    <dgm:cxn modelId="{F3617B0C-4C33-E848-A9A6-CCB2CA3D9F82}" type="presOf" srcId="{CAD7A2A0-A82C-504E-A88E-561A5E4617EF}" destId="{448ED65F-0808-FC4D-AFFE-8C99444EFEF8}" srcOrd="0" destOrd="0" presId="urn:microsoft.com/office/officeart/2005/8/layout/hierarchy2"/>
    <dgm:cxn modelId="{50B1130E-99D9-8B49-B619-79847C77E456}" type="presOf" srcId="{3C6855A0-926A-1B4E-ADB1-7DFE7153607F}" destId="{6DAEE4DA-8378-4E43-9669-C0AB03F8E820}" srcOrd="1" destOrd="0" presId="urn:microsoft.com/office/officeart/2005/8/layout/hierarchy2"/>
    <dgm:cxn modelId="{F2010122-7FFA-494E-99D3-170B652BFE57}" srcId="{848D2C81-5997-4A4B-9BDC-8C5ADF660700}" destId="{2E65FC00-89B2-C94F-943C-A010E3B46747}" srcOrd="0" destOrd="0" parTransId="{74A4D571-65E0-7349-A14B-2C5BEAAF3ECE}" sibTransId="{03125276-419A-A149-A485-EE5B75FC4E55}"/>
    <dgm:cxn modelId="{0593EB24-0AAA-B846-AB52-8B7A8ADC2C41}" type="presOf" srcId="{3C6855A0-926A-1B4E-ADB1-7DFE7153607F}" destId="{3D00455A-8188-3F4C-8F01-39270D417349}" srcOrd="0" destOrd="0" presId="urn:microsoft.com/office/officeart/2005/8/layout/hierarchy2"/>
    <dgm:cxn modelId="{A9D0D529-DF54-9C46-841C-5213C33CBB89}" type="presOf" srcId="{5FD6FB36-A97B-3E4A-9653-E63AD7644862}" destId="{6DD7949A-CDCF-8044-9737-28B4EBB782CA}" srcOrd="0" destOrd="0" presId="urn:microsoft.com/office/officeart/2005/8/layout/hierarchy2"/>
    <dgm:cxn modelId="{FE00C350-9910-2D40-B7FA-13E4AB1E2CDB}" type="presOf" srcId="{473A5407-609F-B540-B21A-B2FCB50EC1EC}" destId="{5BE43149-E714-1643-AF1C-9EDCAB3D73F1}" srcOrd="1" destOrd="0" presId="urn:microsoft.com/office/officeart/2005/8/layout/hierarchy2"/>
    <dgm:cxn modelId="{55477156-79C9-4D49-B593-6DE302806AEE}" type="presOf" srcId="{81B3ACE6-69FB-C241-968F-54E698935CA5}" destId="{78BE42BB-7C9B-7746-BC68-F41D7B4A628A}" srcOrd="0" destOrd="0" presId="urn:microsoft.com/office/officeart/2005/8/layout/hierarchy2"/>
    <dgm:cxn modelId="{62627F76-9E70-CE45-8311-0D377E982876}" type="presOf" srcId="{2E65FC00-89B2-C94F-943C-A010E3B46747}" destId="{CB6EC4D6-86DA-A44D-8542-CED12E080067}" srcOrd="0" destOrd="0" presId="urn:microsoft.com/office/officeart/2005/8/layout/hierarchy2"/>
    <dgm:cxn modelId="{5FE59885-191D-5447-AF22-86F13D24FFF6}" type="presOf" srcId="{81B3ACE6-69FB-C241-968F-54E698935CA5}" destId="{C4596C52-4493-4B4B-926A-4D0A2FEC1A46}" srcOrd="1" destOrd="0" presId="urn:microsoft.com/office/officeart/2005/8/layout/hierarchy2"/>
    <dgm:cxn modelId="{123DC8A7-D621-F14B-A02E-DC1755809C76}" srcId="{02FB4491-FDE5-5549-9D83-DA3523F41065}" destId="{2A03EB6C-6835-9849-889D-3BE41AFDF59C}" srcOrd="0" destOrd="0" parTransId="{473A5407-609F-B540-B21A-B2FCB50EC1EC}" sibTransId="{66502C06-5640-AD4F-AE3C-36BCDF0B73E9}"/>
    <dgm:cxn modelId="{529870A9-9019-814D-9F94-993383218DFA}" type="presOf" srcId="{AC893153-B5B9-E649-90C1-44B58B91D243}" destId="{4D8AC2AB-37A4-5043-B7D4-1EB547F30553}" srcOrd="0" destOrd="0" presId="urn:microsoft.com/office/officeart/2005/8/layout/hierarchy2"/>
    <dgm:cxn modelId="{01D4F2B7-FE10-814B-BAB2-FF29E88E42DB}" srcId="{CAD7A2A0-A82C-504E-A88E-561A5E4617EF}" destId="{5FD6FB36-A97B-3E4A-9653-E63AD7644862}" srcOrd="0" destOrd="0" parTransId="{3C6855A0-926A-1B4E-ADB1-7DFE7153607F}" sibTransId="{1F541C43-EE20-5440-9200-BE916A64EA5A}"/>
    <dgm:cxn modelId="{8695E5B8-95AF-7F4C-A56B-7E11E4B716C6}" srcId="{2E65FC00-89B2-C94F-943C-A010E3B46747}" destId="{CAD7A2A0-A82C-504E-A88E-561A5E4617EF}" srcOrd="1" destOrd="0" parTransId="{AC893153-B5B9-E649-90C1-44B58B91D243}" sibTransId="{3CCBA8BA-2DC0-024C-8F55-D447A6624A07}"/>
    <dgm:cxn modelId="{8E6054DA-A16E-5649-A024-9018D13EEEE5}" type="presOf" srcId="{AC893153-B5B9-E649-90C1-44B58B91D243}" destId="{49F645A9-0143-444A-97AE-68F3A9B5F600}" srcOrd="1" destOrd="0" presId="urn:microsoft.com/office/officeart/2005/8/layout/hierarchy2"/>
    <dgm:cxn modelId="{41FA38E5-B98D-BC45-9EF7-75FB06782286}" type="presOf" srcId="{473A5407-609F-B540-B21A-B2FCB50EC1EC}" destId="{83A481CA-838C-6E41-B475-4BE5EA146AEC}" srcOrd="0" destOrd="0" presId="urn:microsoft.com/office/officeart/2005/8/layout/hierarchy2"/>
    <dgm:cxn modelId="{489BCBE7-7A68-7746-AAF9-4EC012B985CE}" type="presOf" srcId="{2A03EB6C-6835-9849-889D-3BE41AFDF59C}" destId="{577EAB96-CD65-864C-94D7-0B9C2A792730}" srcOrd="0" destOrd="0" presId="urn:microsoft.com/office/officeart/2005/8/layout/hierarchy2"/>
    <dgm:cxn modelId="{3CB942ED-6BFD-B644-B8B2-F9A44465E590}" srcId="{2E65FC00-89B2-C94F-943C-A010E3B46747}" destId="{02FB4491-FDE5-5549-9D83-DA3523F41065}" srcOrd="0" destOrd="0" parTransId="{81B3ACE6-69FB-C241-968F-54E698935CA5}" sibTransId="{54A0910D-EAE1-B046-A04B-590776B5D56D}"/>
    <dgm:cxn modelId="{90E8E9EF-AE28-EC44-B3EE-63AEEDEE0217}" type="presOf" srcId="{02FB4491-FDE5-5549-9D83-DA3523F41065}" destId="{60D01970-00AB-1142-8A10-9E108D515617}" srcOrd="0" destOrd="0" presId="urn:microsoft.com/office/officeart/2005/8/layout/hierarchy2"/>
    <dgm:cxn modelId="{CAAF8679-5E05-EE42-8B23-C8E54910140E}" type="presParOf" srcId="{47440E43-6CFB-514D-9B1A-B1828A4C444D}" destId="{5B79DF45-7282-894A-BFE5-F070F5BCE458}" srcOrd="0" destOrd="0" presId="urn:microsoft.com/office/officeart/2005/8/layout/hierarchy2"/>
    <dgm:cxn modelId="{4AEA43B1-9E3E-E44B-AEEC-67F4C8E1144F}" type="presParOf" srcId="{5B79DF45-7282-894A-BFE5-F070F5BCE458}" destId="{CB6EC4D6-86DA-A44D-8542-CED12E080067}" srcOrd="0" destOrd="0" presId="urn:microsoft.com/office/officeart/2005/8/layout/hierarchy2"/>
    <dgm:cxn modelId="{E5DA638F-CD1B-244D-8069-AC458C716865}" type="presParOf" srcId="{5B79DF45-7282-894A-BFE5-F070F5BCE458}" destId="{BD971468-6C46-F54E-BE7B-2971665C6BCA}" srcOrd="1" destOrd="0" presId="urn:microsoft.com/office/officeart/2005/8/layout/hierarchy2"/>
    <dgm:cxn modelId="{1DDAF7BA-6F67-964B-977D-E767A20E97A8}" type="presParOf" srcId="{BD971468-6C46-F54E-BE7B-2971665C6BCA}" destId="{78BE42BB-7C9B-7746-BC68-F41D7B4A628A}" srcOrd="0" destOrd="0" presId="urn:microsoft.com/office/officeart/2005/8/layout/hierarchy2"/>
    <dgm:cxn modelId="{0AC4E282-B929-C34A-9CDA-CD763FF7F284}" type="presParOf" srcId="{78BE42BB-7C9B-7746-BC68-F41D7B4A628A}" destId="{C4596C52-4493-4B4B-926A-4D0A2FEC1A46}" srcOrd="0" destOrd="0" presId="urn:microsoft.com/office/officeart/2005/8/layout/hierarchy2"/>
    <dgm:cxn modelId="{EA7BE08E-FC04-1F41-A8E9-3CD3996E6981}" type="presParOf" srcId="{BD971468-6C46-F54E-BE7B-2971665C6BCA}" destId="{1708106D-EE8B-C341-BA74-1C20C49D7070}" srcOrd="1" destOrd="0" presId="urn:microsoft.com/office/officeart/2005/8/layout/hierarchy2"/>
    <dgm:cxn modelId="{2D1D44F5-A205-D744-B7A8-E0DFD2C7DD66}" type="presParOf" srcId="{1708106D-EE8B-C341-BA74-1C20C49D7070}" destId="{60D01970-00AB-1142-8A10-9E108D515617}" srcOrd="0" destOrd="0" presId="urn:microsoft.com/office/officeart/2005/8/layout/hierarchy2"/>
    <dgm:cxn modelId="{404094B4-E805-F546-9F06-953F96AF55E0}" type="presParOf" srcId="{1708106D-EE8B-C341-BA74-1C20C49D7070}" destId="{E5D11C8C-D1EF-3945-B244-910593D1A1D2}" srcOrd="1" destOrd="0" presId="urn:microsoft.com/office/officeart/2005/8/layout/hierarchy2"/>
    <dgm:cxn modelId="{722D7E73-88D9-2E44-978C-F1A530E1F794}" type="presParOf" srcId="{E5D11C8C-D1EF-3945-B244-910593D1A1D2}" destId="{83A481CA-838C-6E41-B475-4BE5EA146AEC}" srcOrd="0" destOrd="0" presId="urn:microsoft.com/office/officeart/2005/8/layout/hierarchy2"/>
    <dgm:cxn modelId="{4954A62B-4A39-664C-B081-6E289B6685F6}" type="presParOf" srcId="{83A481CA-838C-6E41-B475-4BE5EA146AEC}" destId="{5BE43149-E714-1643-AF1C-9EDCAB3D73F1}" srcOrd="0" destOrd="0" presId="urn:microsoft.com/office/officeart/2005/8/layout/hierarchy2"/>
    <dgm:cxn modelId="{386CE69C-9EB7-0D44-9A86-2D94B969164D}" type="presParOf" srcId="{E5D11C8C-D1EF-3945-B244-910593D1A1D2}" destId="{A9DC8177-C049-A740-A72C-444C2B89FAC8}" srcOrd="1" destOrd="0" presId="urn:microsoft.com/office/officeart/2005/8/layout/hierarchy2"/>
    <dgm:cxn modelId="{CB91F6FD-5BB5-6340-8CF5-197DD1D667C1}" type="presParOf" srcId="{A9DC8177-C049-A740-A72C-444C2B89FAC8}" destId="{577EAB96-CD65-864C-94D7-0B9C2A792730}" srcOrd="0" destOrd="0" presId="urn:microsoft.com/office/officeart/2005/8/layout/hierarchy2"/>
    <dgm:cxn modelId="{9EE951D0-FB1E-8643-AE4C-5DCE4C7219B2}" type="presParOf" srcId="{A9DC8177-C049-A740-A72C-444C2B89FAC8}" destId="{1EC3E2DD-7A13-AE4B-8EB8-DB7DA0A455A1}" srcOrd="1" destOrd="0" presId="urn:microsoft.com/office/officeart/2005/8/layout/hierarchy2"/>
    <dgm:cxn modelId="{C8CBE90A-2D73-8D4A-B562-18336FA5AA65}" type="presParOf" srcId="{BD971468-6C46-F54E-BE7B-2971665C6BCA}" destId="{4D8AC2AB-37A4-5043-B7D4-1EB547F30553}" srcOrd="2" destOrd="0" presId="urn:microsoft.com/office/officeart/2005/8/layout/hierarchy2"/>
    <dgm:cxn modelId="{BA96856A-BEFE-4040-A521-C79D6F1B244A}" type="presParOf" srcId="{4D8AC2AB-37A4-5043-B7D4-1EB547F30553}" destId="{49F645A9-0143-444A-97AE-68F3A9B5F600}" srcOrd="0" destOrd="0" presId="urn:microsoft.com/office/officeart/2005/8/layout/hierarchy2"/>
    <dgm:cxn modelId="{09E26409-BD37-6B4B-AE76-1952BBC80F2B}" type="presParOf" srcId="{BD971468-6C46-F54E-BE7B-2971665C6BCA}" destId="{7AB709D4-ED4A-A846-9B9F-5998B08A2069}" srcOrd="3" destOrd="0" presId="urn:microsoft.com/office/officeart/2005/8/layout/hierarchy2"/>
    <dgm:cxn modelId="{EB7A533A-ECC6-2C4C-BCB7-F8E5EEA0C50A}" type="presParOf" srcId="{7AB709D4-ED4A-A846-9B9F-5998B08A2069}" destId="{448ED65F-0808-FC4D-AFFE-8C99444EFEF8}" srcOrd="0" destOrd="0" presId="urn:microsoft.com/office/officeart/2005/8/layout/hierarchy2"/>
    <dgm:cxn modelId="{EBC4ACDB-69B4-EC4D-991C-696B3EFC9AD4}" type="presParOf" srcId="{7AB709D4-ED4A-A846-9B9F-5998B08A2069}" destId="{6C4EBCD0-9097-5448-BF20-7F98795259C2}" srcOrd="1" destOrd="0" presId="urn:microsoft.com/office/officeart/2005/8/layout/hierarchy2"/>
    <dgm:cxn modelId="{8D37C963-CF91-3E4D-84A8-42B0E07729A6}" type="presParOf" srcId="{6C4EBCD0-9097-5448-BF20-7F98795259C2}" destId="{3D00455A-8188-3F4C-8F01-39270D417349}" srcOrd="0" destOrd="0" presId="urn:microsoft.com/office/officeart/2005/8/layout/hierarchy2"/>
    <dgm:cxn modelId="{FEDD1645-4C6C-3E4F-B7E9-6446F328B711}" type="presParOf" srcId="{3D00455A-8188-3F4C-8F01-39270D417349}" destId="{6DAEE4DA-8378-4E43-9669-C0AB03F8E820}" srcOrd="0" destOrd="0" presId="urn:microsoft.com/office/officeart/2005/8/layout/hierarchy2"/>
    <dgm:cxn modelId="{0B4313FF-E905-954A-9CA2-094845EFDA3C}" type="presParOf" srcId="{6C4EBCD0-9097-5448-BF20-7F98795259C2}" destId="{60BD9551-82A5-0347-95A2-FCB376091D2F}" srcOrd="1" destOrd="0" presId="urn:microsoft.com/office/officeart/2005/8/layout/hierarchy2"/>
    <dgm:cxn modelId="{4B5FB8D9-D1FF-004D-9211-457F07F3D6F6}" type="presParOf" srcId="{60BD9551-82A5-0347-95A2-FCB376091D2F}" destId="{6DD7949A-CDCF-8044-9737-28B4EBB782CA}" srcOrd="0" destOrd="0" presId="urn:microsoft.com/office/officeart/2005/8/layout/hierarchy2"/>
    <dgm:cxn modelId="{8D17A0D5-216B-964C-A05B-ABA5BB4BE5BA}" type="presParOf" srcId="{60BD9551-82A5-0347-95A2-FCB376091D2F}" destId="{EB08998C-A02F-9443-99EC-098F32B2AA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8D2C81-5997-4A4B-9BDC-8C5ADF660700}" type="doc">
      <dgm:prSet loTypeId="urn:microsoft.com/office/officeart/2005/8/layout/hierarchy2" loCatId="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E65FC00-89B2-C94F-943C-A010E3B46747}">
      <dgm:prSet phldrT="[Текст]"/>
      <dgm:spPr/>
      <dgm:t>
        <a:bodyPr/>
        <a:lstStyle/>
        <a:p>
          <a:r>
            <a:rPr lang="ru-RU" dirty="0">
              <a:solidFill>
                <a:srgbClr val="0000FF"/>
              </a:solidFill>
            </a:rPr>
            <a:t>Документ о квалификации работника</a:t>
          </a:r>
        </a:p>
      </dgm:t>
    </dgm:pt>
    <dgm:pt modelId="{74A4D571-65E0-7349-A14B-2C5BEAAF3ECE}" type="parTrans" cxnId="{F2010122-7FFA-494E-99D3-170B652BFE5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03125276-419A-A149-A485-EE5B75FC4E55}" type="sibTrans" cxnId="{F2010122-7FFA-494E-99D3-170B652BFE57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02FB4491-FDE5-5549-9D83-DA3523F41065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Квалификационное удостоверение по ЕТКС</a:t>
          </a:r>
          <a:endParaRPr lang="ru-RU" dirty="0">
            <a:solidFill>
              <a:srgbClr val="0000FF"/>
            </a:solidFill>
          </a:endParaRPr>
        </a:p>
      </dgm:t>
    </dgm:pt>
    <dgm:pt modelId="{81B3ACE6-69FB-C241-968F-54E698935CA5}" type="parTrans" cxnId="{3CB942ED-6BFD-B644-B8B2-F9A44465E590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54A0910D-EAE1-B046-A04B-590776B5D56D}" type="sibTrans" cxnId="{3CB942ED-6BFD-B644-B8B2-F9A44465E590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2A03EB6C-6835-9849-889D-3BE41AFDF59C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Квалификационная комиссия предприятия</a:t>
          </a:r>
          <a:endParaRPr lang="ru-RU" dirty="0">
            <a:solidFill>
              <a:srgbClr val="0000FF"/>
            </a:solidFill>
          </a:endParaRPr>
        </a:p>
      </dgm:t>
    </dgm:pt>
    <dgm:pt modelId="{473A5407-609F-B540-B21A-B2FCB50EC1EC}" type="parTrans" cxnId="{123DC8A7-D621-F14B-A02E-DC1755809C7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66502C06-5640-AD4F-AE3C-36BCDF0B73E9}" type="sibTrans" cxnId="{123DC8A7-D621-F14B-A02E-DC1755809C7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CAD7A2A0-A82C-504E-A88E-561A5E4617EF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Свидетельство о квалификации</a:t>
          </a:r>
          <a:endParaRPr lang="ru-RU" dirty="0">
            <a:solidFill>
              <a:srgbClr val="0000FF"/>
            </a:solidFill>
          </a:endParaRPr>
        </a:p>
      </dgm:t>
    </dgm:pt>
    <dgm:pt modelId="{AC893153-B5B9-E649-90C1-44B58B91D243}" type="parTrans" cxnId="{8695E5B8-95AF-7F4C-A56B-7E11E4B716C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3CCBA8BA-2DC0-024C-8F55-D447A6624A07}" type="sibTrans" cxnId="{8695E5B8-95AF-7F4C-A56B-7E11E4B716C6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5FD6FB36-A97B-3E4A-9653-E63AD7644862}">
      <dgm:prSet phldrT="[Текст]"/>
      <dgm:spPr/>
      <dgm:t>
        <a:bodyPr/>
        <a:lstStyle/>
        <a:p>
          <a:r>
            <a:rPr lang="ru-RU">
              <a:solidFill>
                <a:srgbClr val="0000FF"/>
              </a:solidFill>
            </a:rPr>
            <a:t>238-ФЗ: СПК и ЦОК</a:t>
          </a:r>
          <a:endParaRPr lang="ru-RU" dirty="0">
            <a:solidFill>
              <a:srgbClr val="0000FF"/>
            </a:solidFill>
          </a:endParaRPr>
        </a:p>
      </dgm:t>
    </dgm:pt>
    <dgm:pt modelId="{3C6855A0-926A-1B4E-ADB1-7DFE7153607F}" type="parTrans" cxnId="{01D4F2B7-FE10-814B-BAB2-FF29E88E42DB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1F541C43-EE20-5440-9200-BE916A64EA5A}" type="sibTrans" cxnId="{01D4F2B7-FE10-814B-BAB2-FF29E88E42DB}">
      <dgm:prSet/>
      <dgm:spPr/>
      <dgm:t>
        <a:bodyPr/>
        <a:lstStyle/>
        <a:p>
          <a:endParaRPr lang="ru-RU">
            <a:solidFill>
              <a:srgbClr val="0000FF"/>
            </a:solidFill>
          </a:endParaRPr>
        </a:p>
      </dgm:t>
    </dgm:pt>
    <dgm:pt modelId="{47440E43-6CFB-514D-9B1A-B1828A4C444D}" type="pres">
      <dgm:prSet presAssocID="{848D2C81-5997-4A4B-9BDC-8C5ADF66070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B79DF45-7282-894A-BFE5-F070F5BCE458}" type="pres">
      <dgm:prSet presAssocID="{2E65FC00-89B2-C94F-943C-A010E3B46747}" presName="root1" presStyleCnt="0"/>
      <dgm:spPr/>
    </dgm:pt>
    <dgm:pt modelId="{CB6EC4D6-86DA-A44D-8542-CED12E080067}" type="pres">
      <dgm:prSet presAssocID="{2E65FC00-89B2-C94F-943C-A010E3B46747}" presName="LevelOneTextNode" presStyleLbl="node0" presStyleIdx="0" presStyleCnt="1">
        <dgm:presLayoutVars>
          <dgm:chPref val="3"/>
        </dgm:presLayoutVars>
      </dgm:prSet>
      <dgm:spPr/>
    </dgm:pt>
    <dgm:pt modelId="{BD971468-6C46-F54E-BE7B-2971665C6BCA}" type="pres">
      <dgm:prSet presAssocID="{2E65FC00-89B2-C94F-943C-A010E3B46747}" presName="level2hierChild" presStyleCnt="0"/>
      <dgm:spPr/>
    </dgm:pt>
    <dgm:pt modelId="{78BE42BB-7C9B-7746-BC68-F41D7B4A628A}" type="pres">
      <dgm:prSet presAssocID="{81B3ACE6-69FB-C241-968F-54E698935CA5}" presName="conn2-1" presStyleLbl="parChTrans1D2" presStyleIdx="0" presStyleCnt="2"/>
      <dgm:spPr/>
    </dgm:pt>
    <dgm:pt modelId="{C4596C52-4493-4B4B-926A-4D0A2FEC1A46}" type="pres">
      <dgm:prSet presAssocID="{81B3ACE6-69FB-C241-968F-54E698935CA5}" presName="connTx" presStyleLbl="parChTrans1D2" presStyleIdx="0" presStyleCnt="2"/>
      <dgm:spPr/>
    </dgm:pt>
    <dgm:pt modelId="{1708106D-EE8B-C341-BA74-1C20C49D7070}" type="pres">
      <dgm:prSet presAssocID="{02FB4491-FDE5-5549-9D83-DA3523F41065}" presName="root2" presStyleCnt="0"/>
      <dgm:spPr/>
    </dgm:pt>
    <dgm:pt modelId="{60D01970-00AB-1142-8A10-9E108D515617}" type="pres">
      <dgm:prSet presAssocID="{02FB4491-FDE5-5549-9D83-DA3523F41065}" presName="LevelTwoTextNode" presStyleLbl="node2" presStyleIdx="0" presStyleCnt="2">
        <dgm:presLayoutVars>
          <dgm:chPref val="3"/>
        </dgm:presLayoutVars>
      </dgm:prSet>
      <dgm:spPr/>
    </dgm:pt>
    <dgm:pt modelId="{E5D11C8C-D1EF-3945-B244-910593D1A1D2}" type="pres">
      <dgm:prSet presAssocID="{02FB4491-FDE5-5549-9D83-DA3523F41065}" presName="level3hierChild" presStyleCnt="0"/>
      <dgm:spPr/>
    </dgm:pt>
    <dgm:pt modelId="{83A481CA-838C-6E41-B475-4BE5EA146AEC}" type="pres">
      <dgm:prSet presAssocID="{473A5407-609F-B540-B21A-B2FCB50EC1EC}" presName="conn2-1" presStyleLbl="parChTrans1D3" presStyleIdx="0" presStyleCnt="2"/>
      <dgm:spPr/>
    </dgm:pt>
    <dgm:pt modelId="{5BE43149-E714-1643-AF1C-9EDCAB3D73F1}" type="pres">
      <dgm:prSet presAssocID="{473A5407-609F-B540-B21A-B2FCB50EC1EC}" presName="connTx" presStyleLbl="parChTrans1D3" presStyleIdx="0" presStyleCnt="2"/>
      <dgm:spPr/>
    </dgm:pt>
    <dgm:pt modelId="{A9DC8177-C049-A740-A72C-444C2B89FAC8}" type="pres">
      <dgm:prSet presAssocID="{2A03EB6C-6835-9849-889D-3BE41AFDF59C}" presName="root2" presStyleCnt="0"/>
      <dgm:spPr/>
    </dgm:pt>
    <dgm:pt modelId="{577EAB96-CD65-864C-94D7-0B9C2A792730}" type="pres">
      <dgm:prSet presAssocID="{2A03EB6C-6835-9849-889D-3BE41AFDF59C}" presName="LevelTwoTextNode" presStyleLbl="node3" presStyleIdx="0" presStyleCnt="2">
        <dgm:presLayoutVars>
          <dgm:chPref val="3"/>
        </dgm:presLayoutVars>
      </dgm:prSet>
      <dgm:spPr/>
    </dgm:pt>
    <dgm:pt modelId="{1EC3E2DD-7A13-AE4B-8EB8-DB7DA0A455A1}" type="pres">
      <dgm:prSet presAssocID="{2A03EB6C-6835-9849-889D-3BE41AFDF59C}" presName="level3hierChild" presStyleCnt="0"/>
      <dgm:spPr/>
    </dgm:pt>
    <dgm:pt modelId="{4D8AC2AB-37A4-5043-B7D4-1EB547F30553}" type="pres">
      <dgm:prSet presAssocID="{AC893153-B5B9-E649-90C1-44B58B91D243}" presName="conn2-1" presStyleLbl="parChTrans1D2" presStyleIdx="1" presStyleCnt="2"/>
      <dgm:spPr/>
    </dgm:pt>
    <dgm:pt modelId="{49F645A9-0143-444A-97AE-68F3A9B5F600}" type="pres">
      <dgm:prSet presAssocID="{AC893153-B5B9-E649-90C1-44B58B91D243}" presName="connTx" presStyleLbl="parChTrans1D2" presStyleIdx="1" presStyleCnt="2"/>
      <dgm:spPr/>
    </dgm:pt>
    <dgm:pt modelId="{7AB709D4-ED4A-A846-9B9F-5998B08A2069}" type="pres">
      <dgm:prSet presAssocID="{CAD7A2A0-A82C-504E-A88E-561A5E4617EF}" presName="root2" presStyleCnt="0"/>
      <dgm:spPr/>
    </dgm:pt>
    <dgm:pt modelId="{448ED65F-0808-FC4D-AFFE-8C99444EFEF8}" type="pres">
      <dgm:prSet presAssocID="{CAD7A2A0-A82C-504E-A88E-561A5E4617EF}" presName="LevelTwoTextNode" presStyleLbl="node2" presStyleIdx="1" presStyleCnt="2">
        <dgm:presLayoutVars>
          <dgm:chPref val="3"/>
        </dgm:presLayoutVars>
      </dgm:prSet>
      <dgm:spPr/>
    </dgm:pt>
    <dgm:pt modelId="{6C4EBCD0-9097-5448-BF20-7F98795259C2}" type="pres">
      <dgm:prSet presAssocID="{CAD7A2A0-A82C-504E-A88E-561A5E4617EF}" presName="level3hierChild" presStyleCnt="0"/>
      <dgm:spPr/>
    </dgm:pt>
    <dgm:pt modelId="{3D00455A-8188-3F4C-8F01-39270D417349}" type="pres">
      <dgm:prSet presAssocID="{3C6855A0-926A-1B4E-ADB1-7DFE7153607F}" presName="conn2-1" presStyleLbl="parChTrans1D3" presStyleIdx="1" presStyleCnt="2"/>
      <dgm:spPr/>
    </dgm:pt>
    <dgm:pt modelId="{6DAEE4DA-8378-4E43-9669-C0AB03F8E820}" type="pres">
      <dgm:prSet presAssocID="{3C6855A0-926A-1B4E-ADB1-7DFE7153607F}" presName="connTx" presStyleLbl="parChTrans1D3" presStyleIdx="1" presStyleCnt="2"/>
      <dgm:spPr/>
    </dgm:pt>
    <dgm:pt modelId="{60BD9551-82A5-0347-95A2-FCB376091D2F}" type="pres">
      <dgm:prSet presAssocID="{5FD6FB36-A97B-3E4A-9653-E63AD7644862}" presName="root2" presStyleCnt="0"/>
      <dgm:spPr/>
    </dgm:pt>
    <dgm:pt modelId="{6DD7949A-CDCF-8044-9737-28B4EBB782CA}" type="pres">
      <dgm:prSet presAssocID="{5FD6FB36-A97B-3E4A-9653-E63AD7644862}" presName="LevelTwoTextNode" presStyleLbl="node3" presStyleIdx="1" presStyleCnt="2">
        <dgm:presLayoutVars>
          <dgm:chPref val="3"/>
        </dgm:presLayoutVars>
      </dgm:prSet>
      <dgm:spPr/>
    </dgm:pt>
    <dgm:pt modelId="{EB08998C-A02F-9443-99EC-098F32B2AADB}" type="pres">
      <dgm:prSet presAssocID="{5FD6FB36-A97B-3E4A-9653-E63AD7644862}" presName="level3hierChild" presStyleCnt="0"/>
      <dgm:spPr/>
    </dgm:pt>
  </dgm:ptLst>
  <dgm:cxnLst>
    <dgm:cxn modelId="{3049DD1D-20D7-E94C-A602-231A6CEBCE9F}" type="presOf" srcId="{2A03EB6C-6835-9849-889D-3BE41AFDF59C}" destId="{577EAB96-CD65-864C-94D7-0B9C2A792730}" srcOrd="0" destOrd="0" presId="urn:microsoft.com/office/officeart/2005/8/layout/hierarchy2"/>
    <dgm:cxn modelId="{F2010122-7FFA-494E-99D3-170B652BFE57}" srcId="{848D2C81-5997-4A4B-9BDC-8C5ADF660700}" destId="{2E65FC00-89B2-C94F-943C-A010E3B46747}" srcOrd="0" destOrd="0" parTransId="{74A4D571-65E0-7349-A14B-2C5BEAAF3ECE}" sibTransId="{03125276-419A-A149-A485-EE5B75FC4E55}"/>
    <dgm:cxn modelId="{3CB36732-8448-4B4E-A252-BB01CF2A6760}" type="presOf" srcId="{5FD6FB36-A97B-3E4A-9653-E63AD7644862}" destId="{6DD7949A-CDCF-8044-9737-28B4EBB782CA}" srcOrd="0" destOrd="0" presId="urn:microsoft.com/office/officeart/2005/8/layout/hierarchy2"/>
    <dgm:cxn modelId="{A3779A38-81CD-5540-B803-860F80DAFFF8}" type="presOf" srcId="{473A5407-609F-B540-B21A-B2FCB50EC1EC}" destId="{5BE43149-E714-1643-AF1C-9EDCAB3D73F1}" srcOrd="1" destOrd="0" presId="urn:microsoft.com/office/officeart/2005/8/layout/hierarchy2"/>
    <dgm:cxn modelId="{4796B03A-C9D1-564E-B42E-4B4D19EE3CEE}" type="presOf" srcId="{CAD7A2A0-A82C-504E-A88E-561A5E4617EF}" destId="{448ED65F-0808-FC4D-AFFE-8C99444EFEF8}" srcOrd="0" destOrd="0" presId="urn:microsoft.com/office/officeart/2005/8/layout/hierarchy2"/>
    <dgm:cxn modelId="{88E75F69-53DF-7C4C-B71B-2C4C08AE2E2C}" type="presOf" srcId="{473A5407-609F-B540-B21A-B2FCB50EC1EC}" destId="{83A481CA-838C-6E41-B475-4BE5EA146AEC}" srcOrd="0" destOrd="0" presId="urn:microsoft.com/office/officeart/2005/8/layout/hierarchy2"/>
    <dgm:cxn modelId="{B76BFB49-A377-4045-A8F8-73FAE86B2711}" type="presOf" srcId="{3C6855A0-926A-1B4E-ADB1-7DFE7153607F}" destId="{6DAEE4DA-8378-4E43-9669-C0AB03F8E820}" srcOrd="1" destOrd="0" presId="urn:microsoft.com/office/officeart/2005/8/layout/hierarchy2"/>
    <dgm:cxn modelId="{191AA44A-E84D-604E-AC40-B1E6DF17FA30}" type="presOf" srcId="{848D2C81-5997-4A4B-9BDC-8C5ADF660700}" destId="{47440E43-6CFB-514D-9B1A-B1828A4C444D}" srcOrd="0" destOrd="0" presId="urn:microsoft.com/office/officeart/2005/8/layout/hierarchy2"/>
    <dgm:cxn modelId="{965B6186-C59B-E345-BC13-F2833BDF1DCF}" type="presOf" srcId="{3C6855A0-926A-1B4E-ADB1-7DFE7153607F}" destId="{3D00455A-8188-3F4C-8F01-39270D417349}" srcOrd="0" destOrd="0" presId="urn:microsoft.com/office/officeart/2005/8/layout/hierarchy2"/>
    <dgm:cxn modelId="{CD297288-9FE1-6549-99C4-651BAF4B05EB}" type="presOf" srcId="{81B3ACE6-69FB-C241-968F-54E698935CA5}" destId="{78BE42BB-7C9B-7746-BC68-F41D7B4A628A}" srcOrd="0" destOrd="0" presId="urn:microsoft.com/office/officeart/2005/8/layout/hierarchy2"/>
    <dgm:cxn modelId="{22620998-47BF-B941-BF5F-09C72455ED24}" type="presOf" srcId="{02FB4491-FDE5-5549-9D83-DA3523F41065}" destId="{60D01970-00AB-1142-8A10-9E108D515617}" srcOrd="0" destOrd="0" presId="urn:microsoft.com/office/officeart/2005/8/layout/hierarchy2"/>
    <dgm:cxn modelId="{123DC8A7-D621-F14B-A02E-DC1755809C76}" srcId="{02FB4491-FDE5-5549-9D83-DA3523F41065}" destId="{2A03EB6C-6835-9849-889D-3BE41AFDF59C}" srcOrd="0" destOrd="0" parTransId="{473A5407-609F-B540-B21A-B2FCB50EC1EC}" sibTransId="{66502C06-5640-AD4F-AE3C-36BCDF0B73E9}"/>
    <dgm:cxn modelId="{4118D6AF-0441-D842-8E5B-BB5E85C3E77F}" type="presOf" srcId="{AC893153-B5B9-E649-90C1-44B58B91D243}" destId="{49F645A9-0143-444A-97AE-68F3A9B5F600}" srcOrd="1" destOrd="0" presId="urn:microsoft.com/office/officeart/2005/8/layout/hierarchy2"/>
    <dgm:cxn modelId="{5B9361B5-55BD-664D-8B0A-3E597A9D4F21}" type="presOf" srcId="{2E65FC00-89B2-C94F-943C-A010E3B46747}" destId="{CB6EC4D6-86DA-A44D-8542-CED12E080067}" srcOrd="0" destOrd="0" presId="urn:microsoft.com/office/officeart/2005/8/layout/hierarchy2"/>
    <dgm:cxn modelId="{01D4F2B7-FE10-814B-BAB2-FF29E88E42DB}" srcId="{CAD7A2A0-A82C-504E-A88E-561A5E4617EF}" destId="{5FD6FB36-A97B-3E4A-9653-E63AD7644862}" srcOrd="0" destOrd="0" parTransId="{3C6855A0-926A-1B4E-ADB1-7DFE7153607F}" sibTransId="{1F541C43-EE20-5440-9200-BE916A64EA5A}"/>
    <dgm:cxn modelId="{8695E5B8-95AF-7F4C-A56B-7E11E4B716C6}" srcId="{2E65FC00-89B2-C94F-943C-A010E3B46747}" destId="{CAD7A2A0-A82C-504E-A88E-561A5E4617EF}" srcOrd="1" destOrd="0" parTransId="{AC893153-B5B9-E649-90C1-44B58B91D243}" sibTransId="{3CCBA8BA-2DC0-024C-8F55-D447A6624A07}"/>
    <dgm:cxn modelId="{0B97E6E4-1A59-5B48-803E-2336FC843CC5}" type="presOf" srcId="{81B3ACE6-69FB-C241-968F-54E698935CA5}" destId="{C4596C52-4493-4B4B-926A-4D0A2FEC1A46}" srcOrd="1" destOrd="0" presId="urn:microsoft.com/office/officeart/2005/8/layout/hierarchy2"/>
    <dgm:cxn modelId="{3CB942ED-6BFD-B644-B8B2-F9A44465E590}" srcId="{2E65FC00-89B2-C94F-943C-A010E3B46747}" destId="{02FB4491-FDE5-5549-9D83-DA3523F41065}" srcOrd="0" destOrd="0" parTransId="{81B3ACE6-69FB-C241-968F-54E698935CA5}" sibTransId="{54A0910D-EAE1-B046-A04B-590776B5D56D}"/>
    <dgm:cxn modelId="{BB4062FB-0D53-2941-942C-3EC838460B89}" type="presOf" srcId="{AC893153-B5B9-E649-90C1-44B58B91D243}" destId="{4D8AC2AB-37A4-5043-B7D4-1EB547F30553}" srcOrd="0" destOrd="0" presId="urn:microsoft.com/office/officeart/2005/8/layout/hierarchy2"/>
    <dgm:cxn modelId="{47B1A56A-2BEF-1944-8DEC-DAB82B33F33F}" type="presParOf" srcId="{47440E43-6CFB-514D-9B1A-B1828A4C444D}" destId="{5B79DF45-7282-894A-BFE5-F070F5BCE458}" srcOrd="0" destOrd="0" presId="urn:microsoft.com/office/officeart/2005/8/layout/hierarchy2"/>
    <dgm:cxn modelId="{3F57DAA4-E749-6242-8508-E88AE6D88378}" type="presParOf" srcId="{5B79DF45-7282-894A-BFE5-F070F5BCE458}" destId="{CB6EC4D6-86DA-A44D-8542-CED12E080067}" srcOrd="0" destOrd="0" presId="urn:microsoft.com/office/officeart/2005/8/layout/hierarchy2"/>
    <dgm:cxn modelId="{8797B202-294E-CC4B-939E-4746B03EB41C}" type="presParOf" srcId="{5B79DF45-7282-894A-BFE5-F070F5BCE458}" destId="{BD971468-6C46-F54E-BE7B-2971665C6BCA}" srcOrd="1" destOrd="0" presId="urn:microsoft.com/office/officeart/2005/8/layout/hierarchy2"/>
    <dgm:cxn modelId="{9D24AE17-3C4B-B844-8695-42505D5AE4F6}" type="presParOf" srcId="{BD971468-6C46-F54E-BE7B-2971665C6BCA}" destId="{78BE42BB-7C9B-7746-BC68-F41D7B4A628A}" srcOrd="0" destOrd="0" presId="urn:microsoft.com/office/officeart/2005/8/layout/hierarchy2"/>
    <dgm:cxn modelId="{E798628F-CEBB-9640-BC48-15EA38B1AA86}" type="presParOf" srcId="{78BE42BB-7C9B-7746-BC68-F41D7B4A628A}" destId="{C4596C52-4493-4B4B-926A-4D0A2FEC1A46}" srcOrd="0" destOrd="0" presId="urn:microsoft.com/office/officeart/2005/8/layout/hierarchy2"/>
    <dgm:cxn modelId="{D1729832-6BF3-334B-A383-DBCF630D2660}" type="presParOf" srcId="{BD971468-6C46-F54E-BE7B-2971665C6BCA}" destId="{1708106D-EE8B-C341-BA74-1C20C49D7070}" srcOrd="1" destOrd="0" presId="urn:microsoft.com/office/officeart/2005/8/layout/hierarchy2"/>
    <dgm:cxn modelId="{411137C1-99CE-9249-B889-D9BE97BF62CD}" type="presParOf" srcId="{1708106D-EE8B-C341-BA74-1C20C49D7070}" destId="{60D01970-00AB-1142-8A10-9E108D515617}" srcOrd="0" destOrd="0" presId="urn:microsoft.com/office/officeart/2005/8/layout/hierarchy2"/>
    <dgm:cxn modelId="{17289F8A-B968-8640-BCC8-3EA05D5239FB}" type="presParOf" srcId="{1708106D-EE8B-C341-BA74-1C20C49D7070}" destId="{E5D11C8C-D1EF-3945-B244-910593D1A1D2}" srcOrd="1" destOrd="0" presId="urn:microsoft.com/office/officeart/2005/8/layout/hierarchy2"/>
    <dgm:cxn modelId="{25E94AB7-5B54-C545-9E2E-0755BE5EB6A9}" type="presParOf" srcId="{E5D11C8C-D1EF-3945-B244-910593D1A1D2}" destId="{83A481CA-838C-6E41-B475-4BE5EA146AEC}" srcOrd="0" destOrd="0" presId="urn:microsoft.com/office/officeart/2005/8/layout/hierarchy2"/>
    <dgm:cxn modelId="{1C93B3E8-52DF-834F-A760-709686DA58F1}" type="presParOf" srcId="{83A481CA-838C-6E41-B475-4BE5EA146AEC}" destId="{5BE43149-E714-1643-AF1C-9EDCAB3D73F1}" srcOrd="0" destOrd="0" presId="urn:microsoft.com/office/officeart/2005/8/layout/hierarchy2"/>
    <dgm:cxn modelId="{7B823AA8-C4A2-2C4A-9E15-E0A7FAD2E186}" type="presParOf" srcId="{E5D11C8C-D1EF-3945-B244-910593D1A1D2}" destId="{A9DC8177-C049-A740-A72C-444C2B89FAC8}" srcOrd="1" destOrd="0" presId="urn:microsoft.com/office/officeart/2005/8/layout/hierarchy2"/>
    <dgm:cxn modelId="{718E6D82-30B9-0843-9CFB-01FC8C556F24}" type="presParOf" srcId="{A9DC8177-C049-A740-A72C-444C2B89FAC8}" destId="{577EAB96-CD65-864C-94D7-0B9C2A792730}" srcOrd="0" destOrd="0" presId="urn:microsoft.com/office/officeart/2005/8/layout/hierarchy2"/>
    <dgm:cxn modelId="{FFEAA5E4-281A-FC45-A1A4-4BCB7309761C}" type="presParOf" srcId="{A9DC8177-C049-A740-A72C-444C2B89FAC8}" destId="{1EC3E2DD-7A13-AE4B-8EB8-DB7DA0A455A1}" srcOrd="1" destOrd="0" presId="urn:microsoft.com/office/officeart/2005/8/layout/hierarchy2"/>
    <dgm:cxn modelId="{3534A565-BE73-3847-8705-DB58883841D9}" type="presParOf" srcId="{BD971468-6C46-F54E-BE7B-2971665C6BCA}" destId="{4D8AC2AB-37A4-5043-B7D4-1EB547F30553}" srcOrd="2" destOrd="0" presId="urn:microsoft.com/office/officeart/2005/8/layout/hierarchy2"/>
    <dgm:cxn modelId="{F906761F-425B-9243-B4A7-21975E029FDC}" type="presParOf" srcId="{4D8AC2AB-37A4-5043-B7D4-1EB547F30553}" destId="{49F645A9-0143-444A-97AE-68F3A9B5F600}" srcOrd="0" destOrd="0" presId="urn:microsoft.com/office/officeart/2005/8/layout/hierarchy2"/>
    <dgm:cxn modelId="{7788594B-0687-D044-B935-CC4C29793B92}" type="presParOf" srcId="{BD971468-6C46-F54E-BE7B-2971665C6BCA}" destId="{7AB709D4-ED4A-A846-9B9F-5998B08A2069}" srcOrd="3" destOrd="0" presId="urn:microsoft.com/office/officeart/2005/8/layout/hierarchy2"/>
    <dgm:cxn modelId="{F6B1468A-7C0D-6C43-AA1C-9D8BD065AEAF}" type="presParOf" srcId="{7AB709D4-ED4A-A846-9B9F-5998B08A2069}" destId="{448ED65F-0808-FC4D-AFFE-8C99444EFEF8}" srcOrd="0" destOrd="0" presId="urn:microsoft.com/office/officeart/2005/8/layout/hierarchy2"/>
    <dgm:cxn modelId="{CBF15FAC-C10C-364B-8569-88CB0DDD7D3C}" type="presParOf" srcId="{7AB709D4-ED4A-A846-9B9F-5998B08A2069}" destId="{6C4EBCD0-9097-5448-BF20-7F98795259C2}" srcOrd="1" destOrd="0" presId="urn:microsoft.com/office/officeart/2005/8/layout/hierarchy2"/>
    <dgm:cxn modelId="{81933679-A760-654F-96DF-BF1DCD2C94D9}" type="presParOf" srcId="{6C4EBCD0-9097-5448-BF20-7F98795259C2}" destId="{3D00455A-8188-3F4C-8F01-39270D417349}" srcOrd="0" destOrd="0" presId="urn:microsoft.com/office/officeart/2005/8/layout/hierarchy2"/>
    <dgm:cxn modelId="{10DF8851-606B-4647-A134-973E2EB6CD43}" type="presParOf" srcId="{3D00455A-8188-3F4C-8F01-39270D417349}" destId="{6DAEE4DA-8378-4E43-9669-C0AB03F8E820}" srcOrd="0" destOrd="0" presId="urn:microsoft.com/office/officeart/2005/8/layout/hierarchy2"/>
    <dgm:cxn modelId="{1F7A43D3-6DA0-5F45-898F-EFB96C9855C5}" type="presParOf" srcId="{6C4EBCD0-9097-5448-BF20-7F98795259C2}" destId="{60BD9551-82A5-0347-95A2-FCB376091D2F}" srcOrd="1" destOrd="0" presId="urn:microsoft.com/office/officeart/2005/8/layout/hierarchy2"/>
    <dgm:cxn modelId="{B4968A48-4BCA-6C48-9C43-DF75496104E5}" type="presParOf" srcId="{60BD9551-82A5-0347-95A2-FCB376091D2F}" destId="{6DD7949A-CDCF-8044-9737-28B4EBB782CA}" srcOrd="0" destOrd="0" presId="urn:microsoft.com/office/officeart/2005/8/layout/hierarchy2"/>
    <dgm:cxn modelId="{8D0C8302-67C4-2142-84DA-C42824F00AD9}" type="presParOf" srcId="{60BD9551-82A5-0347-95A2-FCB376091D2F}" destId="{EB08998C-A02F-9443-99EC-098F32B2AAD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13C13-D957-1B48-AB22-89829ECA30AC}">
      <dsp:nvSpPr>
        <dsp:cNvPr id="0" name=""/>
        <dsp:cNvSpPr/>
      </dsp:nvSpPr>
      <dsp:spPr>
        <a:xfrm>
          <a:off x="3356279" y="2502458"/>
          <a:ext cx="2100730" cy="210073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Квалификация работника</a:t>
          </a:r>
        </a:p>
      </dsp:txBody>
      <dsp:txXfrm>
        <a:off x="3663924" y="2810103"/>
        <a:ext cx="1485440" cy="1485440"/>
      </dsp:txXfrm>
    </dsp:sp>
    <dsp:sp modelId="{3B3C49A9-0DC1-9D4D-92EB-A84BD0C663D8}">
      <dsp:nvSpPr>
        <dsp:cNvPr id="0" name=""/>
        <dsp:cNvSpPr/>
      </dsp:nvSpPr>
      <dsp:spPr>
        <a:xfrm rot="12900000">
          <a:off x="2005138" y="2135555"/>
          <a:ext cx="1609918" cy="59870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1E2035-DD0F-DF4F-9681-2B6A2C761EB4}">
      <dsp:nvSpPr>
        <dsp:cNvPr id="0" name=""/>
        <dsp:cNvSpPr/>
      </dsp:nvSpPr>
      <dsp:spPr>
        <a:xfrm>
          <a:off x="1152867" y="1174926"/>
          <a:ext cx="1995693" cy="1596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Кто подтверждает</a:t>
          </a:r>
        </a:p>
      </dsp:txBody>
      <dsp:txXfrm>
        <a:off x="1199628" y="1221687"/>
        <a:ext cx="1902171" cy="1503032"/>
      </dsp:txXfrm>
    </dsp:sp>
    <dsp:sp modelId="{936D41FD-58C7-3140-B55C-641512E1A721}">
      <dsp:nvSpPr>
        <dsp:cNvPr id="0" name=""/>
        <dsp:cNvSpPr/>
      </dsp:nvSpPr>
      <dsp:spPr>
        <a:xfrm rot="16200000">
          <a:off x="3601685" y="1304445"/>
          <a:ext cx="1609918" cy="59870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634B3C-32C1-6843-86DD-2384A87F55B5}">
      <dsp:nvSpPr>
        <dsp:cNvPr id="0" name=""/>
        <dsp:cNvSpPr/>
      </dsp:nvSpPr>
      <dsp:spPr>
        <a:xfrm>
          <a:off x="3408797" y="562"/>
          <a:ext cx="1995693" cy="1596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Процедура подтверждения</a:t>
          </a:r>
        </a:p>
      </dsp:txBody>
      <dsp:txXfrm>
        <a:off x="3455558" y="47323"/>
        <a:ext cx="1902171" cy="1503032"/>
      </dsp:txXfrm>
    </dsp:sp>
    <dsp:sp modelId="{2038B04F-4760-004C-9966-178120BB1373}">
      <dsp:nvSpPr>
        <dsp:cNvPr id="0" name=""/>
        <dsp:cNvSpPr/>
      </dsp:nvSpPr>
      <dsp:spPr>
        <a:xfrm rot="19500000">
          <a:off x="5198231" y="2135555"/>
          <a:ext cx="1609918" cy="598708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069110-296C-B44F-B94B-E992989C8F89}">
      <dsp:nvSpPr>
        <dsp:cNvPr id="0" name=""/>
        <dsp:cNvSpPr/>
      </dsp:nvSpPr>
      <dsp:spPr>
        <a:xfrm>
          <a:off x="5664728" y="1174926"/>
          <a:ext cx="1995693" cy="15965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Подтверждающий документ</a:t>
          </a:r>
        </a:p>
      </dsp:txBody>
      <dsp:txXfrm>
        <a:off x="5711489" y="1221687"/>
        <a:ext cx="1902171" cy="15030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EC4D6-86DA-A44D-8542-CED12E080067}">
      <dsp:nvSpPr>
        <dsp:cNvPr id="0" name=""/>
        <dsp:cNvSpPr/>
      </dsp:nvSpPr>
      <dsp:spPr>
        <a:xfrm>
          <a:off x="7056" y="1685112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00FF"/>
              </a:solidFill>
            </a:rPr>
            <a:t>Документ о квалификации работника</a:t>
          </a:r>
        </a:p>
      </dsp:txBody>
      <dsp:txXfrm>
        <a:off x="40649" y="1718705"/>
        <a:ext cx="2226683" cy="1079748"/>
      </dsp:txXfrm>
    </dsp:sp>
    <dsp:sp modelId="{78BE42BB-7C9B-7746-BC68-F41D7B4A628A}">
      <dsp:nvSpPr>
        <dsp:cNvPr id="0" name=""/>
        <dsp:cNvSpPr/>
      </dsp:nvSpPr>
      <dsp:spPr>
        <a:xfrm rot="19457599">
          <a:off x="2194718" y="1905984"/>
          <a:ext cx="1129963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129963" y="2285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2731451" y="1900586"/>
        <a:ext cx="56498" cy="56498"/>
      </dsp:txXfrm>
    </dsp:sp>
    <dsp:sp modelId="{60D01970-00AB-1142-8A10-9E108D515617}">
      <dsp:nvSpPr>
        <dsp:cNvPr id="0" name=""/>
        <dsp:cNvSpPr/>
      </dsp:nvSpPr>
      <dsp:spPr>
        <a:xfrm>
          <a:off x="3218474" y="1025624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00FF"/>
              </a:solidFill>
            </a:rPr>
            <a:t>Квалификационное удостоверение по ЕТКС</a:t>
          </a:r>
        </a:p>
      </dsp:txBody>
      <dsp:txXfrm>
        <a:off x="3252067" y="1059217"/>
        <a:ext cx="2226683" cy="1079748"/>
      </dsp:txXfrm>
    </dsp:sp>
    <dsp:sp modelId="{83A481CA-838C-6E41-B475-4BE5EA146AEC}">
      <dsp:nvSpPr>
        <dsp:cNvPr id="0" name=""/>
        <dsp:cNvSpPr/>
      </dsp:nvSpPr>
      <dsp:spPr>
        <a:xfrm>
          <a:off x="5512344" y="1576240"/>
          <a:ext cx="91754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917547" y="228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5948179" y="1576153"/>
        <a:ext cx="45877" cy="45877"/>
      </dsp:txXfrm>
    </dsp:sp>
    <dsp:sp modelId="{577EAB96-CD65-864C-94D7-0B9C2A792730}">
      <dsp:nvSpPr>
        <dsp:cNvPr id="0" name=""/>
        <dsp:cNvSpPr/>
      </dsp:nvSpPr>
      <dsp:spPr>
        <a:xfrm>
          <a:off x="6429892" y="1025624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Квалификационная комиссия предприятия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6463485" y="1059217"/>
        <a:ext cx="2226683" cy="1079748"/>
      </dsp:txXfrm>
    </dsp:sp>
    <dsp:sp modelId="{4D8AC2AB-37A4-5043-B7D4-1EB547F30553}">
      <dsp:nvSpPr>
        <dsp:cNvPr id="0" name=""/>
        <dsp:cNvSpPr/>
      </dsp:nvSpPr>
      <dsp:spPr>
        <a:xfrm rot="2142401">
          <a:off x="2194718" y="2565471"/>
          <a:ext cx="1129963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129963" y="2285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2731451" y="2560074"/>
        <a:ext cx="56498" cy="56498"/>
      </dsp:txXfrm>
    </dsp:sp>
    <dsp:sp modelId="{448ED65F-0808-FC4D-AFFE-8C99444EFEF8}">
      <dsp:nvSpPr>
        <dsp:cNvPr id="0" name=""/>
        <dsp:cNvSpPr/>
      </dsp:nvSpPr>
      <dsp:spPr>
        <a:xfrm>
          <a:off x="3218474" y="2344599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Свидетельство о квалификации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3252067" y="2378192"/>
        <a:ext cx="2226683" cy="1079748"/>
      </dsp:txXfrm>
    </dsp:sp>
    <dsp:sp modelId="{3D00455A-8188-3F4C-8F01-39270D417349}">
      <dsp:nvSpPr>
        <dsp:cNvPr id="0" name=""/>
        <dsp:cNvSpPr/>
      </dsp:nvSpPr>
      <dsp:spPr>
        <a:xfrm>
          <a:off x="5512344" y="2895215"/>
          <a:ext cx="91754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917547" y="228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5948179" y="2895128"/>
        <a:ext cx="45877" cy="45877"/>
      </dsp:txXfrm>
    </dsp:sp>
    <dsp:sp modelId="{6DD7949A-CDCF-8044-9737-28B4EBB782CA}">
      <dsp:nvSpPr>
        <dsp:cNvPr id="0" name=""/>
        <dsp:cNvSpPr/>
      </dsp:nvSpPr>
      <dsp:spPr>
        <a:xfrm>
          <a:off x="6429892" y="2344599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238-ФЗ: СПК и ЦОК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6463485" y="2378192"/>
        <a:ext cx="2226683" cy="10797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6EC4D6-86DA-A44D-8542-CED12E080067}">
      <dsp:nvSpPr>
        <dsp:cNvPr id="0" name=""/>
        <dsp:cNvSpPr/>
      </dsp:nvSpPr>
      <dsp:spPr>
        <a:xfrm>
          <a:off x="7056" y="1685112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rgbClr val="0000FF"/>
              </a:solidFill>
            </a:rPr>
            <a:t>Документ о квалификации работника</a:t>
          </a:r>
        </a:p>
      </dsp:txBody>
      <dsp:txXfrm>
        <a:off x="40649" y="1718705"/>
        <a:ext cx="2226683" cy="1079748"/>
      </dsp:txXfrm>
    </dsp:sp>
    <dsp:sp modelId="{78BE42BB-7C9B-7746-BC68-F41D7B4A628A}">
      <dsp:nvSpPr>
        <dsp:cNvPr id="0" name=""/>
        <dsp:cNvSpPr/>
      </dsp:nvSpPr>
      <dsp:spPr>
        <a:xfrm rot="19457599">
          <a:off x="2194718" y="1905984"/>
          <a:ext cx="1129963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129963" y="2285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2731451" y="1900586"/>
        <a:ext cx="56498" cy="56498"/>
      </dsp:txXfrm>
    </dsp:sp>
    <dsp:sp modelId="{60D01970-00AB-1142-8A10-9E108D515617}">
      <dsp:nvSpPr>
        <dsp:cNvPr id="0" name=""/>
        <dsp:cNvSpPr/>
      </dsp:nvSpPr>
      <dsp:spPr>
        <a:xfrm>
          <a:off x="3218474" y="1025624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Квалификационное удостоверение по ЕТКС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3252067" y="1059217"/>
        <a:ext cx="2226683" cy="1079748"/>
      </dsp:txXfrm>
    </dsp:sp>
    <dsp:sp modelId="{83A481CA-838C-6E41-B475-4BE5EA146AEC}">
      <dsp:nvSpPr>
        <dsp:cNvPr id="0" name=""/>
        <dsp:cNvSpPr/>
      </dsp:nvSpPr>
      <dsp:spPr>
        <a:xfrm>
          <a:off x="5512344" y="1576240"/>
          <a:ext cx="91754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917547" y="228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5948179" y="1576153"/>
        <a:ext cx="45877" cy="45877"/>
      </dsp:txXfrm>
    </dsp:sp>
    <dsp:sp modelId="{577EAB96-CD65-864C-94D7-0B9C2A792730}">
      <dsp:nvSpPr>
        <dsp:cNvPr id="0" name=""/>
        <dsp:cNvSpPr/>
      </dsp:nvSpPr>
      <dsp:spPr>
        <a:xfrm>
          <a:off x="6429892" y="1025624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Квалификационная комиссия предприятия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6463485" y="1059217"/>
        <a:ext cx="2226683" cy="1079748"/>
      </dsp:txXfrm>
    </dsp:sp>
    <dsp:sp modelId="{4D8AC2AB-37A4-5043-B7D4-1EB547F30553}">
      <dsp:nvSpPr>
        <dsp:cNvPr id="0" name=""/>
        <dsp:cNvSpPr/>
      </dsp:nvSpPr>
      <dsp:spPr>
        <a:xfrm rot="2142401">
          <a:off x="2194718" y="2565471"/>
          <a:ext cx="1129963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1129963" y="2285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2731451" y="2560074"/>
        <a:ext cx="56498" cy="56498"/>
      </dsp:txXfrm>
    </dsp:sp>
    <dsp:sp modelId="{448ED65F-0808-FC4D-AFFE-8C99444EFEF8}">
      <dsp:nvSpPr>
        <dsp:cNvPr id="0" name=""/>
        <dsp:cNvSpPr/>
      </dsp:nvSpPr>
      <dsp:spPr>
        <a:xfrm>
          <a:off x="3218474" y="2344599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Свидетельство о квалификации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3252067" y="2378192"/>
        <a:ext cx="2226683" cy="1079748"/>
      </dsp:txXfrm>
    </dsp:sp>
    <dsp:sp modelId="{3D00455A-8188-3F4C-8F01-39270D417349}">
      <dsp:nvSpPr>
        <dsp:cNvPr id="0" name=""/>
        <dsp:cNvSpPr/>
      </dsp:nvSpPr>
      <dsp:spPr>
        <a:xfrm>
          <a:off x="5512344" y="2895215"/>
          <a:ext cx="917547" cy="45703"/>
        </a:xfrm>
        <a:custGeom>
          <a:avLst/>
          <a:gdLst/>
          <a:ahLst/>
          <a:cxnLst/>
          <a:rect l="0" t="0" r="0" b="0"/>
          <a:pathLst>
            <a:path>
              <a:moveTo>
                <a:pt x="0" y="22851"/>
              </a:moveTo>
              <a:lnTo>
                <a:pt x="917547" y="2285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>
            <a:solidFill>
              <a:srgbClr val="0000FF"/>
            </a:solidFill>
          </a:endParaRPr>
        </a:p>
      </dsp:txBody>
      <dsp:txXfrm>
        <a:off x="5948179" y="2895128"/>
        <a:ext cx="45877" cy="45877"/>
      </dsp:txXfrm>
    </dsp:sp>
    <dsp:sp modelId="{6DD7949A-CDCF-8044-9737-28B4EBB782CA}">
      <dsp:nvSpPr>
        <dsp:cNvPr id="0" name=""/>
        <dsp:cNvSpPr/>
      </dsp:nvSpPr>
      <dsp:spPr>
        <a:xfrm>
          <a:off x="6429892" y="2344599"/>
          <a:ext cx="2293869" cy="114693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>
              <a:solidFill>
                <a:srgbClr val="0000FF"/>
              </a:solidFill>
            </a:rPr>
            <a:t>238-ФЗ: СПК и ЦОК</a:t>
          </a:r>
          <a:endParaRPr lang="ru-RU" sz="2000" kern="1200" dirty="0">
            <a:solidFill>
              <a:srgbClr val="0000FF"/>
            </a:solidFill>
          </a:endParaRPr>
        </a:p>
      </dsp:txBody>
      <dsp:txXfrm>
        <a:off x="6463485" y="2378192"/>
        <a:ext cx="2226683" cy="1079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1EF83-4436-7F46-B4C4-50E22C017F96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342D28-93A5-2144-A71C-FF4B1B2BB1F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883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812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928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471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799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85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5147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40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342D28-93A5-2144-A71C-FF4B1B2BB1F1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7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966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55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272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2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138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752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3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6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470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95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FE257-D0CB-AA4D-93EB-65D6A8A032FF}" type="datetimeFigureOut">
              <a:rPr lang="ru-RU" smtClean="0"/>
              <a:pPr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56C0F-FA6A-1741-8D13-CC901FB2D4E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54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notesSlide" Target="../notesSlides/notesSlide4.xml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8.xml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png"/><Relationship Id="rId9" Type="http://schemas.microsoft.com/office/2007/relationships/diagramDrawing" Target="../diagrams/drawin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3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3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tags" Target="../tags/tag3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24" Type="http://schemas.openxmlformats.org/officeDocument/2006/relationships/image" Target="../media/image66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23" Type="http://schemas.openxmlformats.org/officeDocument/2006/relationships/image" Target="../media/image65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2.png"/><Relationship Id="rId5" Type="http://schemas.openxmlformats.org/officeDocument/2006/relationships/image" Target="../media/image68.jpeg"/><Relationship Id="rId10" Type="http://schemas.openxmlformats.org/officeDocument/2006/relationships/image" Target="../media/image72.JPG"/><Relationship Id="rId4" Type="http://schemas.openxmlformats.org/officeDocument/2006/relationships/image" Target="../media/image67.JPG"/><Relationship Id="rId9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75.pn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4" Type="http://schemas.openxmlformats.org/officeDocument/2006/relationships/image" Target="../media/image7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4" Type="http://schemas.openxmlformats.org/officeDocument/2006/relationships/image" Target="../media/image8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4" Type="http://schemas.openxmlformats.org/officeDocument/2006/relationships/image" Target="../media/image8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7966" y="4965615"/>
            <a:ext cx="6823554" cy="1507853"/>
          </a:xfrm>
        </p:spPr>
        <p:txBody>
          <a:bodyPr>
            <a:noAutofit/>
          </a:bodyPr>
          <a:lstStyle/>
          <a:p>
            <a:pPr algn="r"/>
            <a:r>
              <a:rPr lang="ru-RU" sz="1600" b="1" dirty="0"/>
              <a:t>7-8</a:t>
            </a:r>
            <a:r>
              <a:rPr lang="en-US" sz="1600" b="1" dirty="0"/>
              <a:t> </a:t>
            </a:r>
            <a:r>
              <a:rPr lang="ru-RU" sz="1600" b="1" dirty="0"/>
              <a:t>ноября 2018 года</a:t>
            </a:r>
          </a:p>
          <a:p>
            <a:pPr algn="r"/>
            <a:r>
              <a:rPr lang="ru-RU" sz="1600" b="1" dirty="0"/>
              <a:t>Шахматов Денис Михайлович</a:t>
            </a:r>
          </a:p>
          <a:p>
            <a:pPr algn="r"/>
            <a:r>
              <a:rPr lang="ru-RU" sz="1600" b="1" dirty="0"/>
              <a:t>Руководитель комиссии  по профессиональным стандартам в СПКС, Директор ООО «Центр подготовки специалистов «Сварка и Контроль», к.т.н., эксперт при Президенте РФ по профессиональным квалификациям 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173" y="370469"/>
            <a:ext cx="1185333" cy="4592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Название 1"/>
          <p:cNvSpPr txBox="1">
            <a:spLocks/>
          </p:cNvSpPr>
          <p:nvPr/>
        </p:nvSpPr>
        <p:spPr>
          <a:xfrm>
            <a:off x="-1" y="1387021"/>
            <a:ext cx="9143999" cy="2714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rgbClr val="0000FF"/>
                </a:solidFill>
              </a:rPr>
              <a:t>Профессиональные стандарты в области сварки, контроля и испытаний в системе управления персоналом.</a:t>
            </a:r>
          </a:p>
          <a:p>
            <a:r>
              <a:rPr lang="ru-RU" b="1" dirty="0">
                <a:solidFill>
                  <a:srgbClr val="0000FF"/>
                </a:solidFill>
              </a:rPr>
              <a:t> Вопрос присвоения (подтверждения) квалификации в условиях действия Приказа Министерства труда и социальной защиты РФ от 9 апреля 2018 г. № 215 «О внесении изменений в некоторые выпуски Единого тарифно-квалификационного справочника работ и профессий рабочих».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6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0280" y="753331"/>
            <a:ext cx="8591397" cy="452431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Статья 129. Основные понятия и определения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Заработная плата </a:t>
            </a:r>
            <a:r>
              <a:rPr lang="ru-RU" sz="2400" dirty="0"/>
              <a:t>(оплата труда работника) - вознаграждение за труд в зависимости от </a:t>
            </a:r>
            <a:r>
              <a:rPr lang="ru-RU" sz="2400" b="1" dirty="0">
                <a:solidFill>
                  <a:srgbClr val="FF0000"/>
                </a:solidFill>
              </a:rPr>
              <a:t>квалификации работника</a:t>
            </a:r>
            <a:r>
              <a:rPr lang="ru-RU" sz="2400" dirty="0"/>
              <a:t>, сложности, количества, качества и условий выполняемой работы, а также компенсационные выплаты </a:t>
            </a:r>
            <a:r>
              <a:rPr lang="mr-IN" sz="2400" dirty="0"/>
              <a:t>…</a:t>
            </a:r>
            <a:endParaRPr lang="ru-RU" sz="2400" dirty="0"/>
          </a:p>
          <a:p>
            <a:pPr algn="just"/>
            <a:endParaRPr lang="ru-RU" sz="2400" dirty="0"/>
          </a:p>
          <a:p>
            <a:pPr algn="just"/>
            <a:r>
              <a:rPr lang="ru-RU" sz="2400" dirty="0"/>
              <a:t>Статья 132. Оплата по труду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Заработная плата каждого работника зависит от его квалификации</a:t>
            </a:r>
            <a:r>
              <a:rPr lang="ru-RU" sz="2400" dirty="0"/>
              <a:t>, сложности выполняемой работы, количества и качества затраченного труда и максимальным размером не ограничивается, за исключением случаев, предусмотренных настоящим Кодексом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843" y="5921408"/>
            <a:ext cx="7885129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И работодатель, и работник заинтересован в наличии подтвержденной квалификации работника!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612935" y="5231418"/>
            <a:ext cx="2831522" cy="73621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5719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/>
              <a:t>Статья 143. Тарифные системы оплаты труда</a:t>
            </a:r>
          </a:p>
          <a:p>
            <a:pPr algn="just"/>
            <a:r>
              <a:rPr lang="ru-RU" sz="2000" dirty="0"/>
              <a:t> 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Тарифная сетка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- совокупность тарифных разрядов работ (профессий, должностей), определенных в зависимости от сложности работ и </a:t>
            </a:r>
            <a:r>
              <a:rPr lang="ru-RU" sz="2000" b="1" dirty="0">
                <a:solidFill>
                  <a:srgbClr val="FF0000"/>
                </a:solidFill>
              </a:rPr>
              <a:t>требований к квалификации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работников с помощью тарифных коэффициентов.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Тарифный разряд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- величина, отражающая сложность труда и </a:t>
            </a:r>
            <a:r>
              <a:rPr lang="ru-RU" sz="2000" b="1" dirty="0">
                <a:solidFill>
                  <a:srgbClr val="FF0000"/>
                </a:solidFill>
              </a:rPr>
              <a:t>уровень квалификации работника</a:t>
            </a:r>
            <a:r>
              <a:rPr lang="ru-RU" sz="2000" dirty="0"/>
              <a:t>.</a:t>
            </a:r>
          </a:p>
          <a:p>
            <a:pPr algn="just"/>
            <a:endParaRPr lang="ru-RU" sz="2000" dirty="0"/>
          </a:p>
          <a:p>
            <a:pPr algn="just"/>
            <a:r>
              <a:rPr lang="ru-RU" sz="2000" dirty="0"/>
              <a:t>Тарификация работ и присвоение тарифных разрядов работникам производятся с учетом </a:t>
            </a:r>
            <a:r>
              <a:rPr lang="ru-RU" sz="2000" b="1" dirty="0">
                <a:solidFill>
                  <a:srgbClr val="FF0000"/>
                </a:solidFill>
              </a:rPr>
              <a:t>единого тарифно-квалификационного справочника работ и профессий рабочих, единого квалификационного справочника должностей руководителей, специалистов и служащих </a:t>
            </a:r>
            <a:r>
              <a:rPr lang="ru-RU" sz="2000" b="1" dirty="0">
                <a:solidFill>
                  <a:srgbClr val="0000FF"/>
                </a:solidFill>
              </a:rPr>
              <a:t>или с учетом профессиональных стандартов</a:t>
            </a:r>
            <a:r>
              <a:rPr lang="ru-RU" sz="2000" dirty="0"/>
              <a:t>. Указанные справочники и порядок их применения утверждаются в порядке, устанавливаемом Правительством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28827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FF"/>
                </a:solidFill>
              </a:rPr>
              <a:t>Терминология Трудового кодекса:</a:t>
            </a:r>
          </a:p>
          <a:p>
            <a:pPr algn="just"/>
            <a:endParaRPr lang="ru-RU" sz="2000" dirty="0"/>
          </a:p>
          <a:p>
            <a:pPr marL="342900" indent="-342900" algn="just">
              <a:buFont typeface="Wingdings" charset="2"/>
              <a:buChar char="ü"/>
            </a:pPr>
            <a:r>
              <a:rPr lang="ru-RU" sz="2000" dirty="0"/>
              <a:t>Работодатель;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dirty="0"/>
              <a:t>Работник;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Трудовая функция;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Квалификация работника;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Уровень квалификации работника;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dirty="0"/>
              <a:t>Документ об образовании;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Документ о квалификации;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dirty="0"/>
              <a:t>Единый тарифно-квалификационный справочник работ и профессий рабочих;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dirty="0"/>
              <a:t>Единый квалификационный справочник должностей руководителей, специалистов и служащих; 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Профессиональный стандарт</a:t>
            </a:r>
          </a:p>
        </p:txBody>
      </p:sp>
    </p:spTree>
    <p:extLst>
      <p:ext uri="{BB962C8B-B14F-4D97-AF65-F5344CB8AC3E}">
        <p14:creationId xmlns:p14="http://schemas.microsoft.com/office/powerpoint/2010/main" val="1849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/>
              <a:t>РАЗДЕЛ IX. КВАЛИФИКАЦИЯ РАБОТНИКА, ПРОФЕССИОНАЛЬНЫЙ</a:t>
            </a:r>
          </a:p>
          <a:p>
            <a:r>
              <a:rPr lang="ru-RU" sz="2000" dirty="0"/>
              <a:t>СТАНДАРТ, ПОДГОТОВКА И ДОПОЛНИТЕЛЬНОЕ ПРОФЕССИОНАЛЬНОЕ</a:t>
            </a:r>
          </a:p>
          <a:p>
            <a:r>
              <a:rPr lang="ru-RU" sz="2000" dirty="0"/>
              <a:t>ОБРАЗОВАНИЕ РАБОТНИКОВ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Статья 195.1</a:t>
            </a:r>
            <a:r>
              <a:rPr lang="ru-RU" sz="2000" dirty="0"/>
              <a:t>. Понятия квалификации работника, профессионального стандарта</a:t>
            </a:r>
          </a:p>
          <a:p>
            <a:r>
              <a:rPr lang="ru-RU" sz="2000" dirty="0"/>
              <a:t>(введена Федеральным законом от 03.12.2012 N 236-ФЗ)</a:t>
            </a:r>
          </a:p>
          <a:p>
            <a:r>
              <a:rPr lang="ru-RU" sz="2000" dirty="0"/>
              <a:t> 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Квалификация работника </a:t>
            </a:r>
            <a:r>
              <a:rPr lang="ru-RU" sz="2000" dirty="0"/>
              <a:t>- уровень знаний, умений, профессиональных навыков и опыта работы работника.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Профессиональный стандарт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- характеристика квалификации, необходимой работнику для осуществления определенного вида профессиональной деятельности, в том числе выполнения определенной трудовой функции.</a:t>
            </a:r>
          </a:p>
          <a:p>
            <a:r>
              <a:rPr lang="ru-RU" sz="2000" dirty="0"/>
              <a:t>(в ред. Федерального закона от 02.05.2015 N 122-ФЗ)</a:t>
            </a:r>
          </a:p>
          <a:p>
            <a:pPr algn="just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Статья 195.2</a:t>
            </a:r>
            <a:r>
              <a:rPr lang="ru-RU" sz="2000" dirty="0"/>
              <a:t>. Порядок разработки и утверждения профессиональных стандартов</a:t>
            </a:r>
          </a:p>
          <a:p>
            <a:r>
              <a:rPr lang="ru-RU" sz="2000" dirty="0"/>
              <a:t>(введена Федеральным законом от 02.05.2015 N 122-ФЗ)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Порядок разработки и утверждения профессиональных стандартов, а также установления </a:t>
            </a:r>
            <a:r>
              <a:rPr lang="ru-RU" sz="2000" b="1" dirty="0">
                <a:solidFill>
                  <a:srgbClr val="FF0000"/>
                </a:solidFill>
              </a:rPr>
              <a:t>тождественности наименований </a:t>
            </a:r>
            <a:r>
              <a:rPr lang="ru-RU" sz="2000" dirty="0"/>
              <a:t>должностей, профессий и специальностей, </a:t>
            </a:r>
            <a:r>
              <a:rPr lang="ru-RU" sz="2000" dirty="0">
                <a:solidFill>
                  <a:srgbClr val="FF0000"/>
                </a:solidFill>
              </a:rPr>
              <a:t>содержащихся в едином тарифно-квалификационном справочнике работ и профессий рабочих</a:t>
            </a:r>
            <a:r>
              <a:rPr lang="ru-RU" sz="2000" dirty="0"/>
              <a:t>, едином квалификационном справочнике должностей руководителей, специалистов и служащих, наименованиям должностей, профессий и специальностей, </a:t>
            </a:r>
            <a:r>
              <a:rPr lang="ru-RU" sz="2000" dirty="0">
                <a:solidFill>
                  <a:srgbClr val="FF0000"/>
                </a:solidFill>
              </a:rPr>
              <a:t>содержащимся в профессиональных стандартах</a:t>
            </a:r>
            <a:r>
              <a:rPr lang="ru-RU" sz="2000" dirty="0"/>
              <a:t>, </a:t>
            </a:r>
            <a:r>
              <a:rPr lang="ru-RU" sz="2000" dirty="0">
                <a:solidFill>
                  <a:srgbClr val="FF0000"/>
                </a:solidFill>
              </a:rPr>
              <a:t>устанавливается Правительством Российской Федерации с учетом мнения Российской трехсторонней комиссии по регулированию социально-трудовых отношений</a:t>
            </a:r>
            <a:r>
              <a:rPr lang="ru-RU" sz="2000" dirty="0"/>
              <a:t>.</a:t>
            </a:r>
          </a:p>
          <a:p>
            <a:pPr algn="just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501675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Статья 195.3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  <a:r>
              <a:rPr lang="ru-RU" sz="2000" dirty="0"/>
              <a:t> Порядок применения профессиональных стандартов</a:t>
            </a:r>
          </a:p>
          <a:p>
            <a:r>
              <a:rPr lang="ru-RU" sz="2000" dirty="0"/>
              <a:t>(введена Федеральным законом от 02.05.2015 N 122-ФЗ)</a:t>
            </a:r>
          </a:p>
          <a:p>
            <a:r>
              <a:rPr lang="ru-RU" sz="2000" dirty="0"/>
              <a:t> </a:t>
            </a:r>
          </a:p>
          <a:p>
            <a:r>
              <a:rPr lang="ru-RU" sz="2000" dirty="0"/>
              <a:t>Если настоящим Кодексом, другими федеральными законами, иными нормативными правовыми актами Российской Федерации </a:t>
            </a:r>
            <a:r>
              <a:rPr lang="ru-RU" sz="2000" b="1" dirty="0">
                <a:solidFill>
                  <a:srgbClr val="FF0000"/>
                </a:solidFill>
              </a:rPr>
              <a:t>установлены требования к квалификации</a:t>
            </a:r>
            <a:r>
              <a:rPr lang="ru-RU" sz="2000" dirty="0">
                <a:solidFill>
                  <a:srgbClr val="FF0000"/>
                </a:solidFill>
              </a:rPr>
              <a:t>,</a:t>
            </a:r>
            <a:r>
              <a:rPr lang="ru-RU" sz="2000" dirty="0"/>
              <a:t> необходимой работнику для выполнения определенной трудовой функции, </a:t>
            </a:r>
            <a:r>
              <a:rPr lang="ru-RU" sz="2000" b="1" dirty="0">
                <a:solidFill>
                  <a:srgbClr val="FF0000"/>
                </a:solidFill>
              </a:rPr>
              <a:t>профессиональные стандарты в части указанных требований обязательны для применения работодателями</a:t>
            </a:r>
            <a:r>
              <a:rPr lang="ru-RU" sz="2000" dirty="0">
                <a:solidFill>
                  <a:srgbClr val="FF0000"/>
                </a:solidFill>
              </a:rPr>
              <a:t>.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Характеристики квалификации, которые содержатся в профессиональных стандартах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и обязательность применения которых не установлена в соответствии с частью первой настоящей статьи, </a:t>
            </a:r>
            <a:r>
              <a:rPr lang="ru-RU" sz="2000" b="1" dirty="0">
                <a:solidFill>
                  <a:srgbClr val="0000FF"/>
                </a:solidFill>
              </a:rPr>
              <a:t>применяются работодателями в качестве основы для определения требований к квалификации работников</a:t>
            </a:r>
            <a:r>
              <a:rPr lang="ru-RU" sz="2000" dirty="0">
                <a:solidFill>
                  <a:srgbClr val="0000FF"/>
                </a:solidFill>
              </a:rPr>
              <a:t> </a:t>
            </a:r>
            <a:r>
              <a:rPr lang="ru-RU" sz="2000" dirty="0"/>
              <a:t>с учетом особенностей выполняемых работниками </a:t>
            </a:r>
            <a:r>
              <a:rPr lang="ru-RU" sz="2000" b="1" dirty="0">
                <a:solidFill>
                  <a:srgbClr val="FF0000"/>
                </a:solidFill>
              </a:rPr>
              <a:t>трудовых функций</a:t>
            </a:r>
            <a:r>
              <a:rPr lang="ru-RU" sz="2000" dirty="0"/>
              <a:t>, обусловленных применяемыми технологиями и принятой организацией производства и труда.</a:t>
            </a:r>
          </a:p>
          <a:p>
            <a:pPr algn="just"/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2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920543" y="690992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3538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1" y="214244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4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5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920542" y="13558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Постановление Правительства РФ </a:t>
            </a:r>
            <a:r>
              <a:rPr lang="is-IS" sz="1500" dirty="0">
                <a:solidFill>
                  <a:srgbClr val="0000FF"/>
                </a:solidFill>
              </a:rPr>
              <a:t>от 27 июня 2016 г. № 584</a:t>
            </a:r>
            <a:endParaRPr lang="ru-RU" sz="1500" dirty="0">
              <a:solidFill>
                <a:srgbClr val="0000FF"/>
              </a:solidFill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10" y="923232"/>
            <a:ext cx="6740326" cy="553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991943" y="65441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00" y="76962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902331" y="177668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4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5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991942" y="99013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Постановление Правительства РФ </a:t>
            </a:r>
            <a:r>
              <a:rPr lang="is-IS" sz="1500" dirty="0">
                <a:solidFill>
                  <a:srgbClr val="0000FF"/>
                </a:solidFill>
              </a:rPr>
              <a:t>от 27 июня 2016 г. № 584</a:t>
            </a:r>
            <a:endParaRPr lang="ru-RU" sz="1500" dirty="0">
              <a:solidFill>
                <a:srgbClr val="0000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911" y="940605"/>
            <a:ext cx="8918532" cy="526297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/>
              <a:t>О применении профстандартов в госсекторе.</a:t>
            </a:r>
            <a:endParaRPr lang="ru-RU" sz="1600" dirty="0"/>
          </a:p>
          <a:p>
            <a:pPr algn="just"/>
            <a:r>
              <a:rPr lang="ru-RU" sz="1600" dirty="0"/>
              <a:t>	Установлены особенности применения профессиональных стандартов в государственных внебюджетных фондах, государственных и муниципальных учреждениях, унитарных предприятиях, в госкорпорациях, госкомпаниях и хозяйственных обществах, более 50% процентов акций (долей) в уставном капитале которых находится в государственной или муниципальной собственности.</a:t>
            </a:r>
          </a:p>
          <a:p>
            <a:pPr algn="just"/>
            <a:r>
              <a:rPr lang="ru-RU" sz="1600" dirty="0"/>
              <a:t>	Указанные структуры утверждают с учетом мнения представительного органа работников </a:t>
            </a:r>
            <a:r>
              <a:rPr lang="ru-RU" sz="1600" b="1" dirty="0">
                <a:solidFill>
                  <a:srgbClr val="FF0000"/>
                </a:solidFill>
              </a:rPr>
              <a:t>планы по организации применения профстандартов</a:t>
            </a:r>
            <a:r>
              <a:rPr lang="ru-RU" sz="1600" dirty="0"/>
              <a:t>.</a:t>
            </a:r>
          </a:p>
          <a:p>
            <a:pPr algn="just"/>
            <a:r>
              <a:rPr lang="ru-RU" sz="1600" dirty="0"/>
              <a:t>	</a:t>
            </a:r>
            <a:r>
              <a:rPr lang="ru-RU" sz="1600" b="1" dirty="0">
                <a:solidFill>
                  <a:srgbClr val="0000FF"/>
                </a:solidFill>
              </a:rPr>
              <a:t>Разработка планов </a:t>
            </a:r>
            <a:r>
              <a:rPr lang="ru-RU" sz="1600" dirty="0"/>
              <a:t>по организации применения профессиональных стандартов, содержащих в том числе:</a:t>
            </a:r>
          </a:p>
          <a:p>
            <a:pPr algn="just"/>
            <a:r>
              <a:rPr lang="ru-RU" sz="1600" dirty="0"/>
              <a:t>а) список профессиональных стандартов, подлежащих применению;</a:t>
            </a:r>
          </a:p>
          <a:p>
            <a:pPr algn="just"/>
            <a:r>
              <a:rPr lang="ru-RU" sz="1600" dirty="0"/>
              <a:t>б) сведения о потребности в профессиональном образовании, профессиональном обучении и (или) дополнительном профессиональном образовании работников, полученные на основе анализа квалификационных требований, содержащихся в профессиональных стандартах, и кадрового состава организаций, и о проведении соответствующих мероприятий по образованию и обучению в установленном порядке;</a:t>
            </a:r>
          </a:p>
          <a:p>
            <a:pPr algn="just"/>
            <a:r>
              <a:rPr lang="ru-RU" sz="1600" dirty="0"/>
              <a:t>в) этапы применения профессиональных стандартов;</a:t>
            </a:r>
          </a:p>
          <a:p>
            <a:pPr algn="just"/>
            <a:r>
              <a:rPr lang="ru-RU" sz="1600" dirty="0"/>
              <a:t>г) перечень локальных нормативных актов и других документов организаций, подлежащих изменению в связи с учетом положений профессиональных стандартов.</a:t>
            </a:r>
          </a:p>
          <a:p>
            <a:pPr algn="just"/>
            <a:endParaRPr lang="ru-RU" sz="1600" dirty="0"/>
          </a:p>
          <a:p>
            <a:pPr algn="just"/>
            <a:r>
              <a:rPr lang="ru-RU" sz="1600" b="1" u="sng" dirty="0"/>
              <a:t>Реализацию плановых мероприятий необходимо завершить </a:t>
            </a:r>
            <a:r>
              <a:rPr lang="ru-RU" sz="1600" dirty="0">
                <a:solidFill>
                  <a:srgbClr val="FF0000"/>
                </a:solidFill>
              </a:rPr>
              <a:t>до 1 января 2020 г.</a:t>
            </a:r>
          </a:p>
          <a:p>
            <a:pPr algn="just"/>
            <a:r>
              <a:rPr lang="ru-RU" sz="1600" dirty="0">
                <a:solidFill>
                  <a:srgbClr val="FF0000"/>
                </a:solidFill>
              </a:rPr>
              <a:t>Постановление вступило в силу с 1 июля 2016 г.</a:t>
            </a:r>
          </a:p>
        </p:txBody>
      </p:sp>
    </p:spTree>
    <p:extLst>
      <p:ext uri="{BB962C8B-B14F-4D97-AF65-F5344CB8AC3E}">
        <p14:creationId xmlns:p14="http://schemas.microsoft.com/office/powerpoint/2010/main" val="194537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 flipH="1">
            <a:off x="920543" y="835283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57829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1" y="358535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4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5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9" name="Прямоугольник 8"/>
          <p:cNvSpPr>
            <a:spLocks noChangeArrowheads="1"/>
          </p:cNvSpPr>
          <p:nvPr/>
        </p:nvSpPr>
        <p:spPr bwMode="auto">
          <a:xfrm>
            <a:off x="920542" y="279880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Применение ПС на предприятиях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7305"/>
            <a:ext cx="9119616" cy="534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9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3" y="770511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3" y="293763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215108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Квалификационные требования к работнику</a:t>
            </a:r>
            <a:endParaRPr lang="hr-HR" sz="135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93059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151325" y="1396999"/>
          <a:ext cx="8813289" cy="460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4499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5" y="84948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67452" y="244721"/>
            <a:ext cx="1153987" cy="415759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22034" y="225550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Становление Национальной системы квалификаций России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98991"/>
            <a:ext cx="920541" cy="85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27" y="1519936"/>
            <a:ext cx="7453972" cy="472146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113148" y="3829716"/>
            <a:ext cx="2966084" cy="1053941"/>
            <a:chOff x="416814" y="1504951"/>
            <a:chExt cx="3954779" cy="1405255"/>
          </a:xfrm>
        </p:grpSpPr>
        <p:sp>
          <p:nvSpPr>
            <p:cNvPr id="17" name="object 2"/>
            <p:cNvSpPr/>
            <p:nvPr/>
          </p:nvSpPr>
          <p:spPr>
            <a:xfrm>
              <a:off x="416814" y="1504951"/>
              <a:ext cx="3954779" cy="1405255"/>
            </a:xfrm>
            <a:custGeom>
              <a:avLst/>
              <a:gdLst/>
              <a:ahLst/>
              <a:cxnLst/>
              <a:rect l="l" t="t" r="r" b="b"/>
              <a:pathLst>
                <a:path w="3954779" h="1405255">
                  <a:moveTo>
                    <a:pt x="3720591" y="0"/>
                  </a:moveTo>
                  <a:lnTo>
                    <a:pt x="234200" y="0"/>
                  </a:lnTo>
                  <a:lnTo>
                    <a:pt x="186999" y="4760"/>
                  </a:lnTo>
                  <a:lnTo>
                    <a:pt x="143037" y="18411"/>
                  </a:lnTo>
                  <a:lnTo>
                    <a:pt x="103255" y="40009"/>
                  </a:lnTo>
                  <a:lnTo>
                    <a:pt x="68594" y="68611"/>
                  </a:lnTo>
                  <a:lnTo>
                    <a:pt x="39996" y="103274"/>
                  </a:lnTo>
                  <a:lnTo>
                    <a:pt x="18404" y="143053"/>
                  </a:lnTo>
                  <a:lnTo>
                    <a:pt x="4757" y="187006"/>
                  </a:lnTo>
                  <a:lnTo>
                    <a:pt x="0" y="234187"/>
                  </a:lnTo>
                  <a:lnTo>
                    <a:pt x="0" y="1170939"/>
                  </a:lnTo>
                  <a:lnTo>
                    <a:pt x="4757" y="1218121"/>
                  </a:lnTo>
                  <a:lnTo>
                    <a:pt x="18404" y="1262074"/>
                  </a:lnTo>
                  <a:lnTo>
                    <a:pt x="39996" y="1301853"/>
                  </a:lnTo>
                  <a:lnTo>
                    <a:pt x="68594" y="1336516"/>
                  </a:lnTo>
                  <a:lnTo>
                    <a:pt x="103255" y="1365118"/>
                  </a:lnTo>
                  <a:lnTo>
                    <a:pt x="143037" y="1386716"/>
                  </a:lnTo>
                  <a:lnTo>
                    <a:pt x="186999" y="1400367"/>
                  </a:lnTo>
                  <a:lnTo>
                    <a:pt x="234200" y="1405127"/>
                  </a:lnTo>
                  <a:lnTo>
                    <a:pt x="3720591" y="1405127"/>
                  </a:lnTo>
                  <a:lnTo>
                    <a:pt x="3767773" y="1400367"/>
                  </a:lnTo>
                  <a:lnTo>
                    <a:pt x="3811726" y="1386716"/>
                  </a:lnTo>
                  <a:lnTo>
                    <a:pt x="3851505" y="1365118"/>
                  </a:lnTo>
                  <a:lnTo>
                    <a:pt x="3886168" y="1336516"/>
                  </a:lnTo>
                  <a:lnTo>
                    <a:pt x="3914770" y="1301853"/>
                  </a:lnTo>
                  <a:lnTo>
                    <a:pt x="3936368" y="1262074"/>
                  </a:lnTo>
                  <a:lnTo>
                    <a:pt x="3950019" y="1218121"/>
                  </a:lnTo>
                  <a:lnTo>
                    <a:pt x="3954780" y="1170939"/>
                  </a:lnTo>
                  <a:lnTo>
                    <a:pt x="3954780" y="234187"/>
                  </a:lnTo>
                  <a:lnTo>
                    <a:pt x="3950019" y="187006"/>
                  </a:lnTo>
                  <a:lnTo>
                    <a:pt x="3936368" y="143053"/>
                  </a:lnTo>
                  <a:lnTo>
                    <a:pt x="3914770" y="103274"/>
                  </a:lnTo>
                  <a:lnTo>
                    <a:pt x="3886168" y="68611"/>
                  </a:lnTo>
                  <a:lnTo>
                    <a:pt x="3851505" y="40009"/>
                  </a:lnTo>
                  <a:lnTo>
                    <a:pt x="3811726" y="18411"/>
                  </a:lnTo>
                  <a:lnTo>
                    <a:pt x="3767773" y="4760"/>
                  </a:lnTo>
                  <a:lnTo>
                    <a:pt x="3720591" y="0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4"/>
            <p:cNvSpPr txBox="1"/>
            <p:nvPr/>
          </p:nvSpPr>
          <p:spPr>
            <a:xfrm>
              <a:off x="961606" y="1734868"/>
              <a:ext cx="2957831" cy="92333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500" b="1" dirty="0">
                  <a:solidFill>
                    <a:srgbClr val="FFFFFF"/>
                  </a:solidFill>
                  <a:latin typeface="Calibri"/>
                  <a:cs typeface="Calibri"/>
                </a:rPr>
                <a:t>№238-ФЗ «О</a:t>
              </a:r>
              <a:r>
                <a:rPr sz="1500" b="1" spc="-9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b="1" dirty="0">
                  <a:solidFill>
                    <a:srgbClr val="FFFFFF"/>
                  </a:solidFill>
                  <a:latin typeface="Calibri"/>
                  <a:cs typeface="Calibri"/>
                </a:rPr>
                <a:t>независимой</a:t>
              </a:r>
              <a:endParaRPr sz="1500" dirty="0">
                <a:latin typeface="Calibri"/>
                <a:cs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sz="1500" b="1" spc="-8" dirty="0">
                  <a:solidFill>
                    <a:srgbClr val="FFFFFF"/>
                  </a:solidFill>
                  <a:latin typeface="Calibri"/>
                  <a:cs typeface="Calibri"/>
                </a:rPr>
                <a:t>оценке</a:t>
              </a:r>
              <a:r>
                <a:rPr sz="1500" b="1" spc="-26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квалификаций»</a:t>
              </a:r>
              <a:r>
                <a:rPr lang="ru-RU"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</a:p>
            <a:p>
              <a:pPr algn="ctr">
                <a:lnSpc>
                  <a:spcPct val="100000"/>
                </a:lnSpc>
              </a:pPr>
              <a:r>
                <a:rPr lang="ru-RU"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от 3 июля 2016 г.</a:t>
              </a:r>
              <a:endParaRPr sz="15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3" y="713325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3" y="236577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123287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Квалификация работника</a:t>
            </a:r>
            <a:endParaRPr lang="hr-HR" sz="135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873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233795" y="1397000"/>
          <a:ext cx="8730819" cy="4517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690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3" y="778303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3" y="301555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9" y="200851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3" y="222900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Разделы ЕТКС в области сварки и родственных процессов, контроля и испытаний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2134" y="2673903"/>
            <a:ext cx="8742480" cy="14773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Единый тарифно-квалификационный справочник работ и профессий рабочих</a:t>
            </a:r>
            <a:br>
              <a:rPr lang="ru-RU" b="1" dirty="0"/>
            </a:br>
            <a:r>
              <a:rPr lang="ru-RU" b="1" dirty="0"/>
              <a:t>Выпуск 2. Часть 1 Разделы: "Литейные работы", "Сварочные работы", "Котельные, холодноштамповочные, волочильные и давильные работы", "Кузнечно-прессовые и термические работы"</a:t>
            </a:r>
            <a:br>
              <a:rPr lang="ru-RU" b="1" dirty="0"/>
            </a:br>
            <a:r>
              <a:rPr lang="ru-RU" b="1" dirty="0"/>
              <a:t>(утв. постановлением Минтруда РФ </a:t>
            </a:r>
            <a:r>
              <a:rPr lang="ru-RU" b="1" u="sng" dirty="0">
                <a:solidFill>
                  <a:srgbClr val="FF0000"/>
                </a:solidFill>
              </a:rPr>
              <a:t>от 15 ноября 1999 г</a:t>
            </a:r>
            <a:r>
              <a:rPr lang="ru-RU" b="1" dirty="0"/>
              <a:t>. </a:t>
            </a:r>
            <a:r>
              <a:rPr lang="ru-RU" b="1" dirty="0" err="1"/>
              <a:t>N</a:t>
            </a:r>
            <a:r>
              <a:rPr lang="ru-RU" b="1" dirty="0"/>
              <a:t> 45)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2011" y="4654668"/>
            <a:ext cx="8742603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Единый тарифно-квалификационный справочник работ и профессий рабочих</a:t>
            </a:r>
            <a:br>
              <a:rPr lang="ru-RU" b="1" dirty="0"/>
            </a:br>
            <a:r>
              <a:rPr lang="ru-RU" b="1" dirty="0"/>
              <a:t>Выпуск 27 Раздел "Производство полимерных материалов и изделий из них»</a:t>
            </a:r>
          </a:p>
          <a:p>
            <a:r>
              <a:rPr lang="ru-RU" b="1" dirty="0"/>
              <a:t> (утвержден постановлением Министерства труда и социального развития Российской Федерации от </a:t>
            </a:r>
            <a:r>
              <a:rPr lang="ru-RU" b="1" dirty="0">
                <a:solidFill>
                  <a:srgbClr val="FF0000"/>
                </a:solidFill>
              </a:rPr>
              <a:t>"20" февраля 2004 г. </a:t>
            </a:r>
            <a:r>
              <a:rPr lang="ru-RU" b="1" dirty="0" err="1"/>
              <a:t>N</a:t>
            </a:r>
            <a:r>
              <a:rPr lang="ru-RU" b="1" dirty="0"/>
              <a:t> 20. 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2012" y="1137693"/>
            <a:ext cx="874260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Единый тарифно-квалификационный справочник работ и профессий рабочих</a:t>
            </a:r>
            <a:br>
              <a:rPr lang="ru-RU" b="1" dirty="0"/>
            </a:br>
            <a:r>
              <a:rPr lang="ru-RU" b="1" dirty="0"/>
              <a:t>Выпуск 1 Профессии рабочих, общие для всех отраслей народного хозяйства</a:t>
            </a:r>
            <a:br>
              <a:rPr lang="ru-RU" b="1" dirty="0"/>
            </a:br>
            <a:r>
              <a:rPr lang="ru-RU" b="1" dirty="0"/>
              <a:t>(утв. постановлением Госкомтруда СССР и Секретариата ВЦСПС </a:t>
            </a:r>
            <a:r>
              <a:rPr lang="ru-RU" b="1" u="sng" dirty="0">
                <a:solidFill>
                  <a:srgbClr val="FF0000"/>
                </a:solidFill>
              </a:rPr>
              <a:t>от 31 января 1985 г</a:t>
            </a:r>
            <a:r>
              <a:rPr lang="ru-RU" b="1" dirty="0"/>
              <a:t>. </a:t>
            </a:r>
            <a:r>
              <a:rPr lang="ru-RU" b="1" dirty="0" err="1"/>
              <a:t>N</a:t>
            </a:r>
            <a:r>
              <a:rPr lang="ru-RU" b="1" dirty="0"/>
              <a:t> 31/3-30)</a:t>
            </a:r>
          </a:p>
        </p:txBody>
      </p:sp>
    </p:spTree>
    <p:extLst>
      <p:ext uri="{BB962C8B-B14F-4D97-AF65-F5344CB8AC3E}">
        <p14:creationId xmlns:p14="http://schemas.microsoft.com/office/powerpoint/2010/main" val="29396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2" y="66577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2" y="189028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8324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110373"/>
            <a:ext cx="6696076" cy="5770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050" dirty="0">
                <a:solidFill>
                  <a:srgbClr val="0000FF"/>
                </a:solidFill>
              </a:rPr>
              <a:t>Общие положения</a:t>
            </a:r>
            <a:br>
              <a:rPr lang="ru-RU" sz="1050" dirty="0">
                <a:solidFill>
                  <a:srgbClr val="0000FF"/>
                </a:solidFill>
              </a:rPr>
            </a:br>
            <a:r>
              <a:rPr lang="ru-RU" sz="1050" dirty="0">
                <a:solidFill>
                  <a:srgbClr val="0000FF"/>
                </a:solidFill>
              </a:rPr>
              <a:t>единого тарифно-квалификационного справочника работ и профессий рабочих народного хозяйства СССР</a:t>
            </a:r>
            <a:br>
              <a:rPr lang="ru-RU" sz="1050" dirty="0">
                <a:solidFill>
                  <a:srgbClr val="0000FF"/>
                </a:solidFill>
              </a:rPr>
            </a:br>
            <a:r>
              <a:rPr lang="ru-RU" sz="1050" dirty="0">
                <a:solidFill>
                  <a:srgbClr val="0000FF"/>
                </a:solidFill>
              </a:rPr>
              <a:t>(утв. постановлением Госкомтруда СССР и Секретариата ВЦСПС от 31 января 1985 г. N 31/3-30) ЕТКС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2819" y="1003076"/>
            <a:ext cx="8589886" cy="33239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500" dirty="0"/>
              <a:t>1. Единый тарифно-квалификационный справочник работ и профессий рабочих (ЕТКС) обязателен для применения на предприятиях и в организациях всех отраслей </a:t>
            </a:r>
            <a:r>
              <a:rPr lang="ru-RU" sz="1500" dirty="0">
                <a:solidFill>
                  <a:srgbClr val="FF0000"/>
                </a:solidFill>
              </a:rPr>
              <a:t>народного хозяйства СССР</a:t>
            </a:r>
            <a:r>
              <a:rPr lang="ru-RU" sz="1500" dirty="0"/>
              <a:t>.</a:t>
            </a:r>
          </a:p>
          <a:p>
            <a:endParaRPr lang="ru-RU" sz="1500" dirty="0"/>
          </a:p>
          <a:p>
            <a:r>
              <a:rPr lang="ru-RU" sz="1500" dirty="0"/>
              <a:t>2. </a:t>
            </a:r>
            <a:r>
              <a:rPr lang="ru-RU" sz="1500" dirty="0">
                <a:solidFill>
                  <a:srgbClr val="FF0000"/>
                </a:solidFill>
              </a:rPr>
              <a:t>ЕТКС предназначен для тарификации работ, присвоения квалификационных разрядов рабочим, а также для составления программ по подготовке и повышению квалификации рабочих</a:t>
            </a:r>
            <a:r>
              <a:rPr lang="ru-RU" sz="1500" dirty="0"/>
              <a:t> во всех отраслях народного хозяйства СССР.</a:t>
            </a:r>
          </a:p>
          <a:p>
            <a:endParaRPr lang="ru-RU" sz="1500" dirty="0"/>
          </a:p>
          <a:p>
            <a:r>
              <a:rPr lang="ru-RU" sz="1500" dirty="0"/>
              <a:t>3. ЕТКС содержит тарифно-квалификационные характеристики профессий рабочих, сгруппированные в разделы по производствам и видам работ, независимо от того, на предприятиях, в организациях какого министерства, ведомства эти производства или виды работ имеются. Тарифно-квалификационные характеристики профессий рабочих, помещенные в ЕТКС, разработаны с учетом требований научно-технического прогресса, научной организации труда, расширения применения бригадных форм организации и оплаты труда, а также возрастающих требований к качеству продукции, уровню общего образования и специальной подготовки рабочих.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115" y="5063281"/>
            <a:ext cx="7395294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350" dirty="0"/>
              <a:t>Документ действующий!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1588079" y="4327063"/>
            <a:ext cx="2831522" cy="73621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116772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1079623" y="577452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990013" y="100704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081" y="0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79623" y="22049"/>
            <a:ext cx="6696076" cy="57707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050" dirty="0">
                <a:solidFill>
                  <a:srgbClr val="0000FF"/>
                </a:solidFill>
              </a:rPr>
              <a:t>Общие положения</a:t>
            </a:r>
            <a:br>
              <a:rPr lang="ru-RU" sz="1050" dirty="0">
                <a:solidFill>
                  <a:srgbClr val="0000FF"/>
                </a:solidFill>
              </a:rPr>
            </a:br>
            <a:r>
              <a:rPr lang="ru-RU" sz="1050" dirty="0">
                <a:solidFill>
                  <a:srgbClr val="0000FF"/>
                </a:solidFill>
              </a:rPr>
              <a:t>единого тарифно-квалификационного справочника работ и профессий рабочих народного хозяйства СССР</a:t>
            </a:r>
            <a:br>
              <a:rPr lang="ru-RU" sz="1050" dirty="0">
                <a:solidFill>
                  <a:srgbClr val="0000FF"/>
                </a:solidFill>
              </a:rPr>
            </a:br>
            <a:r>
              <a:rPr lang="ru-RU" sz="1050" dirty="0">
                <a:solidFill>
                  <a:srgbClr val="0000FF"/>
                </a:solidFill>
              </a:rPr>
              <a:t>(утв. постановлением Госкомтруда СССР и Секретариата ВЦСПС от 31 января 1985 г. N 31/3-30) ЕТКС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41313" y="801313"/>
            <a:ext cx="8623301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10. </a:t>
            </a:r>
            <a:r>
              <a:rPr lang="ru-RU" sz="1600" b="1" dirty="0">
                <a:solidFill>
                  <a:srgbClr val="FF0000"/>
                </a:solidFill>
              </a:rPr>
              <a:t>Вопрос о присвоении или повышении разряда</a:t>
            </a:r>
            <a:r>
              <a:rPr lang="ru-RU" sz="1600" dirty="0"/>
              <a:t>, группы квалификация класса, категории (далее именуется разрядом) </a:t>
            </a:r>
            <a:r>
              <a:rPr lang="ru-RU" sz="1600" b="1" dirty="0">
                <a:solidFill>
                  <a:srgbClr val="FF0000"/>
                </a:solidFill>
              </a:rPr>
              <a:t>рабочему рассматривается квалификационной комиссией предприятия, организации, цеха </a:t>
            </a:r>
            <a:r>
              <a:rPr lang="ru-RU" sz="1600" dirty="0"/>
              <a:t>на основании заявления рабочего, прошедшего обучение и сдавшего квалификационные экзамены, по представлению руководителя соответствующего подразделения (мастера, начальника смены и т.д.) с учетом мнения коллектива производственной бригады.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436" y="2462590"/>
            <a:ext cx="8623178" cy="40318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/>
              <a:t>11. </a:t>
            </a:r>
            <a:r>
              <a:rPr lang="ru-RU" sz="1600" b="1" dirty="0">
                <a:solidFill>
                  <a:srgbClr val="FF0000"/>
                </a:solidFill>
              </a:rPr>
              <a:t>Председателем квалификационной комиссии </a:t>
            </a:r>
            <a:r>
              <a:rPr lang="ru-RU" sz="1600" dirty="0"/>
              <a:t>предприятия, организации назначается </a:t>
            </a:r>
            <a:r>
              <a:rPr lang="ru-RU" sz="1600" dirty="0">
                <a:solidFill>
                  <a:srgbClr val="FF0000"/>
                </a:solidFill>
              </a:rPr>
              <a:t>главный инженер или его заместитель</a:t>
            </a:r>
            <a:r>
              <a:rPr lang="ru-RU" sz="1600" dirty="0"/>
              <a:t>, </a:t>
            </a:r>
          </a:p>
          <a:p>
            <a:r>
              <a:rPr lang="ru-RU" sz="1600" dirty="0"/>
              <a:t>заместителем председателя - </a:t>
            </a:r>
            <a:r>
              <a:rPr lang="ru-RU" sz="1600" dirty="0">
                <a:solidFill>
                  <a:srgbClr val="FF0000"/>
                </a:solidFill>
              </a:rPr>
              <a:t>представитель профсоюзной организации</a:t>
            </a:r>
            <a:r>
              <a:rPr lang="ru-RU" sz="1600" dirty="0"/>
              <a:t>, </a:t>
            </a:r>
          </a:p>
          <a:p>
            <a:r>
              <a:rPr lang="ru-RU" sz="1600" dirty="0"/>
              <a:t>членами комиссии - </a:t>
            </a:r>
            <a:r>
              <a:rPr lang="ru-RU" sz="1600" dirty="0">
                <a:solidFill>
                  <a:srgbClr val="FF0000"/>
                </a:solidFill>
              </a:rPr>
              <a:t>начальник отдела (бюро) или инженер по подготовке кадров на производстве</a:t>
            </a:r>
            <a:r>
              <a:rPr lang="ru-RU" sz="1600" dirty="0"/>
              <a:t>, начальник отдела труда (организации труда) и заработной платы, инженер по охране труда (технике безопасности), руководитель соответствующего цеха (отдела), участка, председатель совета бригадиров или член совета бригадиров.</a:t>
            </a:r>
          </a:p>
          <a:p>
            <a:r>
              <a:rPr lang="ru-RU" sz="1600" dirty="0">
                <a:solidFill>
                  <a:srgbClr val="FF0000"/>
                </a:solidFill>
              </a:rPr>
              <a:t>Цеховые квалификационные комиссии </a:t>
            </a:r>
            <a:r>
              <a:rPr lang="ru-RU" sz="1600" dirty="0"/>
              <a:t>работают под руководством соответствующей комиссии предприятия, организации. Председателем цеховой квалификационной комиссии назначается начальник цеха или его заместитель, заместителем председателя - представитель цеховой профсоюзной организации, членами комиссии - инженер по подготовке кадров, инженер по охране труда (технике безопасности), мастер участка, инженер по нормированию труда (нормировщик), бригадир.</a:t>
            </a:r>
          </a:p>
          <a:p>
            <a:r>
              <a:rPr lang="ru-RU" sz="1600" dirty="0">
                <a:solidFill>
                  <a:srgbClr val="FF0000"/>
                </a:solidFill>
              </a:rPr>
              <a:t>К рассмотрению вопроса о присвоении или изменении разряда квалификационная комиссия при необходимости привлекает квалифицированных рабочих данной профессии или специалистов других служб, а также представителей Госгортехнадзора или </a:t>
            </a:r>
            <a:r>
              <a:rPr lang="ru-RU" sz="1600" dirty="0" err="1">
                <a:solidFill>
                  <a:srgbClr val="FF0000"/>
                </a:solidFill>
              </a:rPr>
              <a:t>Госэнергонадзора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50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1079623" y="73861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990013" y="261868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9081" y="161164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079623" y="183213"/>
            <a:ext cx="6696076" cy="4154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100" dirty="0">
                <a:solidFill>
                  <a:srgbClr val="0000FF"/>
                </a:solidFill>
              </a:rPr>
              <a:t>Поэтапная отмена ЕТКС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4335" y="976297"/>
            <a:ext cx="8340738" cy="265457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Квалификацию по ЕТКС с указанием тарифно-квалификационных разрядов вправе присвоить только комиссия организации-работодателя!</a:t>
            </a:r>
          </a:p>
          <a:p>
            <a:pPr algn="just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Квалификация должна соответствовать только ЕТКС, а не профессиональному стандарту!</a:t>
            </a:r>
          </a:p>
          <a:p>
            <a:pPr algn="just"/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Квалификационный документ, выданный в одной организации, может быть не признан в другой!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1683" y="3781812"/>
            <a:ext cx="8340738" cy="13157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/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ЕТКС не содержит развернутых квалификационный требований, является устаревшим документом и проходит поэтапную отмену в кратчайшие сроки!</a:t>
            </a:r>
          </a:p>
        </p:txBody>
      </p:sp>
    </p:spTree>
    <p:extLst>
      <p:ext uri="{BB962C8B-B14F-4D97-AF65-F5344CB8AC3E}">
        <p14:creationId xmlns:p14="http://schemas.microsoft.com/office/powerpoint/2010/main" val="24329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5" y="824417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5" y="347669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4" y="234379"/>
            <a:ext cx="6696076" cy="5078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Перспективы ЕТКС: в профессиональном стандарте соблюдены все требования Трудового Кодекса РФ</a:t>
            </a:r>
            <a:endParaRPr lang="hr-HR" sz="135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24696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3715" y="880706"/>
            <a:ext cx="87507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/>
              <a:t>В целях подготовки предложений о возможности отмены отдельных параграфов ЕТКС и ЕКС Совет по профессиональным квалификациям в области сварки (СПКС) руководствовался: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3A995C7-7D65-4A57-906C-A1617D3EB6E5}"/>
              </a:ext>
            </a:extLst>
          </p:cNvPr>
          <p:cNvGrpSpPr/>
          <p:nvPr/>
        </p:nvGrpSpPr>
        <p:grpSpPr>
          <a:xfrm>
            <a:off x="130380" y="5481976"/>
            <a:ext cx="8750900" cy="1178321"/>
            <a:chOff x="0" y="2823407"/>
            <a:chExt cx="8750900" cy="1620129"/>
          </a:xfrm>
          <a:scene3d>
            <a:camera prst="orthographicFront"/>
            <a:lightRig rig="flat" dir="t"/>
          </a:scene3d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950DDC47-896D-48D5-BF70-7B2C886A003E}"/>
                </a:ext>
              </a:extLst>
            </p:cNvPr>
            <p:cNvSpPr/>
            <p:nvPr/>
          </p:nvSpPr>
          <p:spPr>
            <a:xfrm>
              <a:off x="0" y="2823407"/>
              <a:ext cx="8750900" cy="1620129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7" name="Прямоугольник: скругленные углы 4">
              <a:extLst>
                <a:ext uri="{FF2B5EF4-FFF2-40B4-BE49-F238E27FC236}">
                  <a16:creationId xmlns:a16="http://schemas.microsoft.com/office/drawing/2014/main" id="{8131FDE0-C40E-4206-84B8-EB7A13003369}"/>
                </a:ext>
              </a:extLst>
            </p:cNvPr>
            <p:cNvSpPr txBox="1"/>
            <p:nvPr/>
          </p:nvSpPr>
          <p:spPr>
            <a:xfrm>
              <a:off x="79088" y="2935306"/>
              <a:ext cx="8592724" cy="142914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обеспечением и сохранением прав работников и соответствием требованиям Трудового кодекса Российской Федерации (ТК РФ) в случаях, если Трудовым Кодексом, иными федеральными законами с выполнением работ по определенным должностям, профессиям, специальностям связано предоставление компенсаций и льгот либо наличие ограничений.</a:t>
              </a: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80887DC6-BD13-4077-AADF-3213D94B0181}"/>
              </a:ext>
            </a:extLst>
          </p:cNvPr>
          <p:cNvGrpSpPr/>
          <p:nvPr/>
        </p:nvGrpSpPr>
        <p:grpSpPr>
          <a:xfrm>
            <a:off x="179384" y="3739510"/>
            <a:ext cx="8750900" cy="1683157"/>
            <a:chOff x="0" y="2998785"/>
            <a:chExt cx="8750900" cy="1485667"/>
          </a:xfrm>
          <a:scene3d>
            <a:camera prst="orthographicFront"/>
            <a:lightRig rig="flat" dir="t"/>
          </a:scene3d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3069BDE9-6186-443D-8E0B-6F1F909072FB}"/>
                </a:ext>
              </a:extLst>
            </p:cNvPr>
            <p:cNvSpPr/>
            <p:nvPr/>
          </p:nvSpPr>
          <p:spPr>
            <a:xfrm>
              <a:off x="0" y="2998785"/>
              <a:ext cx="8750900" cy="1485667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0" name="Прямоугольник: скругленные углы 4">
              <a:extLst>
                <a:ext uri="{FF2B5EF4-FFF2-40B4-BE49-F238E27FC236}">
                  <a16:creationId xmlns:a16="http://schemas.microsoft.com/office/drawing/2014/main" id="{628CABF0-E9B7-4856-8E84-1025EB971ECA}"/>
                </a:ext>
              </a:extLst>
            </p:cNvPr>
            <p:cNvSpPr txBox="1"/>
            <p:nvPr/>
          </p:nvSpPr>
          <p:spPr>
            <a:xfrm>
              <a:off x="72524" y="3071309"/>
              <a:ext cx="8605852" cy="134061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возможностью установления заработной платы работникам, в соответствии с действующими у работодателей системами оплаты труда (включая размеры тарифных ставок, окладов (должностных окладов), доплат и надбавок компенсационного характера, в том числе за работу в условиях, отклоняющихся от нормальных, системы доплат и надбавок стимулирующего характера и системы премирования), с применением наименований и уровней квалификаций работников в соответствии с профессиональными стандартами; 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8A69919C-DE54-4ABF-B2BD-3E4CC22079C9}"/>
              </a:ext>
            </a:extLst>
          </p:cNvPr>
          <p:cNvGrpSpPr/>
          <p:nvPr/>
        </p:nvGrpSpPr>
        <p:grpSpPr>
          <a:xfrm>
            <a:off x="247366" y="2626943"/>
            <a:ext cx="8750900" cy="1072221"/>
            <a:chOff x="0" y="2336572"/>
            <a:chExt cx="8750900" cy="1216800"/>
          </a:xfrm>
          <a:scene3d>
            <a:camera prst="orthographicFront"/>
            <a:lightRig rig="flat" dir="t"/>
          </a:scene3d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3880A22F-A670-4D7E-A09B-349164454564}"/>
                </a:ext>
              </a:extLst>
            </p:cNvPr>
            <p:cNvSpPr/>
            <p:nvPr/>
          </p:nvSpPr>
          <p:spPr>
            <a:xfrm>
              <a:off x="0" y="2336572"/>
              <a:ext cx="8750900" cy="12168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3" name="Прямоугольник: скругленные углы 4">
              <a:extLst>
                <a:ext uri="{FF2B5EF4-FFF2-40B4-BE49-F238E27FC236}">
                  <a16:creationId xmlns:a16="http://schemas.microsoft.com/office/drawing/2014/main" id="{3EAE580C-97A4-4BB6-BB4C-FB9D347DA386}"/>
                </a:ext>
              </a:extLst>
            </p:cNvPr>
            <p:cNvSpPr txBox="1"/>
            <p:nvPr/>
          </p:nvSpPr>
          <p:spPr>
            <a:xfrm>
              <a:off x="59399" y="2395971"/>
              <a:ext cx="8632102" cy="10980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/>
                <a:t>актуальностью и полнотой установленных в профессиональных стандартах квалификационных требований и наличием возможности получить образование или пройти обучение по указанным профессиям рабочих и должностям руководителей, специалистов и других служащих;</a:t>
              </a:r>
              <a:endParaRPr lang="ru-RU" sz="1600" kern="1200" dirty="0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5E9EC44-B352-4DF6-BCF1-EB291FEB0A43}"/>
              </a:ext>
            </a:extLst>
          </p:cNvPr>
          <p:cNvGrpSpPr/>
          <p:nvPr/>
        </p:nvGrpSpPr>
        <p:grpSpPr>
          <a:xfrm>
            <a:off x="247366" y="1376024"/>
            <a:ext cx="8750900" cy="1216800"/>
            <a:chOff x="0" y="932572"/>
            <a:chExt cx="8750900" cy="1216800"/>
          </a:xfrm>
          <a:scene3d>
            <a:camera prst="orthographicFront"/>
            <a:lightRig rig="flat" dir="t"/>
          </a:scene3d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5AE71476-B3E4-4CC5-BA37-5D2FD64B44EA}"/>
                </a:ext>
              </a:extLst>
            </p:cNvPr>
            <p:cNvSpPr/>
            <p:nvPr/>
          </p:nvSpPr>
          <p:spPr>
            <a:xfrm>
              <a:off x="0" y="932572"/>
              <a:ext cx="8750900" cy="1216800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6" name="Прямоугольник: скругленные углы 4">
              <a:extLst>
                <a:ext uri="{FF2B5EF4-FFF2-40B4-BE49-F238E27FC236}">
                  <a16:creationId xmlns:a16="http://schemas.microsoft.com/office/drawing/2014/main" id="{4C8B6B63-F7D7-4315-AA82-757E73AD6ED4}"/>
                </a:ext>
              </a:extLst>
            </p:cNvPr>
            <p:cNvSpPr txBox="1"/>
            <p:nvPr/>
          </p:nvSpPr>
          <p:spPr>
            <a:xfrm>
              <a:off x="50816" y="991971"/>
              <a:ext cx="8632102" cy="109800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600" kern="1200" dirty="0"/>
                <a:t>перечнями профессий рабочих и должностей руководителей, специалистов и других служащих, содержащимися в профессиональных стандартах и наименованиями квалификаций, утвержденными в порядке, установленном приказом Министерства труда и социальной защиты Российской Федерации от 12 декабря 2016 г. </a:t>
              </a:r>
              <a:r>
                <a:rPr lang="ru-RU" sz="1600" kern="1200" dirty="0" err="1"/>
                <a:t>N</a:t>
              </a:r>
              <a:r>
                <a:rPr lang="ru-RU" sz="1600" kern="1200" dirty="0"/>
                <a:t> 726н;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139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3" y="757927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3" y="281179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167889"/>
            <a:ext cx="6696076" cy="5078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Перспективы ЕТКС: в профессиональном стандарте соблюдены все требования Трудового Кодекса РФ</a:t>
            </a:r>
            <a:endParaRPr lang="hr-HR" sz="135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8047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08" y="995607"/>
            <a:ext cx="8887367" cy="54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9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1010801" y="777493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921200" y="300745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10800" y="222090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Исключение из ЕТКС квалификационных характеристик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58" y="213159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559708-1086-4D89-B023-B0E656B4D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58" y="855497"/>
            <a:ext cx="4453649" cy="53046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AD6700-BE23-4E9F-B209-34E61FDC2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55498"/>
            <a:ext cx="4342150" cy="530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6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3" y="654844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3" y="17809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64806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Квалификация работника</a:t>
            </a:r>
            <a:endParaRPr lang="hr-HR" sz="135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77392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4" name="Схема 3"/>
          <p:cNvGraphicFramePr/>
          <p:nvPr>
            <p:extLst/>
          </p:nvPr>
        </p:nvGraphicFramePr>
        <p:xfrm>
          <a:off x="233795" y="1397000"/>
          <a:ext cx="8730819" cy="4517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2805136" y="2115546"/>
            <a:ext cx="6159479" cy="14767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2893219" y="2229846"/>
            <a:ext cx="6159479" cy="14767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926366" y="728275"/>
            <a:ext cx="7295522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Для профессий по 55 параграфам ЕТКС</a:t>
            </a:r>
          </a:p>
        </p:txBody>
      </p:sp>
    </p:spTree>
    <p:extLst>
      <p:ext uri="{BB962C8B-B14F-4D97-AF65-F5344CB8AC3E}">
        <p14:creationId xmlns:p14="http://schemas.microsoft.com/office/powerpoint/2010/main" val="284466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5" y="624224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5" y="14747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4" y="68821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П</a:t>
            </a:r>
            <a:r>
              <a:rPr lang="hr-HR" sz="1350" dirty="0">
                <a:solidFill>
                  <a:srgbClr val="0000FF"/>
                </a:solidFill>
              </a:rPr>
              <a:t>риказ от 12.12.2016 </a:t>
            </a:r>
            <a:r>
              <a:rPr lang="ru-RU" sz="1350" dirty="0">
                <a:solidFill>
                  <a:srgbClr val="0000FF"/>
                </a:solidFill>
              </a:rPr>
              <a:t>№</a:t>
            </a:r>
            <a:r>
              <a:rPr lang="hr-HR" sz="1350" dirty="0">
                <a:solidFill>
                  <a:srgbClr val="0000FF"/>
                </a:solidFill>
              </a:rPr>
              <a:t> 726н</a:t>
            </a:r>
            <a:r>
              <a:rPr lang="ru-RU" sz="1350" dirty="0">
                <a:solidFill>
                  <a:srgbClr val="0000FF"/>
                </a:solidFill>
              </a:rPr>
              <a:t>. Наименования квалификаций </a:t>
            </a:r>
            <a:r>
              <a:rPr lang="hr-HR" sz="135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46772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100" y="926053"/>
            <a:ext cx="8693799" cy="466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685648" y="89301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70023" y="108764"/>
            <a:ext cx="1153987" cy="576527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786098" y="246988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Законодательство в сфере независимой̆ оценки квалификаций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441" y="-17639"/>
            <a:ext cx="995839" cy="951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135446" y="933547"/>
            <a:ext cx="8820531" cy="5418485"/>
            <a:chOff x="180594" y="752855"/>
            <a:chExt cx="11760708" cy="6037327"/>
          </a:xfrm>
        </p:grpSpPr>
        <p:sp>
          <p:nvSpPr>
            <p:cNvPr id="9" name="object 2"/>
            <p:cNvSpPr/>
            <p:nvPr/>
          </p:nvSpPr>
          <p:spPr>
            <a:xfrm>
              <a:off x="416813" y="1504950"/>
              <a:ext cx="3954779" cy="1405255"/>
            </a:xfrm>
            <a:custGeom>
              <a:avLst/>
              <a:gdLst/>
              <a:ahLst/>
              <a:cxnLst/>
              <a:rect l="l" t="t" r="r" b="b"/>
              <a:pathLst>
                <a:path w="3954779" h="1405255">
                  <a:moveTo>
                    <a:pt x="3720591" y="0"/>
                  </a:moveTo>
                  <a:lnTo>
                    <a:pt x="234200" y="0"/>
                  </a:lnTo>
                  <a:lnTo>
                    <a:pt x="186999" y="4760"/>
                  </a:lnTo>
                  <a:lnTo>
                    <a:pt x="143037" y="18411"/>
                  </a:lnTo>
                  <a:lnTo>
                    <a:pt x="103255" y="40009"/>
                  </a:lnTo>
                  <a:lnTo>
                    <a:pt x="68594" y="68611"/>
                  </a:lnTo>
                  <a:lnTo>
                    <a:pt x="39996" y="103274"/>
                  </a:lnTo>
                  <a:lnTo>
                    <a:pt x="18404" y="143053"/>
                  </a:lnTo>
                  <a:lnTo>
                    <a:pt x="4757" y="187006"/>
                  </a:lnTo>
                  <a:lnTo>
                    <a:pt x="0" y="234187"/>
                  </a:lnTo>
                  <a:lnTo>
                    <a:pt x="0" y="1170939"/>
                  </a:lnTo>
                  <a:lnTo>
                    <a:pt x="4757" y="1218121"/>
                  </a:lnTo>
                  <a:lnTo>
                    <a:pt x="18404" y="1262074"/>
                  </a:lnTo>
                  <a:lnTo>
                    <a:pt x="39996" y="1301853"/>
                  </a:lnTo>
                  <a:lnTo>
                    <a:pt x="68594" y="1336516"/>
                  </a:lnTo>
                  <a:lnTo>
                    <a:pt x="103255" y="1365118"/>
                  </a:lnTo>
                  <a:lnTo>
                    <a:pt x="143037" y="1386716"/>
                  </a:lnTo>
                  <a:lnTo>
                    <a:pt x="186999" y="1400367"/>
                  </a:lnTo>
                  <a:lnTo>
                    <a:pt x="234200" y="1405127"/>
                  </a:lnTo>
                  <a:lnTo>
                    <a:pt x="3720591" y="1405127"/>
                  </a:lnTo>
                  <a:lnTo>
                    <a:pt x="3767773" y="1400367"/>
                  </a:lnTo>
                  <a:lnTo>
                    <a:pt x="3811726" y="1386716"/>
                  </a:lnTo>
                  <a:lnTo>
                    <a:pt x="3851505" y="1365118"/>
                  </a:lnTo>
                  <a:lnTo>
                    <a:pt x="3886168" y="1336516"/>
                  </a:lnTo>
                  <a:lnTo>
                    <a:pt x="3914770" y="1301853"/>
                  </a:lnTo>
                  <a:lnTo>
                    <a:pt x="3936368" y="1262074"/>
                  </a:lnTo>
                  <a:lnTo>
                    <a:pt x="3950019" y="1218121"/>
                  </a:lnTo>
                  <a:lnTo>
                    <a:pt x="3954780" y="1170939"/>
                  </a:lnTo>
                  <a:lnTo>
                    <a:pt x="3954780" y="234187"/>
                  </a:lnTo>
                  <a:lnTo>
                    <a:pt x="3950019" y="187006"/>
                  </a:lnTo>
                  <a:lnTo>
                    <a:pt x="3936368" y="143053"/>
                  </a:lnTo>
                  <a:lnTo>
                    <a:pt x="3914770" y="103274"/>
                  </a:lnTo>
                  <a:lnTo>
                    <a:pt x="3886168" y="68611"/>
                  </a:lnTo>
                  <a:lnTo>
                    <a:pt x="3851505" y="40009"/>
                  </a:lnTo>
                  <a:lnTo>
                    <a:pt x="3811726" y="18411"/>
                  </a:lnTo>
                  <a:lnTo>
                    <a:pt x="3767773" y="4760"/>
                  </a:lnTo>
                  <a:lnTo>
                    <a:pt x="3720591" y="0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3"/>
            <p:cNvSpPr/>
            <p:nvPr/>
          </p:nvSpPr>
          <p:spPr>
            <a:xfrm>
              <a:off x="416813" y="1504950"/>
              <a:ext cx="3954779" cy="1405255"/>
            </a:xfrm>
            <a:custGeom>
              <a:avLst/>
              <a:gdLst/>
              <a:ahLst/>
              <a:cxnLst/>
              <a:rect l="l" t="t" r="r" b="b"/>
              <a:pathLst>
                <a:path w="3954779" h="1405255">
                  <a:moveTo>
                    <a:pt x="0" y="234187"/>
                  </a:moveTo>
                  <a:lnTo>
                    <a:pt x="4757" y="187006"/>
                  </a:lnTo>
                  <a:lnTo>
                    <a:pt x="18404" y="143053"/>
                  </a:lnTo>
                  <a:lnTo>
                    <a:pt x="39996" y="103274"/>
                  </a:lnTo>
                  <a:lnTo>
                    <a:pt x="68594" y="68611"/>
                  </a:lnTo>
                  <a:lnTo>
                    <a:pt x="103255" y="40009"/>
                  </a:lnTo>
                  <a:lnTo>
                    <a:pt x="143037" y="18411"/>
                  </a:lnTo>
                  <a:lnTo>
                    <a:pt x="186999" y="4760"/>
                  </a:lnTo>
                  <a:lnTo>
                    <a:pt x="234200" y="0"/>
                  </a:lnTo>
                  <a:lnTo>
                    <a:pt x="3720591" y="0"/>
                  </a:lnTo>
                  <a:lnTo>
                    <a:pt x="3767773" y="4760"/>
                  </a:lnTo>
                  <a:lnTo>
                    <a:pt x="3811726" y="18411"/>
                  </a:lnTo>
                  <a:lnTo>
                    <a:pt x="3851505" y="40009"/>
                  </a:lnTo>
                  <a:lnTo>
                    <a:pt x="3886168" y="68611"/>
                  </a:lnTo>
                  <a:lnTo>
                    <a:pt x="3914770" y="103274"/>
                  </a:lnTo>
                  <a:lnTo>
                    <a:pt x="3936368" y="143053"/>
                  </a:lnTo>
                  <a:lnTo>
                    <a:pt x="3950019" y="187006"/>
                  </a:lnTo>
                  <a:lnTo>
                    <a:pt x="3954780" y="234187"/>
                  </a:lnTo>
                  <a:lnTo>
                    <a:pt x="3954780" y="1170939"/>
                  </a:lnTo>
                  <a:lnTo>
                    <a:pt x="3950019" y="1218121"/>
                  </a:lnTo>
                  <a:lnTo>
                    <a:pt x="3936368" y="1262074"/>
                  </a:lnTo>
                  <a:lnTo>
                    <a:pt x="3914770" y="1301853"/>
                  </a:lnTo>
                  <a:lnTo>
                    <a:pt x="3886168" y="1336516"/>
                  </a:lnTo>
                  <a:lnTo>
                    <a:pt x="3851505" y="1365118"/>
                  </a:lnTo>
                  <a:lnTo>
                    <a:pt x="3811726" y="1386716"/>
                  </a:lnTo>
                  <a:lnTo>
                    <a:pt x="3767773" y="1400367"/>
                  </a:lnTo>
                  <a:lnTo>
                    <a:pt x="3720591" y="1405127"/>
                  </a:lnTo>
                  <a:lnTo>
                    <a:pt x="234200" y="1405127"/>
                  </a:lnTo>
                  <a:lnTo>
                    <a:pt x="186999" y="1400367"/>
                  </a:lnTo>
                  <a:lnTo>
                    <a:pt x="143037" y="1386716"/>
                  </a:lnTo>
                  <a:lnTo>
                    <a:pt x="103255" y="1365118"/>
                  </a:lnTo>
                  <a:lnTo>
                    <a:pt x="68594" y="1336516"/>
                  </a:lnTo>
                  <a:lnTo>
                    <a:pt x="39996" y="1301853"/>
                  </a:lnTo>
                  <a:lnTo>
                    <a:pt x="18404" y="1262074"/>
                  </a:lnTo>
                  <a:lnTo>
                    <a:pt x="4757" y="1218121"/>
                  </a:lnTo>
                  <a:lnTo>
                    <a:pt x="0" y="1170939"/>
                  </a:lnTo>
                  <a:lnTo>
                    <a:pt x="0" y="234187"/>
                  </a:lnTo>
                  <a:close/>
                </a:path>
              </a:pathLst>
            </a:custGeom>
            <a:ln w="25907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4"/>
            <p:cNvSpPr txBox="1"/>
            <p:nvPr/>
          </p:nvSpPr>
          <p:spPr>
            <a:xfrm>
              <a:off x="914197" y="1886330"/>
              <a:ext cx="2957831" cy="6155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1500" b="1" dirty="0">
                  <a:solidFill>
                    <a:srgbClr val="FFFFFF"/>
                  </a:solidFill>
                  <a:latin typeface="Calibri"/>
                  <a:cs typeface="Calibri"/>
                </a:rPr>
                <a:t>№238-ФЗ «О</a:t>
              </a:r>
              <a:r>
                <a:rPr sz="1500" b="1" spc="-9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b="1" dirty="0">
                  <a:solidFill>
                    <a:srgbClr val="FFFFFF"/>
                  </a:solidFill>
                  <a:latin typeface="Calibri"/>
                  <a:cs typeface="Calibri"/>
                </a:rPr>
                <a:t>независимой</a:t>
              </a:r>
              <a:endParaRPr sz="1500" dirty="0">
                <a:latin typeface="Calibri"/>
                <a:cs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sz="1500" b="1" spc="-8" dirty="0">
                  <a:solidFill>
                    <a:srgbClr val="FFFFFF"/>
                  </a:solidFill>
                  <a:latin typeface="Calibri"/>
                  <a:cs typeface="Calibri"/>
                </a:rPr>
                <a:t>оценке</a:t>
              </a:r>
              <a:r>
                <a:rPr sz="1500" b="1" spc="-26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квалификаций»</a:t>
              </a:r>
              <a:endParaRPr sz="1500" dirty="0">
                <a:latin typeface="Calibri"/>
                <a:cs typeface="Calibri"/>
              </a:endParaRPr>
            </a:p>
          </p:txBody>
        </p:sp>
        <p:sp>
          <p:nvSpPr>
            <p:cNvPr id="17" name="object 5"/>
            <p:cNvSpPr/>
            <p:nvPr/>
          </p:nvSpPr>
          <p:spPr>
            <a:xfrm>
              <a:off x="345947" y="2961132"/>
              <a:ext cx="4044696" cy="24643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6"/>
            <p:cNvSpPr/>
            <p:nvPr/>
          </p:nvSpPr>
          <p:spPr>
            <a:xfrm>
              <a:off x="484631" y="3261359"/>
              <a:ext cx="3832860" cy="19324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7"/>
            <p:cNvSpPr/>
            <p:nvPr/>
          </p:nvSpPr>
          <p:spPr>
            <a:xfrm>
              <a:off x="393191" y="2988564"/>
              <a:ext cx="3954779" cy="2374900"/>
            </a:xfrm>
            <a:custGeom>
              <a:avLst/>
              <a:gdLst/>
              <a:ahLst/>
              <a:cxnLst/>
              <a:rect l="l" t="t" r="r" b="b"/>
              <a:pathLst>
                <a:path w="3954779" h="2374900">
                  <a:moveTo>
                    <a:pt x="3559048" y="0"/>
                  </a:moveTo>
                  <a:lnTo>
                    <a:pt x="395731" y="0"/>
                  </a:lnTo>
                  <a:lnTo>
                    <a:pt x="349581" y="2662"/>
                  </a:lnTo>
                  <a:lnTo>
                    <a:pt x="304995" y="10451"/>
                  </a:lnTo>
                  <a:lnTo>
                    <a:pt x="262268" y="23069"/>
                  </a:lnTo>
                  <a:lnTo>
                    <a:pt x="221700" y="40220"/>
                  </a:lnTo>
                  <a:lnTo>
                    <a:pt x="183585" y="61608"/>
                  </a:lnTo>
                  <a:lnTo>
                    <a:pt x="148222" y="86934"/>
                  </a:lnTo>
                  <a:lnTo>
                    <a:pt x="115908" y="115903"/>
                  </a:lnTo>
                  <a:lnTo>
                    <a:pt x="86938" y="148217"/>
                  </a:lnTo>
                  <a:lnTo>
                    <a:pt x="61611" y="183580"/>
                  </a:lnTo>
                  <a:lnTo>
                    <a:pt x="40223" y="221694"/>
                  </a:lnTo>
                  <a:lnTo>
                    <a:pt x="23070" y="262263"/>
                  </a:lnTo>
                  <a:lnTo>
                    <a:pt x="10451" y="304991"/>
                  </a:lnTo>
                  <a:lnTo>
                    <a:pt x="2662" y="349579"/>
                  </a:lnTo>
                  <a:lnTo>
                    <a:pt x="0" y="395732"/>
                  </a:lnTo>
                  <a:lnTo>
                    <a:pt x="0" y="1978660"/>
                  </a:lnTo>
                  <a:lnTo>
                    <a:pt x="2662" y="2024812"/>
                  </a:lnTo>
                  <a:lnTo>
                    <a:pt x="10451" y="2069400"/>
                  </a:lnTo>
                  <a:lnTo>
                    <a:pt x="23070" y="2112128"/>
                  </a:lnTo>
                  <a:lnTo>
                    <a:pt x="40223" y="2152697"/>
                  </a:lnTo>
                  <a:lnTo>
                    <a:pt x="61611" y="2190811"/>
                  </a:lnTo>
                  <a:lnTo>
                    <a:pt x="86938" y="2226174"/>
                  </a:lnTo>
                  <a:lnTo>
                    <a:pt x="115908" y="2258488"/>
                  </a:lnTo>
                  <a:lnTo>
                    <a:pt x="148222" y="2287457"/>
                  </a:lnTo>
                  <a:lnTo>
                    <a:pt x="183585" y="2312783"/>
                  </a:lnTo>
                  <a:lnTo>
                    <a:pt x="221700" y="2334171"/>
                  </a:lnTo>
                  <a:lnTo>
                    <a:pt x="262268" y="2351322"/>
                  </a:lnTo>
                  <a:lnTo>
                    <a:pt x="304995" y="2363940"/>
                  </a:lnTo>
                  <a:lnTo>
                    <a:pt x="349581" y="2371729"/>
                  </a:lnTo>
                  <a:lnTo>
                    <a:pt x="395731" y="2374392"/>
                  </a:lnTo>
                  <a:lnTo>
                    <a:pt x="3559048" y="2374392"/>
                  </a:lnTo>
                  <a:lnTo>
                    <a:pt x="3605200" y="2371729"/>
                  </a:lnTo>
                  <a:lnTo>
                    <a:pt x="3649788" y="2363940"/>
                  </a:lnTo>
                  <a:lnTo>
                    <a:pt x="3692516" y="2351322"/>
                  </a:lnTo>
                  <a:lnTo>
                    <a:pt x="3733085" y="2334171"/>
                  </a:lnTo>
                  <a:lnTo>
                    <a:pt x="3771199" y="2312783"/>
                  </a:lnTo>
                  <a:lnTo>
                    <a:pt x="3806562" y="2287457"/>
                  </a:lnTo>
                  <a:lnTo>
                    <a:pt x="3838876" y="2258488"/>
                  </a:lnTo>
                  <a:lnTo>
                    <a:pt x="3867845" y="2226174"/>
                  </a:lnTo>
                  <a:lnTo>
                    <a:pt x="3893171" y="2190811"/>
                  </a:lnTo>
                  <a:lnTo>
                    <a:pt x="3914559" y="2152697"/>
                  </a:lnTo>
                  <a:lnTo>
                    <a:pt x="3931710" y="2112128"/>
                  </a:lnTo>
                  <a:lnTo>
                    <a:pt x="3944328" y="2069400"/>
                  </a:lnTo>
                  <a:lnTo>
                    <a:pt x="3952117" y="2024812"/>
                  </a:lnTo>
                  <a:lnTo>
                    <a:pt x="3954780" y="1978660"/>
                  </a:lnTo>
                  <a:lnTo>
                    <a:pt x="3954780" y="395732"/>
                  </a:lnTo>
                  <a:lnTo>
                    <a:pt x="3952117" y="349579"/>
                  </a:lnTo>
                  <a:lnTo>
                    <a:pt x="3944328" y="304991"/>
                  </a:lnTo>
                  <a:lnTo>
                    <a:pt x="3931710" y="262263"/>
                  </a:lnTo>
                  <a:lnTo>
                    <a:pt x="3914559" y="221694"/>
                  </a:lnTo>
                  <a:lnTo>
                    <a:pt x="3893171" y="183580"/>
                  </a:lnTo>
                  <a:lnTo>
                    <a:pt x="3867845" y="148217"/>
                  </a:lnTo>
                  <a:lnTo>
                    <a:pt x="3838876" y="115903"/>
                  </a:lnTo>
                  <a:lnTo>
                    <a:pt x="3806562" y="86934"/>
                  </a:lnTo>
                  <a:lnTo>
                    <a:pt x="3771199" y="61608"/>
                  </a:lnTo>
                  <a:lnTo>
                    <a:pt x="3733085" y="40220"/>
                  </a:lnTo>
                  <a:lnTo>
                    <a:pt x="3692516" y="23069"/>
                  </a:lnTo>
                  <a:lnTo>
                    <a:pt x="3649788" y="10451"/>
                  </a:lnTo>
                  <a:lnTo>
                    <a:pt x="3605200" y="2662"/>
                  </a:lnTo>
                  <a:lnTo>
                    <a:pt x="3559048" y="0"/>
                  </a:lnTo>
                  <a:close/>
                </a:path>
              </a:pathLst>
            </a:custGeom>
            <a:solidFill>
              <a:srgbClr val="77923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8"/>
            <p:cNvSpPr/>
            <p:nvPr/>
          </p:nvSpPr>
          <p:spPr>
            <a:xfrm>
              <a:off x="393191" y="2988564"/>
              <a:ext cx="3954779" cy="2374900"/>
            </a:xfrm>
            <a:custGeom>
              <a:avLst/>
              <a:gdLst/>
              <a:ahLst/>
              <a:cxnLst/>
              <a:rect l="l" t="t" r="r" b="b"/>
              <a:pathLst>
                <a:path w="3954779" h="2374900">
                  <a:moveTo>
                    <a:pt x="0" y="395732"/>
                  </a:moveTo>
                  <a:lnTo>
                    <a:pt x="2662" y="349579"/>
                  </a:lnTo>
                  <a:lnTo>
                    <a:pt x="10451" y="304991"/>
                  </a:lnTo>
                  <a:lnTo>
                    <a:pt x="23070" y="262263"/>
                  </a:lnTo>
                  <a:lnTo>
                    <a:pt x="40223" y="221694"/>
                  </a:lnTo>
                  <a:lnTo>
                    <a:pt x="61611" y="183580"/>
                  </a:lnTo>
                  <a:lnTo>
                    <a:pt x="86938" y="148217"/>
                  </a:lnTo>
                  <a:lnTo>
                    <a:pt x="115908" y="115903"/>
                  </a:lnTo>
                  <a:lnTo>
                    <a:pt x="148222" y="86934"/>
                  </a:lnTo>
                  <a:lnTo>
                    <a:pt x="183585" y="61608"/>
                  </a:lnTo>
                  <a:lnTo>
                    <a:pt x="221700" y="40220"/>
                  </a:lnTo>
                  <a:lnTo>
                    <a:pt x="262268" y="23069"/>
                  </a:lnTo>
                  <a:lnTo>
                    <a:pt x="304995" y="10451"/>
                  </a:lnTo>
                  <a:lnTo>
                    <a:pt x="349581" y="2662"/>
                  </a:lnTo>
                  <a:lnTo>
                    <a:pt x="395731" y="0"/>
                  </a:lnTo>
                  <a:lnTo>
                    <a:pt x="3559048" y="0"/>
                  </a:lnTo>
                  <a:lnTo>
                    <a:pt x="3605200" y="2662"/>
                  </a:lnTo>
                  <a:lnTo>
                    <a:pt x="3649788" y="10451"/>
                  </a:lnTo>
                  <a:lnTo>
                    <a:pt x="3692516" y="23069"/>
                  </a:lnTo>
                  <a:lnTo>
                    <a:pt x="3733085" y="40220"/>
                  </a:lnTo>
                  <a:lnTo>
                    <a:pt x="3771199" y="61608"/>
                  </a:lnTo>
                  <a:lnTo>
                    <a:pt x="3806562" y="86934"/>
                  </a:lnTo>
                  <a:lnTo>
                    <a:pt x="3838876" y="115903"/>
                  </a:lnTo>
                  <a:lnTo>
                    <a:pt x="3867845" y="148217"/>
                  </a:lnTo>
                  <a:lnTo>
                    <a:pt x="3893171" y="183580"/>
                  </a:lnTo>
                  <a:lnTo>
                    <a:pt x="3914559" y="221694"/>
                  </a:lnTo>
                  <a:lnTo>
                    <a:pt x="3931710" y="262263"/>
                  </a:lnTo>
                  <a:lnTo>
                    <a:pt x="3944328" y="304991"/>
                  </a:lnTo>
                  <a:lnTo>
                    <a:pt x="3952117" y="349579"/>
                  </a:lnTo>
                  <a:lnTo>
                    <a:pt x="3954780" y="395732"/>
                  </a:lnTo>
                  <a:lnTo>
                    <a:pt x="3954780" y="1978660"/>
                  </a:lnTo>
                  <a:lnTo>
                    <a:pt x="3952117" y="2024812"/>
                  </a:lnTo>
                  <a:lnTo>
                    <a:pt x="3944328" y="2069400"/>
                  </a:lnTo>
                  <a:lnTo>
                    <a:pt x="3931710" y="2112128"/>
                  </a:lnTo>
                  <a:lnTo>
                    <a:pt x="3914559" y="2152697"/>
                  </a:lnTo>
                  <a:lnTo>
                    <a:pt x="3893171" y="2190811"/>
                  </a:lnTo>
                  <a:lnTo>
                    <a:pt x="3867845" y="2226174"/>
                  </a:lnTo>
                  <a:lnTo>
                    <a:pt x="3838876" y="2258488"/>
                  </a:lnTo>
                  <a:lnTo>
                    <a:pt x="3806562" y="2287457"/>
                  </a:lnTo>
                  <a:lnTo>
                    <a:pt x="3771199" y="2312783"/>
                  </a:lnTo>
                  <a:lnTo>
                    <a:pt x="3733085" y="2334171"/>
                  </a:lnTo>
                  <a:lnTo>
                    <a:pt x="3692516" y="2351322"/>
                  </a:lnTo>
                  <a:lnTo>
                    <a:pt x="3649788" y="2363940"/>
                  </a:lnTo>
                  <a:lnTo>
                    <a:pt x="3605200" y="2371729"/>
                  </a:lnTo>
                  <a:lnTo>
                    <a:pt x="3559048" y="2374392"/>
                  </a:lnTo>
                  <a:lnTo>
                    <a:pt x="395731" y="2374392"/>
                  </a:lnTo>
                  <a:lnTo>
                    <a:pt x="349581" y="2371729"/>
                  </a:lnTo>
                  <a:lnTo>
                    <a:pt x="304995" y="2363940"/>
                  </a:lnTo>
                  <a:lnTo>
                    <a:pt x="262268" y="2351322"/>
                  </a:lnTo>
                  <a:lnTo>
                    <a:pt x="221700" y="2334171"/>
                  </a:lnTo>
                  <a:lnTo>
                    <a:pt x="183585" y="2312783"/>
                  </a:lnTo>
                  <a:lnTo>
                    <a:pt x="148222" y="2287457"/>
                  </a:lnTo>
                  <a:lnTo>
                    <a:pt x="115908" y="2258488"/>
                  </a:lnTo>
                  <a:lnTo>
                    <a:pt x="86938" y="2226174"/>
                  </a:lnTo>
                  <a:lnTo>
                    <a:pt x="61611" y="2190811"/>
                  </a:lnTo>
                  <a:lnTo>
                    <a:pt x="40223" y="2152697"/>
                  </a:lnTo>
                  <a:lnTo>
                    <a:pt x="23070" y="2112128"/>
                  </a:lnTo>
                  <a:lnTo>
                    <a:pt x="10451" y="2069400"/>
                  </a:lnTo>
                  <a:lnTo>
                    <a:pt x="2662" y="2024812"/>
                  </a:lnTo>
                  <a:lnTo>
                    <a:pt x="0" y="1978660"/>
                  </a:lnTo>
                  <a:lnTo>
                    <a:pt x="0" y="395732"/>
                  </a:lnTo>
                  <a:close/>
                </a:path>
              </a:pathLst>
            </a:custGeom>
            <a:ln w="9144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9"/>
            <p:cNvSpPr txBox="1"/>
            <p:nvPr/>
          </p:nvSpPr>
          <p:spPr>
            <a:xfrm>
              <a:off x="651459" y="3347339"/>
              <a:ext cx="3439795" cy="166199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049" marR="3810" algn="ctr"/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№239-ФЗ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«О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внесении  изменений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в </a:t>
              </a:r>
              <a:r>
                <a:rPr sz="1350" b="1" spc="-19" dirty="0">
                  <a:solidFill>
                    <a:srgbClr val="FFFFFF"/>
                  </a:solidFill>
                  <a:latin typeface="Arial"/>
                  <a:cs typeface="Arial"/>
                </a:rPr>
                <a:t>Трудовой </a:t>
              </a:r>
              <a:r>
                <a:rPr sz="1350" b="1" spc="-11" dirty="0">
                  <a:solidFill>
                    <a:srgbClr val="FFFFFF"/>
                  </a:solidFill>
                  <a:latin typeface="Arial"/>
                  <a:cs typeface="Arial"/>
                </a:rPr>
                <a:t>кодекс  Российской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Федерации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в 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связи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с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принятием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ФЗ «О 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независимой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оценке 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квалификаций»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22" name="object 10"/>
            <p:cNvSpPr/>
            <p:nvPr/>
          </p:nvSpPr>
          <p:spPr>
            <a:xfrm>
              <a:off x="6672071" y="1530096"/>
              <a:ext cx="4073652" cy="249478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11"/>
            <p:cNvSpPr/>
            <p:nvPr/>
          </p:nvSpPr>
          <p:spPr>
            <a:xfrm>
              <a:off x="6806183" y="1982723"/>
              <a:ext cx="3872483" cy="16581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12"/>
            <p:cNvSpPr/>
            <p:nvPr/>
          </p:nvSpPr>
          <p:spPr>
            <a:xfrm>
              <a:off x="6733793" y="1572005"/>
              <a:ext cx="3954779" cy="2376170"/>
            </a:xfrm>
            <a:custGeom>
              <a:avLst/>
              <a:gdLst/>
              <a:ahLst/>
              <a:cxnLst/>
              <a:rect l="l" t="t" r="r" b="b"/>
              <a:pathLst>
                <a:path w="3954779" h="2376170">
                  <a:moveTo>
                    <a:pt x="3558794" y="0"/>
                  </a:moveTo>
                  <a:lnTo>
                    <a:pt x="395985" y="0"/>
                  </a:lnTo>
                  <a:lnTo>
                    <a:pt x="349806" y="2664"/>
                  </a:lnTo>
                  <a:lnTo>
                    <a:pt x="305190" y="10458"/>
                  </a:lnTo>
                  <a:lnTo>
                    <a:pt x="262437" y="23085"/>
                  </a:lnTo>
                  <a:lnTo>
                    <a:pt x="221842" y="40249"/>
                  </a:lnTo>
                  <a:lnTo>
                    <a:pt x="183703" y="61651"/>
                  </a:lnTo>
                  <a:lnTo>
                    <a:pt x="148318" y="86994"/>
                  </a:lnTo>
                  <a:lnTo>
                    <a:pt x="115982" y="115982"/>
                  </a:lnTo>
                  <a:lnTo>
                    <a:pt x="86994" y="148318"/>
                  </a:lnTo>
                  <a:lnTo>
                    <a:pt x="61651" y="183703"/>
                  </a:lnTo>
                  <a:lnTo>
                    <a:pt x="40249" y="221842"/>
                  </a:lnTo>
                  <a:lnTo>
                    <a:pt x="23085" y="262437"/>
                  </a:lnTo>
                  <a:lnTo>
                    <a:pt x="10458" y="305190"/>
                  </a:lnTo>
                  <a:lnTo>
                    <a:pt x="2664" y="349806"/>
                  </a:lnTo>
                  <a:lnTo>
                    <a:pt x="0" y="395986"/>
                  </a:lnTo>
                  <a:lnTo>
                    <a:pt x="0" y="1979930"/>
                  </a:lnTo>
                  <a:lnTo>
                    <a:pt x="2664" y="2026109"/>
                  </a:lnTo>
                  <a:lnTo>
                    <a:pt x="10458" y="2070725"/>
                  </a:lnTo>
                  <a:lnTo>
                    <a:pt x="23085" y="2113478"/>
                  </a:lnTo>
                  <a:lnTo>
                    <a:pt x="40249" y="2154073"/>
                  </a:lnTo>
                  <a:lnTo>
                    <a:pt x="61651" y="2192212"/>
                  </a:lnTo>
                  <a:lnTo>
                    <a:pt x="86994" y="2227597"/>
                  </a:lnTo>
                  <a:lnTo>
                    <a:pt x="115982" y="2259933"/>
                  </a:lnTo>
                  <a:lnTo>
                    <a:pt x="148318" y="2288921"/>
                  </a:lnTo>
                  <a:lnTo>
                    <a:pt x="183703" y="2314264"/>
                  </a:lnTo>
                  <a:lnTo>
                    <a:pt x="221842" y="2335666"/>
                  </a:lnTo>
                  <a:lnTo>
                    <a:pt x="262437" y="2352830"/>
                  </a:lnTo>
                  <a:lnTo>
                    <a:pt x="305190" y="2365457"/>
                  </a:lnTo>
                  <a:lnTo>
                    <a:pt x="349806" y="2373251"/>
                  </a:lnTo>
                  <a:lnTo>
                    <a:pt x="395985" y="2375916"/>
                  </a:lnTo>
                  <a:lnTo>
                    <a:pt x="3558794" y="2375916"/>
                  </a:lnTo>
                  <a:lnTo>
                    <a:pt x="3604973" y="2373251"/>
                  </a:lnTo>
                  <a:lnTo>
                    <a:pt x="3649589" y="2365457"/>
                  </a:lnTo>
                  <a:lnTo>
                    <a:pt x="3692342" y="2352830"/>
                  </a:lnTo>
                  <a:lnTo>
                    <a:pt x="3732937" y="2335666"/>
                  </a:lnTo>
                  <a:lnTo>
                    <a:pt x="3771076" y="2314264"/>
                  </a:lnTo>
                  <a:lnTo>
                    <a:pt x="3806461" y="2288921"/>
                  </a:lnTo>
                  <a:lnTo>
                    <a:pt x="3838797" y="2259933"/>
                  </a:lnTo>
                  <a:lnTo>
                    <a:pt x="3867785" y="2227597"/>
                  </a:lnTo>
                  <a:lnTo>
                    <a:pt x="3893128" y="2192212"/>
                  </a:lnTo>
                  <a:lnTo>
                    <a:pt x="3914530" y="2154073"/>
                  </a:lnTo>
                  <a:lnTo>
                    <a:pt x="3931694" y="2113478"/>
                  </a:lnTo>
                  <a:lnTo>
                    <a:pt x="3944321" y="2070725"/>
                  </a:lnTo>
                  <a:lnTo>
                    <a:pt x="3952115" y="2026109"/>
                  </a:lnTo>
                  <a:lnTo>
                    <a:pt x="3954779" y="1979930"/>
                  </a:lnTo>
                  <a:lnTo>
                    <a:pt x="3954779" y="395986"/>
                  </a:lnTo>
                  <a:lnTo>
                    <a:pt x="3952115" y="349806"/>
                  </a:lnTo>
                  <a:lnTo>
                    <a:pt x="3944321" y="305190"/>
                  </a:lnTo>
                  <a:lnTo>
                    <a:pt x="3931694" y="262437"/>
                  </a:lnTo>
                  <a:lnTo>
                    <a:pt x="3914530" y="221842"/>
                  </a:lnTo>
                  <a:lnTo>
                    <a:pt x="3893128" y="183703"/>
                  </a:lnTo>
                  <a:lnTo>
                    <a:pt x="3867785" y="148318"/>
                  </a:lnTo>
                  <a:lnTo>
                    <a:pt x="3838797" y="115982"/>
                  </a:lnTo>
                  <a:lnTo>
                    <a:pt x="3806461" y="86994"/>
                  </a:lnTo>
                  <a:lnTo>
                    <a:pt x="3771076" y="61651"/>
                  </a:lnTo>
                  <a:lnTo>
                    <a:pt x="3732937" y="40249"/>
                  </a:lnTo>
                  <a:lnTo>
                    <a:pt x="3692342" y="23085"/>
                  </a:lnTo>
                  <a:lnTo>
                    <a:pt x="3649589" y="10458"/>
                  </a:lnTo>
                  <a:lnTo>
                    <a:pt x="3604973" y="2664"/>
                  </a:lnTo>
                  <a:lnTo>
                    <a:pt x="3558794" y="0"/>
                  </a:lnTo>
                  <a:close/>
                </a:path>
              </a:pathLst>
            </a:custGeom>
            <a:solidFill>
              <a:srgbClr val="5F497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13"/>
            <p:cNvSpPr/>
            <p:nvPr/>
          </p:nvSpPr>
          <p:spPr>
            <a:xfrm>
              <a:off x="6733793" y="1572005"/>
              <a:ext cx="3954779" cy="2376170"/>
            </a:xfrm>
            <a:custGeom>
              <a:avLst/>
              <a:gdLst/>
              <a:ahLst/>
              <a:cxnLst/>
              <a:rect l="l" t="t" r="r" b="b"/>
              <a:pathLst>
                <a:path w="3954779" h="2376170">
                  <a:moveTo>
                    <a:pt x="0" y="395986"/>
                  </a:moveTo>
                  <a:lnTo>
                    <a:pt x="2664" y="349806"/>
                  </a:lnTo>
                  <a:lnTo>
                    <a:pt x="10458" y="305190"/>
                  </a:lnTo>
                  <a:lnTo>
                    <a:pt x="23085" y="262437"/>
                  </a:lnTo>
                  <a:lnTo>
                    <a:pt x="40249" y="221842"/>
                  </a:lnTo>
                  <a:lnTo>
                    <a:pt x="61651" y="183703"/>
                  </a:lnTo>
                  <a:lnTo>
                    <a:pt x="86994" y="148318"/>
                  </a:lnTo>
                  <a:lnTo>
                    <a:pt x="115982" y="115982"/>
                  </a:lnTo>
                  <a:lnTo>
                    <a:pt x="148318" y="86994"/>
                  </a:lnTo>
                  <a:lnTo>
                    <a:pt x="183703" y="61651"/>
                  </a:lnTo>
                  <a:lnTo>
                    <a:pt x="221842" y="40249"/>
                  </a:lnTo>
                  <a:lnTo>
                    <a:pt x="262437" y="23085"/>
                  </a:lnTo>
                  <a:lnTo>
                    <a:pt x="305190" y="10458"/>
                  </a:lnTo>
                  <a:lnTo>
                    <a:pt x="349806" y="2664"/>
                  </a:lnTo>
                  <a:lnTo>
                    <a:pt x="395985" y="0"/>
                  </a:lnTo>
                  <a:lnTo>
                    <a:pt x="3558794" y="0"/>
                  </a:lnTo>
                  <a:lnTo>
                    <a:pt x="3604973" y="2664"/>
                  </a:lnTo>
                  <a:lnTo>
                    <a:pt x="3649589" y="10458"/>
                  </a:lnTo>
                  <a:lnTo>
                    <a:pt x="3692342" y="23085"/>
                  </a:lnTo>
                  <a:lnTo>
                    <a:pt x="3732937" y="40249"/>
                  </a:lnTo>
                  <a:lnTo>
                    <a:pt x="3771076" y="61651"/>
                  </a:lnTo>
                  <a:lnTo>
                    <a:pt x="3806461" y="86994"/>
                  </a:lnTo>
                  <a:lnTo>
                    <a:pt x="3838797" y="115982"/>
                  </a:lnTo>
                  <a:lnTo>
                    <a:pt x="3867785" y="148318"/>
                  </a:lnTo>
                  <a:lnTo>
                    <a:pt x="3893128" y="183703"/>
                  </a:lnTo>
                  <a:lnTo>
                    <a:pt x="3914530" y="221842"/>
                  </a:lnTo>
                  <a:lnTo>
                    <a:pt x="3931694" y="262437"/>
                  </a:lnTo>
                  <a:lnTo>
                    <a:pt x="3944321" y="305190"/>
                  </a:lnTo>
                  <a:lnTo>
                    <a:pt x="3952115" y="349806"/>
                  </a:lnTo>
                  <a:lnTo>
                    <a:pt x="3954779" y="395986"/>
                  </a:lnTo>
                  <a:lnTo>
                    <a:pt x="3954779" y="1979930"/>
                  </a:lnTo>
                  <a:lnTo>
                    <a:pt x="3952115" y="2026109"/>
                  </a:lnTo>
                  <a:lnTo>
                    <a:pt x="3944321" y="2070725"/>
                  </a:lnTo>
                  <a:lnTo>
                    <a:pt x="3931694" y="2113478"/>
                  </a:lnTo>
                  <a:lnTo>
                    <a:pt x="3914530" y="2154073"/>
                  </a:lnTo>
                  <a:lnTo>
                    <a:pt x="3893128" y="2192212"/>
                  </a:lnTo>
                  <a:lnTo>
                    <a:pt x="3867785" y="2227597"/>
                  </a:lnTo>
                  <a:lnTo>
                    <a:pt x="3838797" y="2259933"/>
                  </a:lnTo>
                  <a:lnTo>
                    <a:pt x="3806461" y="2288921"/>
                  </a:lnTo>
                  <a:lnTo>
                    <a:pt x="3771076" y="2314264"/>
                  </a:lnTo>
                  <a:lnTo>
                    <a:pt x="3732937" y="2335666"/>
                  </a:lnTo>
                  <a:lnTo>
                    <a:pt x="3692342" y="2352830"/>
                  </a:lnTo>
                  <a:lnTo>
                    <a:pt x="3649589" y="2365457"/>
                  </a:lnTo>
                  <a:lnTo>
                    <a:pt x="3604973" y="2373251"/>
                  </a:lnTo>
                  <a:lnTo>
                    <a:pt x="3558794" y="2375916"/>
                  </a:lnTo>
                  <a:lnTo>
                    <a:pt x="395985" y="2375916"/>
                  </a:lnTo>
                  <a:lnTo>
                    <a:pt x="349806" y="2373251"/>
                  </a:lnTo>
                  <a:lnTo>
                    <a:pt x="305190" y="2365457"/>
                  </a:lnTo>
                  <a:lnTo>
                    <a:pt x="262437" y="2352830"/>
                  </a:lnTo>
                  <a:lnTo>
                    <a:pt x="221842" y="2335666"/>
                  </a:lnTo>
                  <a:lnTo>
                    <a:pt x="183703" y="2314264"/>
                  </a:lnTo>
                  <a:lnTo>
                    <a:pt x="148318" y="2288921"/>
                  </a:lnTo>
                  <a:lnTo>
                    <a:pt x="115982" y="2259933"/>
                  </a:lnTo>
                  <a:lnTo>
                    <a:pt x="86994" y="2227597"/>
                  </a:lnTo>
                  <a:lnTo>
                    <a:pt x="61651" y="2192212"/>
                  </a:lnTo>
                  <a:lnTo>
                    <a:pt x="40249" y="2154073"/>
                  </a:lnTo>
                  <a:lnTo>
                    <a:pt x="23085" y="2113478"/>
                  </a:lnTo>
                  <a:lnTo>
                    <a:pt x="10458" y="2070725"/>
                  </a:lnTo>
                  <a:lnTo>
                    <a:pt x="2664" y="2026109"/>
                  </a:lnTo>
                  <a:lnTo>
                    <a:pt x="0" y="1979930"/>
                  </a:lnTo>
                  <a:lnTo>
                    <a:pt x="0" y="39598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" name="object 14"/>
            <p:cNvSpPr txBox="1"/>
            <p:nvPr/>
          </p:nvSpPr>
          <p:spPr>
            <a:xfrm>
              <a:off x="6973569" y="2067814"/>
              <a:ext cx="3473451" cy="13849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905" algn="ctr">
                <a:tabLst>
                  <a:tab pos="1670685" algn="l"/>
                </a:tabLst>
              </a:pP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№251-ФЗ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«О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внесении  изменений 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в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Налоговый  </a:t>
              </a:r>
              <a:r>
                <a:rPr sz="1350" b="1" spc="-23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r>
                <a:rPr sz="1350" b="1" spc="-15" dirty="0">
                  <a:solidFill>
                    <a:srgbClr val="FFFFFF"/>
                  </a:solidFill>
                  <a:latin typeface="Arial"/>
                  <a:cs typeface="Arial"/>
                </a:rPr>
                <a:t>о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д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е</a:t>
              </a:r>
              <a:r>
                <a:rPr sz="1350" b="1" spc="-23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с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350" b="1" spc="-23" dirty="0">
                  <a:solidFill>
                    <a:srgbClr val="FFFFFF"/>
                  </a:solidFill>
                  <a:latin typeface="Arial"/>
                  <a:cs typeface="Arial"/>
                </a:rPr>
                <a:t>Р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Ф в с</a:t>
              </a:r>
              <a:r>
                <a:rPr sz="1350" b="1" spc="-23" dirty="0">
                  <a:solidFill>
                    <a:srgbClr val="FFFFFF"/>
                  </a:solidFill>
                  <a:latin typeface="Arial"/>
                  <a:cs typeface="Arial"/>
                </a:rPr>
                <a:t>в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язи	</a:t>
              </a:r>
              <a:r>
                <a:rPr sz="1350" b="1" spc="4" dirty="0">
                  <a:solidFill>
                    <a:srgbClr val="FFFFFF"/>
                  </a:solidFill>
                  <a:latin typeface="Arial"/>
                  <a:cs typeface="Arial"/>
                </a:rPr>
                <a:t>п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риня</a:t>
              </a:r>
              <a:r>
                <a:rPr sz="1350" b="1" spc="-26" dirty="0">
                  <a:solidFill>
                    <a:srgbClr val="FFFFFF"/>
                  </a:solidFill>
                  <a:latin typeface="Arial"/>
                  <a:cs typeface="Arial"/>
                </a:rPr>
                <a:t>т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1350" b="1" spc="-26" dirty="0">
                  <a:solidFill>
                    <a:srgbClr val="FFFFFF"/>
                  </a:solidFill>
                  <a:latin typeface="Arial"/>
                  <a:cs typeface="Arial"/>
                </a:rPr>
                <a:t>е</a:t>
              </a:r>
              <a:r>
                <a:rPr sz="1350" b="1" dirty="0">
                  <a:solidFill>
                    <a:srgbClr val="FFFFFF"/>
                  </a:solidFill>
                  <a:latin typeface="Arial"/>
                  <a:cs typeface="Arial"/>
                </a:rPr>
                <a:t>м  ФЗ «О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независимой </a:t>
              </a:r>
              <a:r>
                <a:rPr sz="1350" b="1" spc="-4" dirty="0">
                  <a:solidFill>
                    <a:srgbClr val="FFFFFF"/>
                  </a:solidFill>
                  <a:latin typeface="Arial"/>
                  <a:cs typeface="Arial"/>
                </a:rPr>
                <a:t>оценке  </a:t>
              </a:r>
              <a:r>
                <a:rPr sz="1350" b="1" spc="-8" dirty="0">
                  <a:solidFill>
                    <a:srgbClr val="FFFFFF"/>
                  </a:solidFill>
                  <a:latin typeface="Arial"/>
                  <a:cs typeface="Arial"/>
                </a:rPr>
                <a:t>квалификаций»</a:t>
              </a:r>
              <a:endParaRPr sz="1350">
                <a:latin typeface="Arial"/>
                <a:cs typeface="Arial"/>
              </a:endParaRPr>
            </a:p>
          </p:txBody>
        </p:sp>
        <p:sp>
          <p:nvSpPr>
            <p:cNvPr id="27" name="object 15"/>
            <p:cNvSpPr/>
            <p:nvPr/>
          </p:nvSpPr>
          <p:spPr>
            <a:xfrm>
              <a:off x="4473702" y="1572005"/>
              <a:ext cx="2158365" cy="1795780"/>
            </a:xfrm>
            <a:custGeom>
              <a:avLst/>
              <a:gdLst/>
              <a:ahLst/>
              <a:cxnLst/>
              <a:rect l="l" t="t" r="r" b="b"/>
              <a:pathLst>
                <a:path w="2158365" h="1795779">
                  <a:moveTo>
                    <a:pt x="0" y="299212"/>
                  </a:moveTo>
                  <a:lnTo>
                    <a:pt x="3916" y="250683"/>
                  </a:lnTo>
                  <a:lnTo>
                    <a:pt x="15256" y="204646"/>
                  </a:lnTo>
                  <a:lnTo>
                    <a:pt x="33401" y="161717"/>
                  </a:lnTo>
                  <a:lnTo>
                    <a:pt x="57737" y="122511"/>
                  </a:lnTo>
                  <a:lnTo>
                    <a:pt x="87645" y="87645"/>
                  </a:lnTo>
                  <a:lnTo>
                    <a:pt x="122511" y="57737"/>
                  </a:lnTo>
                  <a:lnTo>
                    <a:pt x="161717" y="33401"/>
                  </a:lnTo>
                  <a:lnTo>
                    <a:pt x="204646" y="15256"/>
                  </a:lnTo>
                  <a:lnTo>
                    <a:pt x="250683" y="3916"/>
                  </a:lnTo>
                  <a:lnTo>
                    <a:pt x="299212" y="0"/>
                  </a:lnTo>
                  <a:lnTo>
                    <a:pt x="1858772" y="0"/>
                  </a:lnTo>
                  <a:lnTo>
                    <a:pt x="1907300" y="3916"/>
                  </a:lnTo>
                  <a:lnTo>
                    <a:pt x="1953337" y="15256"/>
                  </a:lnTo>
                  <a:lnTo>
                    <a:pt x="1996266" y="33401"/>
                  </a:lnTo>
                  <a:lnTo>
                    <a:pt x="2035472" y="57737"/>
                  </a:lnTo>
                  <a:lnTo>
                    <a:pt x="2070338" y="87645"/>
                  </a:lnTo>
                  <a:lnTo>
                    <a:pt x="2100246" y="122511"/>
                  </a:lnTo>
                  <a:lnTo>
                    <a:pt x="2124582" y="161717"/>
                  </a:lnTo>
                  <a:lnTo>
                    <a:pt x="2142727" y="204646"/>
                  </a:lnTo>
                  <a:lnTo>
                    <a:pt x="2154067" y="250683"/>
                  </a:lnTo>
                  <a:lnTo>
                    <a:pt x="2157983" y="299212"/>
                  </a:lnTo>
                  <a:lnTo>
                    <a:pt x="2157983" y="1496060"/>
                  </a:lnTo>
                  <a:lnTo>
                    <a:pt x="2154067" y="1544588"/>
                  </a:lnTo>
                  <a:lnTo>
                    <a:pt x="2142727" y="1590625"/>
                  </a:lnTo>
                  <a:lnTo>
                    <a:pt x="2124582" y="1633554"/>
                  </a:lnTo>
                  <a:lnTo>
                    <a:pt x="2100246" y="1672760"/>
                  </a:lnTo>
                  <a:lnTo>
                    <a:pt x="2070338" y="1707626"/>
                  </a:lnTo>
                  <a:lnTo>
                    <a:pt x="2035472" y="1737534"/>
                  </a:lnTo>
                  <a:lnTo>
                    <a:pt x="1996266" y="1761870"/>
                  </a:lnTo>
                  <a:lnTo>
                    <a:pt x="1953337" y="1780015"/>
                  </a:lnTo>
                  <a:lnTo>
                    <a:pt x="1907300" y="1791355"/>
                  </a:lnTo>
                  <a:lnTo>
                    <a:pt x="1858772" y="1795272"/>
                  </a:lnTo>
                  <a:lnTo>
                    <a:pt x="299212" y="1795272"/>
                  </a:lnTo>
                  <a:lnTo>
                    <a:pt x="250683" y="1791355"/>
                  </a:lnTo>
                  <a:lnTo>
                    <a:pt x="204646" y="1780015"/>
                  </a:lnTo>
                  <a:lnTo>
                    <a:pt x="161717" y="1761870"/>
                  </a:lnTo>
                  <a:lnTo>
                    <a:pt x="122511" y="1737534"/>
                  </a:lnTo>
                  <a:lnTo>
                    <a:pt x="87645" y="1707626"/>
                  </a:lnTo>
                  <a:lnTo>
                    <a:pt x="57737" y="1672760"/>
                  </a:lnTo>
                  <a:lnTo>
                    <a:pt x="33401" y="1633554"/>
                  </a:lnTo>
                  <a:lnTo>
                    <a:pt x="15256" y="1590625"/>
                  </a:lnTo>
                  <a:lnTo>
                    <a:pt x="3916" y="1544588"/>
                  </a:lnTo>
                  <a:lnTo>
                    <a:pt x="0" y="1496060"/>
                  </a:lnTo>
                  <a:lnTo>
                    <a:pt x="0" y="299212"/>
                  </a:ln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16"/>
            <p:cNvSpPr txBox="1"/>
            <p:nvPr/>
          </p:nvSpPr>
          <p:spPr>
            <a:xfrm>
              <a:off x="4639183" y="1911984"/>
              <a:ext cx="1828800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>
                <a:tabLst>
                  <a:tab pos="479108" algn="l"/>
                  <a:tab pos="832485" algn="l"/>
                  <a:tab pos="1184434" algn="l"/>
                </a:tabLst>
              </a:pP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С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та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тьи	187,	196,	197</a:t>
              </a:r>
              <a:endParaRPr sz="900">
                <a:latin typeface="Calibri"/>
                <a:cs typeface="Calibri"/>
              </a:endParaRPr>
            </a:p>
            <a:p>
              <a:pPr marL="9525" marR="3810">
                <a:tabLst>
                  <a:tab pos="545306" algn="l"/>
                  <a:tab pos="704374" algn="l"/>
                  <a:tab pos="959168" algn="l"/>
                  <a:tab pos="1241584" algn="l"/>
                </a:tabLst>
              </a:pPr>
              <a:r>
                <a:rPr sz="900" spc="-64" dirty="0">
                  <a:solidFill>
                    <a:srgbClr val="001F5F"/>
                  </a:solidFill>
                  <a:latin typeface="Calibri"/>
                  <a:cs typeface="Calibri"/>
                </a:rPr>
                <a:t>Г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а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а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тии	и	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к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мпе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нс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ации 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работникам,  направляемым  р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аб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от</a:t>
              </a:r>
              <a:r>
                <a:rPr sz="900" spc="-30" dirty="0">
                  <a:solidFill>
                    <a:srgbClr val="001F5F"/>
                  </a:solidFill>
                  <a:latin typeface="Calibri"/>
                  <a:cs typeface="Calibri"/>
                </a:rPr>
                <a:t>о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да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т</a:t>
              </a:r>
              <a:r>
                <a:rPr sz="900" spc="-19" dirty="0">
                  <a:solidFill>
                    <a:srgbClr val="001F5F"/>
                  </a:solidFill>
                  <a:latin typeface="Calibri"/>
                  <a:cs typeface="Calibri"/>
                </a:rPr>
                <a:t>е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л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е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м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	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…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	</a:t>
              </a:r>
              <a:r>
                <a:rPr sz="900" b="1" spc="4" dirty="0">
                  <a:solidFill>
                    <a:srgbClr val="001F5F"/>
                  </a:solidFill>
                  <a:latin typeface="Calibri"/>
                  <a:cs typeface="Calibri"/>
                </a:rPr>
                <a:t>на  </a:t>
              </a:r>
              <a:r>
                <a:rPr sz="900" b="1" spc="-8" dirty="0">
                  <a:solidFill>
                    <a:srgbClr val="001F5F"/>
                  </a:solidFill>
                  <a:latin typeface="Calibri"/>
                  <a:cs typeface="Calibri"/>
                </a:rPr>
                <a:t>прохождение</a:t>
              </a:r>
              <a:r>
                <a:rPr sz="900" b="1" spc="-6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b="1" dirty="0">
                  <a:solidFill>
                    <a:srgbClr val="001F5F"/>
                  </a:solidFill>
                  <a:latin typeface="Calibri"/>
                  <a:cs typeface="Calibri"/>
                </a:rPr>
                <a:t>НОК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9" name="object 17"/>
            <p:cNvSpPr/>
            <p:nvPr/>
          </p:nvSpPr>
          <p:spPr>
            <a:xfrm>
              <a:off x="7232142" y="5007102"/>
              <a:ext cx="4709160" cy="1676400"/>
            </a:xfrm>
            <a:custGeom>
              <a:avLst/>
              <a:gdLst/>
              <a:ahLst/>
              <a:cxnLst/>
              <a:rect l="l" t="t" r="r" b="b"/>
              <a:pathLst>
                <a:path w="4709159" h="1676400">
                  <a:moveTo>
                    <a:pt x="0" y="279400"/>
                  </a:moveTo>
                  <a:lnTo>
                    <a:pt x="3656" y="234080"/>
                  </a:lnTo>
                  <a:lnTo>
                    <a:pt x="14244" y="191089"/>
                  </a:lnTo>
                  <a:lnTo>
                    <a:pt x="31186" y="151001"/>
                  </a:lnTo>
                  <a:lnTo>
                    <a:pt x="53908" y="114391"/>
                  </a:lnTo>
                  <a:lnTo>
                    <a:pt x="81835" y="81835"/>
                  </a:lnTo>
                  <a:lnTo>
                    <a:pt x="114391" y="53908"/>
                  </a:lnTo>
                  <a:lnTo>
                    <a:pt x="151001" y="31186"/>
                  </a:lnTo>
                  <a:lnTo>
                    <a:pt x="191089" y="14244"/>
                  </a:lnTo>
                  <a:lnTo>
                    <a:pt x="234080" y="3656"/>
                  </a:lnTo>
                  <a:lnTo>
                    <a:pt x="279400" y="0"/>
                  </a:lnTo>
                  <a:lnTo>
                    <a:pt x="4429759" y="0"/>
                  </a:lnTo>
                  <a:lnTo>
                    <a:pt x="4475079" y="3656"/>
                  </a:lnTo>
                  <a:lnTo>
                    <a:pt x="4518070" y="14244"/>
                  </a:lnTo>
                  <a:lnTo>
                    <a:pt x="4558158" y="31186"/>
                  </a:lnTo>
                  <a:lnTo>
                    <a:pt x="4594768" y="53908"/>
                  </a:lnTo>
                  <a:lnTo>
                    <a:pt x="4627324" y="81835"/>
                  </a:lnTo>
                  <a:lnTo>
                    <a:pt x="4655251" y="114391"/>
                  </a:lnTo>
                  <a:lnTo>
                    <a:pt x="4677973" y="151001"/>
                  </a:lnTo>
                  <a:lnTo>
                    <a:pt x="4694915" y="191089"/>
                  </a:lnTo>
                  <a:lnTo>
                    <a:pt x="4705503" y="234080"/>
                  </a:lnTo>
                  <a:lnTo>
                    <a:pt x="4709159" y="279400"/>
                  </a:lnTo>
                  <a:lnTo>
                    <a:pt x="4709159" y="1397000"/>
                  </a:lnTo>
                  <a:lnTo>
                    <a:pt x="4705503" y="1442319"/>
                  </a:lnTo>
                  <a:lnTo>
                    <a:pt x="4694915" y="1485310"/>
                  </a:lnTo>
                  <a:lnTo>
                    <a:pt x="4677973" y="1525398"/>
                  </a:lnTo>
                  <a:lnTo>
                    <a:pt x="4655251" y="1562008"/>
                  </a:lnTo>
                  <a:lnTo>
                    <a:pt x="4627324" y="1594564"/>
                  </a:lnTo>
                  <a:lnTo>
                    <a:pt x="4594768" y="1622491"/>
                  </a:lnTo>
                  <a:lnTo>
                    <a:pt x="4558158" y="1645213"/>
                  </a:lnTo>
                  <a:lnTo>
                    <a:pt x="4518070" y="1662155"/>
                  </a:lnTo>
                  <a:lnTo>
                    <a:pt x="4475079" y="1672743"/>
                  </a:lnTo>
                  <a:lnTo>
                    <a:pt x="4429759" y="1676400"/>
                  </a:lnTo>
                  <a:lnTo>
                    <a:pt x="279400" y="1676400"/>
                  </a:lnTo>
                  <a:lnTo>
                    <a:pt x="234080" y="1672743"/>
                  </a:lnTo>
                  <a:lnTo>
                    <a:pt x="191089" y="1662155"/>
                  </a:lnTo>
                  <a:lnTo>
                    <a:pt x="151001" y="1645213"/>
                  </a:lnTo>
                  <a:lnTo>
                    <a:pt x="114391" y="1622491"/>
                  </a:lnTo>
                  <a:lnTo>
                    <a:pt x="81835" y="1594564"/>
                  </a:lnTo>
                  <a:lnTo>
                    <a:pt x="53908" y="1562008"/>
                  </a:lnTo>
                  <a:lnTo>
                    <a:pt x="31186" y="1525398"/>
                  </a:lnTo>
                  <a:lnTo>
                    <a:pt x="14244" y="1485310"/>
                  </a:lnTo>
                  <a:lnTo>
                    <a:pt x="3656" y="1442319"/>
                  </a:lnTo>
                  <a:lnTo>
                    <a:pt x="0" y="1397000"/>
                  </a:lnTo>
                  <a:lnTo>
                    <a:pt x="0" y="279400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18"/>
            <p:cNvSpPr txBox="1"/>
            <p:nvPr/>
          </p:nvSpPr>
          <p:spPr>
            <a:xfrm>
              <a:off x="7392161" y="5196205"/>
              <a:ext cx="4388485" cy="108022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025843"/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Статьи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217, 219, 264,</a:t>
              </a:r>
              <a:r>
                <a:rPr sz="900" spc="-34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346:</a:t>
              </a:r>
              <a:endParaRPr sz="900" dirty="0">
                <a:latin typeface="Calibri"/>
                <a:cs typeface="Calibri"/>
              </a:endParaRPr>
            </a:p>
            <a:p>
              <a:pPr marL="9525" marR="3810" indent="26194" algn="just">
                <a:tabLst>
                  <a:tab pos="3187065" algn="l"/>
                </a:tabLst>
              </a:pP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1)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соискатели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освобождаются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от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налогообложения суммы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платы 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за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прохождение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НОК; 2)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соискатели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имеют право на получение  с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оциаль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</a:t>
              </a:r>
              <a:r>
                <a:rPr sz="900" spc="11" dirty="0">
                  <a:solidFill>
                    <a:srgbClr val="001F5F"/>
                  </a:solidFill>
                  <a:latin typeface="Calibri"/>
                  <a:cs typeface="Calibri"/>
                </a:rPr>
                <a:t>ы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х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  </a:t>
              </a:r>
              <a:r>
                <a:rPr sz="900" spc="-9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н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ало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г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ов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ы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х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  </a:t>
              </a:r>
              <a:r>
                <a:rPr sz="900" spc="-83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выче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т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ов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  </a:t>
              </a:r>
              <a:r>
                <a:rPr sz="900" spc="-86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  </a:t>
              </a:r>
              <a:r>
                <a:rPr sz="900" spc="-9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в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я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з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и  </a:t>
              </a:r>
              <a:r>
                <a:rPr sz="900" spc="-79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с  </a:t>
              </a:r>
              <a:r>
                <a:rPr sz="900" spc="-83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О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К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;	</a:t>
              </a:r>
              <a:endParaRPr lang="ru-RU" sz="900" dirty="0">
                <a:solidFill>
                  <a:srgbClr val="001F5F"/>
                </a:solidFill>
                <a:latin typeface="Calibri"/>
                <a:cs typeface="Calibri"/>
              </a:endParaRPr>
            </a:p>
            <a:p>
              <a:pPr marL="9525" marR="3810" indent="26194" algn="just">
                <a:tabLst>
                  <a:tab pos="3187065" algn="l"/>
                </a:tabLst>
              </a:pPr>
              <a:r>
                <a:rPr sz="900" spc="11" dirty="0">
                  <a:solidFill>
                    <a:srgbClr val="001F5F"/>
                  </a:solidFill>
                  <a:latin typeface="Calibri"/>
                  <a:cs typeface="Calibri"/>
                </a:rPr>
                <a:t>3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) 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направление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работников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прохождение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НОК отнесено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к  прочим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расходам работодателей,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связанным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с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производством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и 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реализацией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31" name="object 19"/>
            <p:cNvSpPr/>
            <p:nvPr/>
          </p:nvSpPr>
          <p:spPr>
            <a:xfrm>
              <a:off x="4148201" y="3150870"/>
              <a:ext cx="1363980" cy="1633855"/>
            </a:xfrm>
            <a:custGeom>
              <a:avLst/>
              <a:gdLst/>
              <a:ahLst/>
              <a:cxnLst/>
              <a:rect l="l" t="t" r="r" b="b"/>
              <a:pathLst>
                <a:path w="1363979" h="1633854">
                  <a:moveTo>
                    <a:pt x="1344422" y="0"/>
                  </a:moveTo>
                  <a:lnTo>
                    <a:pt x="1156208" y="19430"/>
                  </a:lnTo>
                  <a:lnTo>
                    <a:pt x="1208151" y="61594"/>
                  </a:lnTo>
                  <a:lnTo>
                    <a:pt x="0" y="1549399"/>
                  </a:lnTo>
                  <a:lnTo>
                    <a:pt x="103759" y="1633727"/>
                  </a:lnTo>
                  <a:lnTo>
                    <a:pt x="1312037" y="146050"/>
                  </a:lnTo>
                  <a:lnTo>
                    <a:pt x="1359598" y="146050"/>
                  </a:lnTo>
                  <a:lnTo>
                    <a:pt x="1344422" y="0"/>
                  </a:lnTo>
                  <a:close/>
                </a:path>
                <a:path w="1363979" h="1633854">
                  <a:moveTo>
                    <a:pt x="1359598" y="146050"/>
                  </a:moveTo>
                  <a:lnTo>
                    <a:pt x="1312037" y="146050"/>
                  </a:lnTo>
                  <a:lnTo>
                    <a:pt x="1363979" y="188213"/>
                  </a:lnTo>
                  <a:lnTo>
                    <a:pt x="1359598" y="14605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0"/>
            <p:cNvSpPr/>
            <p:nvPr/>
          </p:nvSpPr>
          <p:spPr>
            <a:xfrm>
              <a:off x="4148201" y="3150870"/>
              <a:ext cx="1363980" cy="1633855"/>
            </a:xfrm>
            <a:custGeom>
              <a:avLst/>
              <a:gdLst/>
              <a:ahLst/>
              <a:cxnLst/>
              <a:rect l="l" t="t" r="r" b="b"/>
              <a:pathLst>
                <a:path w="1363979" h="1633854">
                  <a:moveTo>
                    <a:pt x="0" y="1549399"/>
                  </a:moveTo>
                  <a:lnTo>
                    <a:pt x="1208151" y="61594"/>
                  </a:lnTo>
                  <a:lnTo>
                    <a:pt x="1156208" y="19430"/>
                  </a:lnTo>
                  <a:lnTo>
                    <a:pt x="1344422" y="0"/>
                  </a:lnTo>
                  <a:lnTo>
                    <a:pt x="1363979" y="188213"/>
                  </a:lnTo>
                  <a:lnTo>
                    <a:pt x="1312037" y="146050"/>
                  </a:lnTo>
                  <a:lnTo>
                    <a:pt x="103759" y="1633727"/>
                  </a:lnTo>
                  <a:lnTo>
                    <a:pt x="0" y="1549399"/>
                  </a:lnTo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21"/>
            <p:cNvSpPr/>
            <p:nvPr/>
          </p:nvSpPr>
          <p:spPr>
            <a:xfrm>
              <a:off x="8532876" y="4003166"/>
              <a:ext cx="671830" cy="982344"/>
            </a:xfrm>
            <a:custGeom>
              <a:avLst/>
              <a:gdLst/>
              <a:ahLst/>
              <a:cxnLst/>
              <a:rect l="l" t="t" r="r" b="b"/>
              <a:pathLst>
                <a:path w="671829" h="982345">
                  <a:moveTo>
                    <a:pt x="232918" y="0"/>
                  </a:moveTo>
                  <a:lnTo>
                    <a:pt x="0" y="107949"/>
                  </a:lnTo>
                  <a:lnTo>
                    <a:pt x="322579" y="803274"/>
                  </a:lnTo>
                  <a:lnTo>
                    <a:pt x="206121" y="857249"/>
                  </a:lnTo>
                  <a:lnTo>
                    <a:pt x="546989" y="982217"/>
                  </a:lnTo>
                  <a:lnTo>
                    <a:pt x="652022" y="695324"/>
                  </a:lnTo>
                  <a:lnTo>
                    <a:pt x="555371" y="695324"/>
                  </a:lnTo>
                  <a:lnTo>
                    <a:pt x="232918" y="0"/>
                  </a:lnTo>
                  <a:close/>
                </a:path>
                <a:path w="671829" h="982345">
                  <a:moveTo>
                    <a:pt x="671829" y="641222"/>
                  </a:moveTo>
                  <a:lnTo>
                    <a:pt x="555371" y="695324"/>
                  </a:lnTo>
                  <a:lnTo>
                    <a:pt x="652022" y="695324"/>
                  </a:lnTo>
                  <a:lnTo>
                    <a:pt x="671829" y="641222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22"/>
            <p:cNvSpPr/>
            <p:nvPr/>
          </p:nvSpPr>
          <p:spPr>
            <a:xfrm>
              <a:off x="8532876" y="4003166"/>
              <a:ext cx="671830" cy="982344"/>
            </a:xfrm>
            <a:custGeom>
              <a:avLst/>
              <a:gdLst/>
              <a:ahLst/>
              <a:cxnLst/>
              <a:rect l="l" t="t" r="r" b="b"/>
              <a:pathLst>
                <a:path w="671829" h="982345">
                  <a:moveTo>
                    <a:pt x="232918" y="0"/>
                  </a:moveTo>
                  <a:lnTo>
                    <a:pt x="555371" y="695324"/>
                  </a:lnTo>
                  <a:lnTo>
                    <a:pt x="671829" y="641222"/>
                  </a:lnTo>
                  <a:lnTo>
                    <a:pt x="546989" y="982217"/>
                  </a:lnTo>
                  <a:lnTo>
                    <a:pt x="206121" y="857249"/>
                  </a:lnTo>
                  <a:lnTo>
                    <a:pt x="322579" y="803274"/>
                  </a:lnTo>
                  <a:lnTo>
                    <a:pt x="0" y="107949"/>
                  </a:lnTo>
                  <a:lnTo>
                    <a:pt x="232918" y="0"/>
                  </a:lnTo>
                  <a:close/>
                </a:path>
              </a:pathLst>
            </a:custGeom>
            <a:ln w="25400">
              <a:solidFill>
                <a:srgbClr val="5C467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24"/>
            <p:cNvSpPr/>
            <p:nvPr/>
          </p:nvSpPr>
          <p:spPr>
            <a:xfrm>
              <a:off x="1933955" y="842746"/>
              <a:ext cx="5242560" cy="6141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25"/>
            <p:cNvSpPr/>
            <p:nvPr/>
          </p:nvSpPr>
          <p:spPr>
            <a:xfrm>
              <a:off x="180594" y="753618"/>
              <a:ext cx="8758555" cy="684530"/>
            </a:xfrm>
            <a:custGeom>
              <a:avLst/>
              <a:gdLst/>
              <a:ahLst/>
              <a:cxnLst/>
              <a:rect l="l" t="t" r="r" b="b"/>
              <a:pathLst>
                <a:path w="8758555" h="684530">
                  <a:moveTo>
                    <a:pt x="8644382" y="0"/>
                  </a:moveTo>
                  <a:lnTo>
                    <a:pt x="114045" y="0"/>
                  </a:lnTo>
                  <a:lnTo>
                    <a:pt x="69656" y="8961"/>
                  </a:lnTo>
                  <a:lnTo>
                    <a:pt x="33405" y="33400"/>
                  </a:lnTo>
                  <a:lnTo>
                    <a:pt x="8963" y="69651"/>
                  </a:lnTo>
                  <a:lnTo>
                    <a:pt x="0" y="114046"/>
                  </a:lnTo>
                  <a:lnTo>
                    <a:pt x="0" y="570230"/>
                  </a:lnTo>
                  <a:lnTo>
                    <a:pt x="8963" y="614624"/>
                  </a:lnTo>
                  <a:lnTo>
                    <a:pt x="33405" y="650875"/>
                  </a:lnTo>
                  <a:lnTo>
                    <a:pt x="69656" y="675314"/>
                  </a:lnTo>
                  <a:lnTo>
                    <a:pt x="114045" y="684276"/>
                  </a:lnTo>
                  <a:lnTo>
                    <a:pt x="8644382" y="684276"/>
                  </a:lnTo>
                  <a:lnTo>
                    <a:pt x="8688776" y="675314"/>
                  </a:lnTo>
                  <a:lnTo>
                    <a:pt x="8725027" y="650875"/>
                  </a:lnTo>
                  <a:lnTo>
                    <a:pt x="8749466" y="614624"/>
                  </a:lnTo>
                  <a:lnTo>
                    <a:pt x="8758428" y="570230"/>
                  </a:lnTo>
                  <a:lnTo>
                    <a:pt x="8758428" y="114046"/>
                  </a:lnTo>
                  <a:lnTo>
                    <a:pt x="8749466" y="69651"/>
                  </a:lnTo>
                  <a:lnTo>
                    <a:pt x="8725027" y="33400"/>
                  </a:lnTo>
                  <a:lnTo>
                    <a:pt x="8688776" y="8961"/>
                  </a:lnTo>
                  <a:lnTo>
                    <a:pt x="8644382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26"/>
            <p:cNvSpPr/>
            <p:nvPr/>
          </p:nvSpPr>
          <p:spPr>
            <a:xfrm>
              <a:off x="180594" y="753618"/>
              <a:ext cx="8758555" cy="684530"/>
            </a:xfrm>
            <a:custGeom>
              <a:avLst/>
              <a:gdLst/>
              <a:ahLst/>
              <a:cxnLst/>
              <a:rect l="l" t="t" r="r" b="b"/>
              <a:pathLst>
                <a:path w="8758555" h="684530">
                  <a:moveTo>
                    <a:pt x="0" y="114046"/>
                  </a:moveTo>
                  <a:lnTo>
                    <a:pt x="8963" y="69651"/>
                  </a:lnTo>
                  <a:lnTo>
                    <a:pt x="33405" y="33400"/>
                  </a:lnTo>
                  <a:lnTo>
                    <a:pt x="69656" y="8961"/>
                  </a:lnTo>
                  <a:lnTo>
                    <a:pt x="114045" y="0"/>
                  </a:lnTo>
                  <a:lnTo>
                    <a:pt x="8644382" y="0"/>
                  </a:lnTo>
                  <a:lnTo>
                    <a:pt x="8688776" y="8961"/>
                  </a:lnTo>
                  <a:lnTo>
                    <a:pt x="8725027" y="33400"/>
                  </a:lnTo>
                  <a:lnTo>
                    <a:pt x="8749466" y="69651"/>
                  </a:lnTo>
                  <a:lnTo>
                    <a:pt x="8758428" y="114046"/>
                  </a:lnTo>
                  <a:lnTo>
                    <a:pt x="8758428" y="570230"/>
                  </a:lnTo>
                  <a:lnTo>
                    <a:pt x="8749466" y="614624"/>
                  </a:lnTo>
                  <a:lnTo>
                    <a:pt x="8725027" y="650875"/>
                  </a:lnTo>
                  <a:lnTo>
                    <a:pt x="8688776" y="675314"/>
                  </a:lnTo>
                  <a:lnTo>
                    <a:pt x="8644382" y="684276"/>
                  </a:lnTo>
                  <a:lnTo>
                    <a:pt x="114045" y="684276"/>
                  </a:lnTo>
                  <a:lnTo>
                    <a:pt x="69656" y="675314"/>
                  </a:lnTo>
                  <a:lnTo>
                    <a:pt x="33405" y="650875"/>
                  </a:lnTo>
                  <a:lnTo>
                    <a:pt x="8963" y="614624"/>
                  </a:lnTo>
                  <a:lnTo>
                    <a:pt x="0" y="570230"/>
                  </a:lnTo>
                  <a:lnTo>
                    <a:pt x="0" y="11404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27"/>
            <p:cNvSpPr txBox="1"/>
            <p:nvPr/>
          </p:nvSpPr>
          <p:spPr>
            <a:xfrm>
              <a:off x="2116963" y="926210"/>
              <a:ext cx="4881245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Федеральные законы  №239-ФЗ </a:t>
              </a:r>
              <a:r>
                <a:rPr sz="1500" b="1" dirty="0">
                  <a:solidFill>
                    <a:srgbClr val="FFFFFF"/>
                  </a:solidFill>
                  <a:latin typeface="Calibri"/>
                  <a:cs typeface="Calibri"/>
                </a:rPr>
                <a:t>и</a:t>
              </a:r>
              <a:r>
                <a:rPr sz="1500" b="1" spc="-6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500" b="1" spc="-4" dirty="0">
                  <a:solidFill>
                    <a:srgbClr val="FFFFFF"/>
                  </a:solidFill>
                  <a:latin typeface="Calibri"/>
                  <a:cs typeface="Calibri"/>
                </a:rPr>
                <a:t>№251-ФЗ</a:t>
              </a:r>
              <a:endParaRPr sz="1500">
                <a:latin typeface="Calibri"/>
                <a:cs typeface="Calibri"/>
              </a:endParaRPr>
            </a:p>
          </p:txBody>
        </p:sp>
        <p:sp>
          <p:nvSpPr>
            <p:cNvPr id="39" name="object 30"/>
            <p:cNvSpPr/>
            <p:nvPr/>
          </p:nvSpPr>
          <p:spPr>
            <a:xfrm>
              <a:off x="240029" y="5494782"/>
              <a:ext cx="6710680" cy="1295400"/>
            </a:xfrm>
            <a:custGeom>
              <a:avLst/>
              <a:gdLst/>
              <a:ahLst/>
              <a:cxnLst/>
              <a:rect l="l" t="t" r="r" b="b"/>
              <a:pathLst>
                <a:path w="6710680" h="1295400">
                  <a:moveTo>
                    <a:pt x="6494272" y="0"/>
                  </a:moveTo>
                  <a:lnTo>
                    <a:pt x="215900" y="0"/>
                  </a:lnTo>
                  <a:lnTo>
                    <a:pt x="166395" y="5701"/>
                  </a:lnTo>
                  <a:lnTo>
                    <a:pt x="120951" y="21943"/>
                  </a:lnTo>
                  <a:lnTo>
                    <a:pt x="80864" y="47430"/>
                  </a:lnTo>
                  <a:lnTo>
                    <a:pt x="47430" y="80864"/>
                  </a:lnTo>
                  <a:lnTo>
                    <a:pt x="21943" y="120951"/>
                  </a:lnTo>
                  <a:lnTo>
                    <a:pt x="5701" y="166395"/>
                  </a:lnTo>
                  <a:lnTo>
                    <a:pt x="0" y="215900"/>
                  </a:lnTo>
                  <a:lnTo>
                    <a:pt x="0" y="1079500"/>
                  </a:lnTo>
                  <a:lnTo>
                    <a:pt x="5701" y="1129004"/>
                  </a:lnTo>
                  <a:lnTo>
                    <a:pt x="21943" y="1174448"/>
                  </a:lnTo>
                  <a:lnTo>
                    <a:pt x="47430" y="1214535"/>
                  </a:lnTo>
                  <a:lnTo>
                    <a:pt x="80864" y="1247969"/>
                  </a:lnTo>
                  <a:lnTo>
                    <a:pt x="120951" y="1273456"/>
                  </a:lnTo>
                  <a:lnTo>
                    <a:pt x="166395" y="1289698"/>
                  </a:lnTo>
                  <a:lnTo>
                    <a:pt x="215900" y="1295400"/>
                  </a:lnTo>
                  <a:lnTo>
                    <a:pt x="6494272" y="1295400"/>
                  </a:lnTo>
                  <a:lnTo>
                    <a:pt x="6543780" y="1289698"/>
                  </a:lnTo>
                  <a:lnTo>
                    <a:pt x="6589225" y="1273456"/>
                  </a:lnTo>
                  <a:lnTo>
                    <a:pt x="6629312" y="1247969"/>
                  </a:lnTo>
                  <a:lnTo>
                    <a:pt x="6662745" y="1214535"/>
                  </a:lnTo>
                  <a:lnTo>
                    <a:pt x="6688230" y="1174448"/>
                  </a:lnTo>
                  <a:lnTo>
                    <a:pt x="6704470" y="1129004"/>
                  </a:lnTo>
                  <a:lnTo>
                    <a:pt x="6710172" y="1079500"/>
                  </a:lnTo>
                  <a:lnTo>
                    <a:pt x="6710172" y="215900"/>
                  </a:lnTo>
                  <a:lnTo>
                    <a:pt x="6704470" y="166395"/>
                  </a:lnTo>
                  <a:lnTo>
                    <a:pt x="6688230" y="120951"/>
                  </a:lnTo>
                  <a:lnTo>
                    <a:pt x="6662745" y="80864"/>
                  </a:lnTo>
                  <a:lnTo>
                    <a:pt x="6629312" y="47430"/>
                  </a:lnTo>
                  <a:lnTo>
                    <a:pt x="6589225" y="21943"/>
                  </a:lnTo>
                  <a:lnTo>
                    <a:pt x="6543780" y="5701"/>
                  </a:lnTo>
                  <a:lnTo>
                    <a:pt x="64942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31"/>
            <p:cNvSpPr/>
            <p:nvPr/>
          </p:nvSpPr>
          <p:spPr>
            <a:xfrm>
              <a:off x="240029" y="5494782"/>
              <a:ext cx="6710680" cy="1295400"/>
            </a:xfrm>
            <a:custGeom>
              <a:avLst/>
              <a:gdLst/>
              <a:ahLst/>
              <a:cxnLst/>
              <a:rect l="l" t="t" r="r" b="b"/>
              <a:pathLst>
                <a:path w="6710680" h="1295400">
                  <a:moveTo>
                    <a:pt x="0" y="215900"/>
                  </a:moveTo>
                  <a:lnTo>
                    <a:pt x="5701" y="166395"/>
                  </a:lnTo>
                  <a:lnTo>
                    <a:pt x="21943" y="120951"/>
                  </a:lnTo>
                  <a:lnTo>
                    <a:pt x="47430" y="80864"/>
                  </a:lnTo>
                  <a:lnTo>
                    <a:pt x="80864" y="47430"/>
                  </a:lnTo>
                  <a:lnTo>
                    <a:pt x="120951" y="21943"/>
                  </a:lnTo>
                  <a:lnTo>
                    <a:pt x="166395" y="5701"/>
                  </a:lnTo>
                  <a:lnTo>
                    <a:pt x="215900" y="0"/>
                  </a:lnTo>
                  <a:lnTo>
                    <a:pt x="6494272" y="0"/>
                  </a:lnTo>
                  <a:lnTo>
                    <a:pt x="6543780" y="5701"/>
                  </a:lnTo>
                  <a:lnTo>
                    <a:pt x="6589225" y="21943"/>
                  </a:lnTo>
                  <a:lnTo>
                    <a:pt x="6629312" y="47430"/>
                  </a:lnTo>
                  <a:lnTo>
                    <a:pt x="6662745" y="80864"/>
                  </a:lnTo>
                  <a:lnTo>
                    <a:pt x="6688230" y="120951"/>
                  </a:lnTo>
                  <a:lnTo>
                    <a:pt x="6704470" y="166395"/>
                  </a:lnTo>
                  <a:lnTo>
                    <a:pt x="6710172" y="215900"/>
                  </a:lnTo>
                  <a:lnTo>
                    <a:pt x="6710172" y="1079500"/>
                  </a:lnTo>
                  <a:lnTo>
                    <a:pt x="6704470" y="1129004"/>
                  </a:lnTo>
                  <a:lnTo>
                    <a:pt x="6688230" y="1174448"/>
                  </a:lnTo>
                  <a:lnTo>
                    <a:pt x="6662745" y="1214535"/>
                  </a:lnTo>
                  <a:lnTo>
                    <a:pt x="6629312" y="1247969"/>
                  </a:lnTo>
                  <a:lnTo>
                    <a:pt x="6589225" y="1273456"/>
                  </a:lnTo>
                  <a:lnTo>
                    <a:pt x="6543780" y="1289698"/>
                  </a:lnTo>
                  <a:lnTo>
                    <a:pt x="6494272" y="1295400"/>
                  </a:lnTo>
                  <a:lnTo>
                    <a:pt x="215900" y="1295400"/>
                  </a:lnTo>
                  <a:lnTo>
                    <a:pt x="166395" y="1289698"/>
                  </a:lnTo>
                  <a:lnTo>
                    <a:pt x="120951" y="1273456"/>
                  </a:lnTo>
                  <a:lnTo>
                    <a:pt x="80864" y="1247969"/>
                  </a:lnTo>
                  <a:lnTo>
                    <a:pt x="47430" y="1214535"/>
                  </a:lnTo>
                  <a:lnTo>
                    <a:pt x="21943" y="1174448"/>
                  </a:lnTo>
                  <a:lnTo>
                    <a:pt x="5701" y="1129004"/>
                  </a:lnTo>
                  <a:lnTo>
                    <a:pt x="0" y="1079500"/>
                  </a:lnTo>
                  <a:lnTo>
                    <a:pt x="0" y="215900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32"/>
            <p:cNvSpPr txBox="1"/>
            <p:nvPr/>
          </p:nvSpPr>
          <p:spPr>
            <a:xfrm>
              <a:off x="381101" y="5585459"/>
              <a:ext cx="6396355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Плата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за независимую оценку квалификации работника не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будет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облагаться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НДФЛ.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Работники, 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которые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самостоятельно оплатят независимую оценку своей квалификации,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смогут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получить  социальный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вычет по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НДФЛ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(подп.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6 п. 1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ст.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219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НК РФ).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Размер вычета равен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сумме фактических 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расходов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прохождение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оценки. Величина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этого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вычета и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вычетов, предусмотренных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подп.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2–5  п. 1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ст.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219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НК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РФ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(за исключением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расходов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 обучение детей налогоплательщика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и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на  дорогостоящее лечение),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совокупности не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должна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превышать 120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тыс.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рублей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</a:t>
              </a:r>
              <a:r>
                <a:rPr sz="900" spc="120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год.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42" name="object 33"/>
            <p:cNvSpPr/>
            <p:nvPr/>
          </p:nvSpPr>
          <p:spPr>
            <a:xfrm>
              <a:off x="6576059" y="5460491"/>
              <a:ext cx="698004" cy="382485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34"/>
            <p:cNvSpPr/>
            <p:nvPr/>
          </p:nvSpPr>
          <p:spPr>
            <a:xfrm>
              <a:off x="6733793" y="5482590"/>
              <a:ext cx="501650" cy="210185"/>
            </a:xfrm>
            <a:custGeom>
              <a:avLst/>
              <a:gdLst/>
              <a:ahLst/>
              <a:cxnLst/>
              <a:rect l="l" t="t" r="r" b="b"/>
              <a:pathLst>
                <a:path w="501650" h="210185">
                  <a:moveTo>
                    <a:pt x="85344" y="95758"/>
                  </a:moveTo>
                  <a:lnTo>
                    <a:pt x="77215" y="96393"/>
                  </a:lnTo>
                  <a:lnTo>
                    <a:pt x="72516" y="101854"/>
                  </a:lnTo>
                  <a:lnTo>
                    <a:pt x="0" y="187337"/>
                  </a:lnTo>
                  <a:lnTo>
                    <a:pt x="117094" y="209804"/>
                  </a:lnTo>
                  <a:lnTo>
                    <a:pt x="123951" y="205206"/>
                  </a:lnTo>
                  <a:lnTo>
                    <a:pt x="125222" y="198183"/>
                  </a:lnTo>
                  <a:lnTo>
                    <a:pt x="126619" y="191147"/>
                  </a:lnTo>
                  <a:lnTo>
                    <a:pt x="126524" y="191008"/>
                  </a:lnTo>
                  <a:lnTo>
                    <a:pt x="28448" y="191008"/>
                  </a:lnTo>
                  <a:lnTo>
                    <a:pt x="19938" y="166573"/>
                  </a:lnTo>
                  <a:lnTo>
                    <a:pt x="65057" y="150682"/>
                  </a:lnTo>
                  <a:lnTo>
                    <a:pt x="92328" y="118592"/>
                  </a:lnTo>
                  <a:lnTo>
                    <a:pt x="96900" y="113144"/>
                  </a:lnTo>
                  <a:lnTo>
                    <a:pt x="96265" y="105029"/>
                  </a:lnTo>
                  <a:lnTo>
                    <a:pt x="90804" y="100330"/>
                  </a:lnTo>
                  <a:lnTo>
                    <a:pt x="85344" y="95758"/>
                  </a:lnTo>
                  <a:close/>
                </a:path>
                <a:path w="501650" h="210185">
                  <a:moveTo>
                    <a:pt x="65057" y="150682"/>
                  </a:moveTo>
                  <a:lnTo>
                    <a:pt x="19938" y="166573"/>
                  </a:lnTo>
                  <a:lnTo>
                    <a:pt x="28448" y="191008"/>
                  </a:lnTo>
                  <a:lnTo>
                    <a:pt x="39301" y="187185"/>
                  </a:lnTo>
                  <a:lnTo>
                    <a:pt x="34035" y="187185"/>
                  </a:lnTo>
                  <a:lnTo>
                    <a:pt x="26670" y="166077"/>
                  </a:lnTo>
                  <a:lnTo>
                    <a:pt x="51973" y="166077"/>
                  </a:lnTo>
                  <a:lnTo>
                    <a:pt x="65057" y="150682"/>
                  </a:lnTo>
                  <a:close/>
                </a:path>
                <a:path w="501650" h="210185">
                  <a:moveTo>
                    <a:pt x="73652" y="175086"/>
                  </a:moveTo>
                  <a:lnTo>
                    <a:pt x="28448" y="191008"/>
                  </a:lnTo>
                  <a:lnTo>
                    <a:pt x="126524" y="191008"/>
                  </a:lnTo>
                  <a:lnTo>
                    <a:pt x="122047" y="184365"/>
                  </a:lnTo>
                  <a:lnTo>
                    <a:pt x="73652" y="175086"/>
                  </a:lnTo>
                  <a:close/>
                </a:path>
                <a:path w="501650" h="210185">
                  <a:moveTo>
                    <a:pt x="26670" y="166077"/>
                  </a:moveTo>
                  <a:lnTo>
                    <a:pt x="34035" y="187185"/>
                  </a:lnTo>
                  <a:lnTo>
                    <a:pt x="48428" y="170249"/>
                  </a:lnTo>
                  <a:lnTo>
                    <a:pt x="26670" y="166077"/>
                  </a:lnTo>
                  <a:close/>
                </a:path>
                <a:path w="501650" h="210185">
                  <a:moveTo>
                    <a:pt x="48428" y="170249"/>
                  </a:moveTo>
                  <a:lnTo>
                    <a:pt x="34035" y="187185"/>
                  </a:lnTo>
                  <a:lnTo>
                    <a:pt x="39301" y="187185"/>
                  </a:lnTo>
                  <a:lnTo>
                    <a:pt x="73652" y="175086"/>
                  </a:lnTo>
                  <a:lnTo>
                    <a:pt x="48428" y="170249"/>
                  </a:lnTo>
                  <a:close/>
                </a:path>
                <a:path w="501650" h="210185">
                  <a:moveTo>
                    <a:pt x="492886" y="0"/>
                  </a:moveTo>
                  <a:lnTo>
                    <a:pt x="65057" y="150682"/>
                  </a:lnTo>
                  <a:lnTo>
                    <a:pt x="48428" y="170249"/>
                  </a:lnTo>
                  <a:lnTo>
                    <a:pt x="73652" y="175086"/>
                  </a:lnTo>
                  <a:lnTo>
                    <a:pt x="501523" y="24384"/>
                  </a:lnTo>
                  <a:lnTo>
                    <a:pt x="492886" y="0"/>
                  </a:lnTo>
                  <a:close/>
                </a:path>
                <a:path w="501650" h="210185">
                  <a:moveTo>
                    <a:pt x="51973" y="166077"/>
                  </a:moveTo>
                  <a:lnTo>
                    <a:pt x="26670" y="166077"/>
                  </a:lnTo>
                  <a:lnTo>
                    <a:pt x="48428" y="170249"/>
                  </a:lnTo>
                  <a:lnTo>
                    <a:pt x="51973" y="166077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35"/>
            <p:cNvSpPr/>
            <p:nvPr/>
          </p:nvSpPr>
          <p:spPr>
            <a:xfrm>
              <a:off x="4812029" y="4033265"/>
              <a:ext cx="2420620" cy="1100455"/>
            </a:xfrm>
            <a:custGeom>
              <a:avLst/>
              <a:gdLst/>
              <a:ahLst/>
              <a:cxnLst/>
              <a:rect l="l" t="t" r="r" b="b"/>
              <a:pathLst>
                <a:path w="2420620" h="1100454">
                  <a:moveTo>
                    <a:pt x="0" y="183387"/>
                  </a:moveTo>
                  <a:lnTo>
                    <a:pt x="6555" y="134658"/>
                  </a:lnTo>
                  <a:lnTo>
                    <a:pt x="25051" y="90856"/>
                  </a:lnTo>
                  <a:lnTo>
                    <a:pt x="53736" y="53736"/>
                  </a:lnTo>
                  <a:lnTo>
                    <a:pt x="90856" y="25051"/>
                  </a:lnTo>
                  <a:lnTo>
                    <a:pt x="134658" y="6555"/>
                  </a:lnTo>
                  <a:lnTo>
                    <a:pt x="183387" y="0"/>
                  </a:lnTo>
                  <a:lnTo>
                    <a:pt x="2236724" y="0"/>
                  </a:lnTo>
                  <a:lnTo>
                    <a:pt x="2285453" y="6555"/>
                  </a:lnTo>
                  <a:lnTo>
                    <a:pt x="2329255" y="25051"/>
                  </a:lnTo>
                  <a:lnTo>
                    <a:pt x="2366375" y="53736"/>
                  </a:lnTo>
                  <a:lnTo>
                    <a:pt x="2395060" y="90856"/>
                  </a:lnTo>
                  <a:lnTo>
                    <a:pt x="2413556" y="134658"/>
                  </a:lnTo>
                  <a:lnTo>
                    <a:pt x="2420112" y="183387"/>
                  </a:lnTo>
                  <a:lnTo>
                    <a:pt x="2420112" y="916939"/>
                  </a:lnTo>
                  <a:lnTo>
                    <a:pt x="2413556" y="965669"/>
                  </a:lnTo>
                  <a:lnTo>
                    <a:pt x="2395060" y="1009471"/>
                  </a:lnTo>
                  <a:lnTo>
                    <a:pt x="2366375" y="1046591"/>
                  </a:lnTo>
                  <a:lnTo>
                    <a:pt x="2329255" y="1075276"/>
                  </a:lnTo>
                  <a:lnTo>
                    <a:pt x="2285453" y="1093772"/>
                  </a:lnTo>
                  <a:lnTo>
                    <a:pt x="2236724" y="1100327"/>
                  </a:lnTo>
                  <a:lnTo>
                    <a:pt x="183387" y="1100327"/>
                  </a:lnTo>
                  <a:lnTo>
                    <a:pt x="134658" y="1093772"/>
                  </a:lnTo>
                  <a:lnTo>
                    <a:pt x="90856" y="1075276"/>
                  </a:lnTo>
                  <a:lnTo>
                    <a:pt x="53736" y="1046591"/>
                  </a:lnTo>
                  <a:lnTo>
                    <a:pt x="25051" y="1009471"/>
                  </a:lnTo>
                  <a:lnTo>
                    <a:pt x="6555" y="965669"/>
                  </a:lnTo>
                  <a:lnTo>
                    <a:pt x="0" y="916939"/>
                  </a:lnTo>
                  <a:lnTo>
                    <a:pt x="0" y="183387"/>
                  </a:ln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5" name="object 36"/>
            <p:cNvSpPr txBox="1"/>
            <p:nvPr/>
          </p:nvSpPr>
          <p:spPr>
            <a:xfrm>
              <a:off x="4944237" y="4116958"/>
              <a:ext cx="2153920" cy="92332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just">
                <a:tabLst>
                  <a:tab pos="1007269" algn="l"/>
                </a:tabLst>
              </a:pP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Суммы, потраченные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на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оценку  к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вали</a:t>
              </a:r>
              <a:r>
                <a:rPr sz="900" spc="4" dirty="0">
                  <a:solidFill>
                    <a:srgbClr val="001F5F"/>
                  </a:solidFill>
                  <a:latin typeface="Calibri"/>
                  <a:cs typeface="Calibri"/>
                </a:rPr>
                <a:t>ф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и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к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ации	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р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аб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о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тн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и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к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ов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, 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можно включить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в </a:t>
              </a:r>
              <a:r>
                <a:rPr sz="900" spc="-11" dirty="0">
                  <a:solidFill>
                    <a:srgbClr val="001F5F"/>
                  </a:solidFill>
                  <a:latin typeface="Calibri"/>
                  <a:cs typeface="Calibri"/>
                </a:rPr>
                <a:t>расходы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по  налогу на прибыль </a:t>
              </a:r>
              <a:r>
                <a:rPr sz="900" spc="-8" dirty="0">
                  <a:solidFill>
                    <a:srgbClr val="001F5F"/>
                  </a:solidFill>
                  <a:latin typeface="Calibri"/>
                  <a:cs typeface="Calibri"/>
                </a:rPr>
                <a:t>(подп.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23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п.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1  </a:t>
              </a:r>
              <a:r>
                <a:rPr sz="900" spc="-15" dirty="0">
                  <a:solidFill>
                    <a:srgbClr val="001F5F"/>
                  </a:solidFill>
                  <a:latin typeface="Calibri"/>
                  <a:cs typeface="Calibri"/>
                </a:rPr>
                <a:t>ст.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264 </a:t>
              </a:r>
              <a:r>
                <a:rPr sz="900" spc="-4" dirty="0">
                  <a:solidFill>
                    <a:srgbClr val="001F5F"/>
                  </a:solidFill>
                  <a:latin typeface="Calibri"/>
                  <a:cs typeface="Calibri"/>
                </a:rPr>
                <a:t>НК</a:t>
              </a:r>
              <a:r>
                <a:rPr sz="900" spc="-34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001F5F"/>
                  </a:solidFill>
                  <a:latin typeface="Calibri"/>
                  <a:cs typeface="Calibri"/>
                </a:rPr>
                <a:t>РФ)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46" name="object 37"/>
            <p:cNvSpPr/>
            <p:nvPr/>
          </p:nvSpPr>
          <p:spPr>
            <a:xfrm>
              <a:off x="6243828" y="4869205"/>
              <a:ext cx="1030211" cy="5653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38"/>
            <p:cNvSpPr/>
            <p:nvPr/>
          </p:nvSpPr>
          <p:spPr>
            <a:xfrm>
              <a:off x="6401561" y="4992496"/>
              <a:ext cx="835660" cy="383540"/>
            </a:xfrm>
            <a:custGeom>
              <a:avLst/>
              <a:gdLst/>
              <a:ahLst/>
              <a:cxnLst/>
              <a:rect l="l" t="t" r="r" b="b"/>
              <a:pathLst>
                <a:path w="835659" h="383539">
                  <a:moveTo>
                    <a:pt x="72757" y="31767"/>
                  </a:moveTo>
                  <a:lnTo>
                    <a:pt x="47235" y="34889"/>
                  </a:lnTo>
                  <a:lnTo>
                    <a:pt x="62470" y="55516"/>
                  </a:lnTo>
                  <a:lnTo>
                    <a:pt x="824864" y="383285"/>
                  </a:lnTo>
                  <a:lnTo>
                    <a:pt x="835152" y="359536"/>
                  </a:lnTo>
                  <a:lnTo>
                    <a:pt x="72757" y="31767"/>
                  </a:lnTo>
                  <a:close/>
                </a:path>
                <a:path w="835659" h="383539">
                  <a:moveTo>
                    <a:pt x="118363" y="0"/>
                  </a:moveTo>
                  <a:lnTo>
                    <a:pt x="0" y="14604"/>
                  </a:lnTo>
                  <a:lnTo>
                    <a:pt x="66675" y="104775"/>
                  </a:lnTo>
                  <a:lnTo>
                    <a:pt x="70865" y="110489"/>
                  </a:lnTo>
                  <a:lnTo>
                    <a:pt x="78993" y="111759"/>
                  </a:lnTo>
                  <a:lnTo>
                    <a:pt x="84709" y="107441"/>
                  </a:lnTo>
                  <a:lnTo>
                    <a:pt x="90550" y="103250"/>
                  </a:lnTo>
                  <a:lnTo>
                    <a:pt x="91693" y="95122"/>
                  </a:lnTo>
                  <a:lnTo>
                    <a:pt x="62470" y="55516"/>
                  </a:lnTo>
                  <a:lnTo>
                    <a:pt x="18414" y="36575"/>
                  </a:lnTo>
                  <a:lnTo>
                    <a:pt x="28701" y="12826"/>
                  </a:lnTo>
                  <a:lnTo>
                    <a:pt x="125809" y="12826"/>
                  </a:lnTo>
                  <a:lnTo>
                    <a:pt x="124840" y="5079"/>
                  </a:lnTo>
                  <a:lnTo>
                    <a:pt x="118363" y="0"/>
                  </a:lnTo>
                  <a:close/>
                </a:path>
                <a:path w="835659" h="383539">
                  <a:moveTo>
                    <a:pt x="28701" y="12826"/>
                  </a:moveTo>
                  <a:lnTo>
                    <a:pt x="18414" y="36575"/>
                  </a:lnTo>
                  <a:lnTo>
                    <a:pt x="62470" y="55516"/>
                  </a:lnTo>
                  <a:lnTo>
                    <a:pt x="49231" y="37591"/>
                  </a:lnTo>
                  <a:lnTo>
                    <a:pt x="25146" y="37591"/>
                  </a:lnTo>
                  <a:lnTo>
                    <a:pt x="34036" y="17017"/>
                  </a:lnTo>
                  <a:lnTo>
                    <a:pt x="38450" y="17017"/>
                  </a:lnTo>
                  <a:lnTo>
                    <a:pt x="28701" y="12826"/>
                  </a:lnTo>
                  <a:close/>
                </a:path>
                <a:path w="835659" h="383539">
                  <a:moveTo>
                    <a:pt x="34036" y="17017"/>
                  </a:moveTo>
                  <a:lnTo>
                    <a:pt x="25146" y="37591"/>
                  </a:lnTo>
                  <a:lnTo>
                    <a:pt x="47235" y="34889"/>
                  </a:lnTo>
                  <a:lnTo>
                    <a:pt x="34036" y="17017"/>
                  </a:lnTo>
                  <a:close/>
                </a:path>
                <a:path w="835659" h="383539">
                  <a:moveTo>
                    <a:pt x="47235" y="34889"/>
                  </a:moveTo>
                  <a:lnTo>
                    <a:pt x="25146" y="37591"/>
                  </a:lnTo>
                  <a:lnTo>
                    <a:pt x="49231" y="37591"/>
                  </a:lnTo>
                  <a:lnTo>
                    <a:pt x="47235" y="34889"/>
                  </a:lnTo>
                  <a:close/>
                </a:path>
                <a:path w="835659" h="383539">
                  <a:moveTo>
                    <a:pt x="38450" y="17017"/>
                  </a:moveTo>
                  <a:lnTo>
                    <a:pt x="34036" y="17017"/>
                  </a:lnTo>
                  <a:lnTo>
                    <a:pt x="47235" y="34889"/>
                  </a:lnTo>
                  <a:lnTo>
                    <a:pt x="72757" y="31767"/>
                  </a:lnTo>
                  <a:lnTo>
                    <a:pt x="38450" y="17017"/>
                  </a:lnTo>
                  <a:close/>
                </a:path>
                <a:path w="835659" h="383539">
                  <a:moveTo>
                    <a:pt x="125809" y="12826"/>
                  </a:moveTo>
                  <a:lnTo>
                    <a:pt x="28701" y="12826"/>
                  </a:lnTo>
                  <a:lnTo>
                    <a:pt x="72757" y="31767"/>
                  </a:lnTo>
                  <a:lnTo>
                    <a:pt x="121538" y="25780"/>
                  </a:lnTo>
                  <a:lnTo>
                    <a:pt x="126618" y="19303"/>
                  </a:lnTo>
                  <a:lnTo>
                    <a:pt x="125809" y="12826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39"/>
            <p:cNvSpPr/>
            <p:nvPr/>
          </p:nvSpPr>
          <p:spPr>
            <a:xfrm>
              <a:off x="9111995" y="752855"/>
              <a:ext cx="918972" cy="78028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50741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3" y="577452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3" y="100704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22049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Наименования квалификаций </a:t>
            </a:r>
            <a:r>
              <a:rPr lang="hr-HR" sz="135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19" y="919514"/>
            <a:ext cx="8571001" cy="513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5" y="64500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5" y="168258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4" y="89603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Наименования квалификаций </a:t>
            </a:r>
            <a:r>
              <a:rPr lang="hr-HR" sz="135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67554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" y="987068"/>
            <a:ext cx="8946574" cy="49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20542" y="60948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2" y="13274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203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920542" y="54086"/>
            <a:ext cx="6696076" cy="41549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100" dirty="0">
                <a:solidFill>
                  <a:srgbClr val="0000FF"/>
                </a:solidFill>
              </a:rPr>
              <a:t>Вывод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12329" y="954664"/>
            <a:ext cx="8548203" cy="33932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just"/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Свидетельство о квалификации, выдаваемое по итогам независимой оценки квалификации:</a:t>
            </a:r>
          </a:p>
          <a:p>
            <a:pPr marL="428625" indent="-428625" algn="just">
              <a:buFontTx/>
              <a:buChar char="-"/>
            </a:pP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отражает фактическое соответствие работника современным квалификационным требованиям!</a:t>
            </a:r>
          </a:p>
          <a:p>
            <a:pPr marL="428625" indent="-428625" algn="just">
              <a:buFontTx/>
              <a:buChar char="-"/>
            </a:pP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является </a:t>
            </a:r>
            <a:r>
              <a:rPr lang="ru-RU" sz="27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общепризнаваемым</a:t>
            </a: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документом о квалификации работника!</a:t>
            </a:r>
          </a:p>
          <a:p>
            <a:pPr marL="428625" indent="-428625" algn="just">
              <a:buFontTx/>
              <a:buChar char="-"/>
            </a:pPr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после отмены ЕТКС остается единственным легальным документом о квалификации работника!</a:t>
            </a:r>
          </a:p>
        </p:txBody>
      </p:sp>
    </p:spTree>
    <p:extLst>
      <p:ext uri="{BB962C8B-B14F-4D97-AF65-F5344CB8AC3E}">
        <p14:creationId xmlns:p14="http://schemas.microsoft.com/office/powerpoint/2010/main" val="253584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31659" y="70663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42049" y="22989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31659" y="151236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Основной процесс - НОК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117" y="12918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124586" y="1451295"/>
            <a:ext cx="8841105" cy="4589144"/>
            <a:chOff x="166115" y="739140"/>
            <a:chExt cx="11788140" cy="6118858"/>
          </a:xfrm>
        </p:grpSpPr>
        <p:sp>
          <p:nvSpPr>
            <p:cNvPr id="9" name="object 3"/>
            <p:cNvSpPr/>
            <p:nvPr/>
          </p:nvSpPr>
          <p:spPr>
            <a:xfrm>
              <a:off x="10007345" y="2829305"/>
              <a:ext cx="1841500" cy="2199640"/>
            </a:xfrm>
            <a:custGeom>
              <a:avLst/>
              <a:gdLst/>
              <a:ahLst/>
              <a:cxnLst/>
              <a:rect l="l" t="t" r="r" b="b"/>
              <a:pathLst>
                <a:path w="1841500" h="2199640">
                  <a:moveTo>
                    <a:pt x="920496" y="0"/>
                  </a:moveTo>
                  <a:lnTo>
                    <a:pt x="920496" y="549783"/>
                  </a:lnTo>
                  <a:lnTo>
                    <a:pt x="0" y="549783"/>
                  </a:lnTo>
                  <a:lnTo>
                    <a:pt x="0" y="1649349"/>
                  </a:lnTo>
                  <a:lnTo>
                    <a:pt x="920496" y="1649349"/>
                  </a:lnTo>
                  <a:lnTo>
                    <a:pt x="920496" y="2199132"/>
                  </a:lnTo>
                  <a:lnTo>
                    <a:pt x="1840992" y="1099566"/>
                  </a:lnTo>
                  <a:lnTo>
                    <a:pt x="920496" y="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4"/>
            <p:cNvSpPr/>
            <p:nvPr/>
          </p:nvSpPr>
          <p:spPr>
            <a:xfrm>
              <a:off x="10007345" y="2829305"/>
              <a:ext cx="1841500" cy="2199640"/>
            </a:xfrm>
            <a:custGeom>
              <a:avLst/>
              <a:gdLst/>
              <a:ahLst/>
              <a:cxnLst/>
              <a:rect l="l" t="t" r="r" b="b"/>
              <a:pathLst>
                <a:path w="1841500" h="2199640">
                  <a:moveTo>
                    <a:pt x="0" y="549783"/>
                  </a:moveTo>
                  <a:lnTo>
                    <a:pt x="920496" y="549783"/>
                  </a:lnTo>
                  <a:lnTo>
                    <a:pt x="920496" y="0"/>
                  </a:lnTo>
                  <a:lnTo>
                    <a:pt x="1840992" y="1099566"/>
                  </a:lnTo>
                  <a:lnTo>
                    <a:pt x="920496" y="2199132"/>
                  </a:lnTo>
                  <a:lnTo>
                    <a:pt x="920496" y="1649349"/>
                  </a:lnTo>
                  <a:lnTo>
                    <a:pt x="0" y="1649349"/>
                  </a:lnTo>
                  <a:lnTo>
                    <a:pt x="0" y="549783"/>
                  </a:lnTo>
                  <a:close/>
                </a:path>
              </a:pathLst>
            </a:custGeom>
            <a:ln w="38100">
              <a:solidFill>
                <a:srgbClr val="38562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5"/>
            <p:cNvSpPr txBox="1"/>
            <p:nvPr/>
          </p:nvSpPr>
          <p:spPr>
            <a:xfrm>
              <a:off x="10117328" y="3641933"/>
              <a:ext cx="1160780" cy="5355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ctr">
                <a:lnSpc>
                  <a:spcPct val="107300"/>
                </a:lnSpc>
              </a:pPr>
              <a:r>
                <a:rPr sz="825" b="1" dirty="0">
                  <a:latin typeface="Calibri"/>
                  <a:cs typeface="Calibri"/>
                </a:rPr>
                <a:t>Выдача  свидетельства</a:t>
              </a:r>
              <a:r>
                <a:rPr sz="825" b="1" spc="-83" dirty="0">
                  <a:latin typeface="Calibri"/>
                  <a:cs typeface="Calibri"/>
                </a:rPr>
                <a:t> </a:t>
              </a:r>
              <a:r>
                <a:rPr sz="825" b="1" spc="-4" dirty="0">
                  <a:latin typeface="Calibri"/>
                  <a:cs typeface="Calibri"/>
                </a:rPr>
                <a:t>или  заключения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17" name="object 6"/>
            <p:cNvSpPr/>
            <p:nvPr/>
          </p:nvSpPr>
          <p:spPr>
            <a:xfrm>
              <a:off x="8600693" y="3361182"/>
              <a:ext cx="1407160" cy="1104900"/>
            </a:xfrm>
            <a:custGeom>
              <a:avLst/>
              <a:gdLst/>
              <a:ahLst/>
              <a:cxnLst/>
              <a:rect l="l" t="t" r="r" b="b"/>
              <a:pathLst>
                <a:path w="1407159" h="1104900">
                  <a:moveTo>
                    <a:pt x="0" y="1104900"/>
                  </a:moveTo>
                  <a:lnTo>
                    <a:pt x="1406652" y="1104900"/>
                  </a:lnTo>
                  <a:lnTo>
                    <a:pt x="1406652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F9C09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7"/>
            <p:cNvSpPr/>
            <p:nvPr/>
          </p:nvSpPr>
          <p:spPr>
            <a:xfrm>
              <a:off x="8600693" y="3361182"/>
              <a:ext cx="1407160" cy="1104900"/>
            </a:xfrm>
            <a:custGeom>
              <a:avLst/>
              <a:gdLst/>
              <a:ahLst/>
              <a:cxnLst/>
              <a:rect l="l" t="t" r="r" b="b"/>
              <a:pathLst>
                <a:path w="1407159" h="1104900">
                  <a:moveTo>
                    <a:pt x="0" y="1104900"/>
                  </a:moveTo>
                  <a:lnTo>
                    <a:pt x="1406652" y="1104900"/>
                  </a:lnTo>
                  <a:lnTo>
                    <a:pt x="1406652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6F2F9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8"/>
            <p:cNvSpPr txBox="1"/>
            <p:nvPr/>
          </p:nvSpPr>
          <p:spPr>
            <a:xfrm>
              <a:off x="8689340" y="3698748"/>
              <a:ext cx="1226185" cy="38967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219075">
                <a:lnSpc>
                  <a:spcPct val="107500"/>
                </a:lnSpc>
              </a:pPr>
              <a:r>
                <a:rPr sz="900" spc="-4" dirty="0">
                  <a:latin typeface="Calibri"/>
                  <a:cs typeface="Calibri"/>
                </a:rPr>
                <a:t>Внесение  сведений </a:t>
              </a:r>
              <a:r>
                <a:rPr sz="900" dirty="0">
                  <a:latin typeface="Calibri"/>
                  <a:cs typeface="Calibri"/>
                </a:rPr>
                <a:t>в</a:t>
              </a:r>
              <a:r>
                <a:rPr sz="900" spc="-26" dirty="0">
                  <a:latin typeface="Calibri"/>
                  <a:cs typeface="Calibri"/>
                </a:rPr>
                <a:t> </a:t>
              </a:r>
              <a:r>
                <a:rPr sz="900" spc="-4" dirty="0">
                  <a:latin typeface="Calibri"/>
                  <a:cs typeface="Calibri"/>
                </a:rPr>
                <a:t>реестр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0" name="object 9"/>
            <p:cNvSpPr/>
            <p:nvPr/>
          </p:nvSpPr>
          <p:spPr>
            <a:xfrm>
              <a:off x="7376921" y="3361182"/>
              <a:ext cx="1217930" cy="1104900"/>
            </a:xfrm>
            <a:custGeom>
              <a:avLst/>
              <a:gdLst/>
              <a:ahLst/>
              <a:cxnLst/>
              <a:rect l="l" t="t" r="r" b="b"/>
              <a:pathLst>
                <a:path w="1217929" h="1104900">
                  <a:moveTo>
                    <a:pt x="0" y="1104900"/>
                  </a:moveTo>
                  <a:lnTo>
                    <a:pt x="1217676" y="1104900"/>
                  </a:lnTo>
                  <a:lnTo>
                    <a:pt x="1217676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10"/>
            <p:cNvSpPr/>
            <p:nvPr/>
          </p:nvSpPr>
          <p:spPr>
            <a:xfrm>
              <a:off x="7376921" y="3361182"/>
              <a:ext cx="1217930" cy="1104900"/>
            </a:xfrm>
            <a:custGeom>
              <a:avLst/>
              <a:gdLst/>
              <a:ahLst/>
              <a:cxnLst/>
              <a:rect l="l" t="t" r="r" b="b"/>
              <a:pathLst>
                <a:path w="1217929" h="1104900">
                  <a:moveTo>
                    <a:pt x="0" y="1104900"/>
                  </a:moveTo>
                  <a:lnTo>
                    <a:pt x="1217676" y="1104900"/>
                  </a:lnTo>
                  <a:lnTo>
                    <a:pt x="1217676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11"/>
            <p:cNvSpPr txBox="1"/>
            <p:nvPr/>
          </p:nvSpPr>
          <p:spPr>
            <a:xfrm>
              <a:off x="7634478" y="3622928"/>
              <a:ext cx="702311" cy="81603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049" marR="3810" indent="-953" algn="ctr">
                <a:lnSpc>
                  <a:spcPct val="107000"/>
                </a:lnSpc>
              </a:pPr>
              <a:r>
                <a:rPr sz="750" b="1" spc="-4" dirty="0">
                  <a:latin typeface="Calibri"/>
                  <a:cs typeface="Calibri"/>
                </a:rPr>
                <a:t>проверка,  обработка</a:t>
              </a:r>
              <a:r>
                <a:rPr sz="750" b="1" spc="-45" dirty="0">
                  <a:latin typeface="Calibri"/>
                  <a:cs typeface="Calibri"/>
                </a:rPr>
                <a:t> </a:t>
              </a:r>
              <a:r>
                <a:rPr sz="750" b="1" spc="-4" dirty="0">
                  <a:latin typeface="Calibri"/>
                  <a:cs typeface="Calibri"/>
                </a:rPr>
                <a:t>и  признание  ре</a:t>
              </a:r>
              <a:r>
                <a:rPr sz="750" b="1" spc="-8" dirty="0">
                  <a:latin typeface="Calibri"/>
                  <a:cs typeface="Calibri"/>
                </a:rPr>
                <a:t>зу</a:t>
              </a:r>
              <a:r>
                <a:rPr sz="750" b="1" spc="-4" dirty="0">
                  <a:latin typeface="Calibri"/>
                  <a:cs typeface="Calibri"/>
                </a:rPr>
                <a:t>ль</a:t>
              </a:r>
              <a:r>
                <a:rPr sz="750" b="1" spc="-8" dirty="0">
                  <a:latin typeface="Calibri"/>
                  <a:cs typeface="Calibri"/>
                </a:rPr>
                <a:t>т</a:t>
              </a:r>
              <a:r>
                <a:rPr sz="750" b="1" spc="-4" dirty="0">
                  <a:latin typeface="Calibri"/>
                  <a:cs typeface="Calibri"/>
                </a:rPr>
                <a:t>а</a:t>
              </a:r>
              <a:r>
                <a:rPr sz="750" b="1" spc="-8" dirty="0">
                  <a:latin typeface="Calibri"/>
                  <a:cs typeface="Calibri"/>
                </a:rPr>
                <a:t>т</a:t>
              </a:r>
              <a:r>
                <a:rPr sz="750" b="1" spc="-4" dirty="0">
                  <a:latin typeface="Calibri"/>
                  <a:cs typeface="Calibri"/>
                </a:rPr>
                <a:t>ов  оценки</a:t>
              </a:r>
              <a:endParaRPr sz="750">
                <a:latin typeface="Calibri"/>
                <a:cs typeface="Calibri"/>
              </a:endParaRPr>
            </a:p>
          </p:txBody>
        </p:sp>
        <p:sp>
          <p:nvSpPr>
            <p:cNvPr id="23" name="object 12"/>
            <p:cNvSpPr/>
            <p:nvPr/>
          </p:nvSpPr>
          <p:spPr>
            <a:xfrm>
              <a:off x="5098541" y="3361182"/>
              <a:ext cx="1536700" cy="1104900"/>
            </a:xfrm>
            <a:custGeom>
              <a:avLst/>
              <a:gdLst/>
              <a:ahLst/>
              <a:cxnLst/>
              <a:rect l="l" t="t" r="r" b="b"/>
              <a:pathLst>
                <a:path w="1536700" h="1104900">
                  <a:moveTo>
                    <a:pt x="0" y="1104900"/>
                  </a:moveTo>
                  <a:lnTo>
                    <a:pt x="1536191" y="1104900"/>
                  </a:lnTo>
                  <a:lnTo>
                    <a:pt x="1536191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C5D24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13"/>
            <p:cNvSpPr/>
            <p:nvPr/>
          </p:nvSpPr>
          <p:spPr>
            <a:xfrm>
              <a:off x="5098541" y="3361182"/>
              <a:ext cx="1536700" cy="1104900"/>
            </a:xfrm>
            <a:custGeom>
              <a:avLst/>
              <a:gdLst/>
              <a:ahLst/>
              <a:cxnLst/>
              <a:rect l="l" t="t" r="r" b="b"/>
              <a:pathLst>
                <a:path w="1536700" h="1104900">
                  <a:moveTo>
                    <a:pt x="0" y="1104900"/>
                  </a:moveTo>
                  <a:lnTo>
                    <a:pt x="1536191" y="1104900"/>
                  </a:lnTo>
                  <a:lnTo>
                    <a:pt x="1536191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38562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14"/>
            <p:cNvSpPr txBox="1"/>
            <p:nvPr/>
          </p:nvSpPr>
          <p:spPr>
            <a:xfrm>
              <a:off x="5185918" y="3600418"/>
              <a:ext cx="1359535" cy="58400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049" marR="3810" indent="1905" algn="ctr">
                <a:lnSpc>
                  <a:spcPct val="107100"/>
                </a:lnSpc>
              </a:pPr>
              <a:r>
                <a:rPr sz="900" b="1" spc="-4" dirty="0">
                  <a:latin typeface="Calibri"/>
                  <a:cs typeface="Calibri"/>
                </a:rPr>
                <a:t>Проведение  </a:t>
              </a:r>
              <a:r>
                <a:rPr sz="900" b="1" spc="-8" dirty="0">
                  <a:latin typeface="Calibri"/>
                  <a:cs typeface="Calibri"/>
                </a:rPr>
                <a:t>п</a:t>
              </a:r>
              <a:r>
                <a:rPr sz="900" b="1" dirty="0">
                  <a:latin typeface="Calibri"/>
                  <a:cs typeface="Calibri"/>
                </a:rPr>
                <a:t>ро</a:t>
              </a:r>
              <a:r>
                <a:rPr sz="900" b="1" spc="4" dirty="0">
                  <a:latin typeface="Calibri"/>
                  <a:cs typeface="Calibri"/>
                </a:rPr>
                <a:t>ф</a:t>
              </a:r>
              <a:r>
                <a:rPr sz="900" b="1" spc="-8" dirty="0">
                  <a:latin typeface="Calibri"/>
                  <a:cs typeface="Calibri"/>
                </a:rPr>
                <a:t>е</a:t>
              </a:r>
              <a:r>
                <a:rPr sz="900" b="1" spc="-4" dirty="0">
                  <a:latin typeface="Calibri"/>
                  <a:cs typeface="Calibri"/>
                </a:rPr>
                <a:t>сс</a:t>
              </a:r>
              <a:r>
                <a:rPr sz="900" b="1" dirty="0">
                  <a:latin typeface="Calibri"/>
                  <a:cs typeface="Calibri"/>
                </a:rPr>
                <a:t>ио</a:t>
              </a:r>
              <a:r>
                <a:rPr sz="900" b="1" spc="4" dirty="0">
                  <a:latin typeface="Calibri"/>
                  <a:cs typeface="Calibri"/>
                </a:rPr>
                <a:t>н</a:t>
              </a:r>
              <a:r>
                <a:rPr sz="900" b="1" spc="-4" dirty="0">
                  <a:latin typeface="Calibri"/>
                  <a:cs typeface="Calibri"/>
                </a:rPr>
                <a:t>а</a:t>
              </a:r>
              <a:r>
                <a:rPr sz="900" b="1" dirty="0">
                  <a:latin typeface="Calibri"/>
                  <a:cs typeface="Calibri"/>
                </a:rPr>
                <a:t>л</a:t>
              </a:r>
              <a:r>
                <a:rPr sz="900" b="1" spc="-8" dirty="0">
                  <a:latin typeface="Calibri"/>
                  <a:cs typeface="Calibri"/>
                </a:rPr>
                <a:t>ь</a:t>
              </a:r>
              <a:r>
                <a:rPr sz="900" b="1" spc="-11" dirty="0">
                  <a:latin typeface="Calibri"/>
                  <a:cs typeface="Calibri"/>
                </a:rPr>
                <a:t>н</a:t>
              </a:r>
              <a:r>
                <a:rPr sz="900" b="1" dirty="0">
                  <a:latin typeface="Calibri"/>
                  <a:cs typeface="Calibri"/>
                </a:rPr>
                <a:t>о</a:t>
              </a:r>
              <a:r>
                <a:rPr sz="900" b="1" spc="-4" dirty="0">
                  <a:latin typeface="Calibri"/>
                  <a:cs typeface="Calibri"/>
                </a:rPr>
                <a:t>г</a:t>
              </a:r>
              <a:r>
                <a:rPr sz="900" b="1" dirty="0">
                  <a:latin typeface="Calibri"/>
                  <a:cs typeface="Calibri"/>
                </a:rPr>
                <a:t>о  </a:t>
              </a:r>
              <a:r>
                <a:rPr sz="900" b="1" spc="-4" dirty="0">
                  <a:latin typeface="Calibri"/>
                  <a:cs typeface="Calibri"/>
                </a:rPr>
                <a:t>экзамена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6" name="object 15"/>
            <p:cNvSpPr/>
            <p:nvPr/>
          </p:nvSpPr>
          <p:spPr>
            <a:xfrm>
              <a:off x="3370326" y="3362705"/>
              <a:ext cx="1728470" cy="1104900"/>
            </a:xfrm>
            <a:custGeom>
              <a:avLst/>
              <a:gdLst/>
              <a:ahLst/>
              <a:cxnLst/>
              <a:rect l="l" t="t" r="r" b="b"/>
              <a:pathLst>
                <a:path w="1728470" h="1104900">
                  <a:moveTo>
                    <a:pt x="0" y="1104900"/>
                  </a:moveTo>
                  <a:lnTo>
                    <a:pt x="1728216" y="1104900"/>
                  </a:lnTo>
                  <a:lnTo>
                    <a:pt x="1728216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C3D59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16"/>
            <p:cNvSpPr/>
            <p:nvPr/>
          </p:nvSpPr>
          <p:spPr>
            <a:xfrm>
              <a:off x="3370326" y="3362705"/>
              <a:ext cx="1728470" cy="1104900"/>
            </a:xfrm>
            <a:custGeom>
              <a:avLst/>
              <a:gdLst/>
              <a:ahLst/>
              <a:cxnLst/>
              <a:rect l="l" t="t" r="r" b="b"/>
              <a:pathLst>
                <a:path w="1728470" h="1104900">
                  <a:moveTo>
                    <a:pt x="0" y="1104900"/>
                  </a:moveTo>
                  <a:lnTo>
                    <a:pt x="1728216" y="1104900"/>
                  </a:lnTo>
                  <a:lnTo>
                    <a:pt x="1728216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38562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17"/>
            <p:cNvSpPr txBox="1"/>
            <p:nvPr/>
          </p:nvSpPr>
          <p:spPr>
            <a:xfrm>
              <a:off x="3458083" y="3448338"/>
              <a:ext cx="1551940" cy="897512"/>
            </a:xfrm>
            <a:prstGeom prst="rect">
              <a:avLst/>
            </a:prstGeom>
          </p:spPr>
          <p:txBody>
            <a:bodyPr vert="horz" wrap="square" lIns="0" tIns="8573" rIns="0" bIns="0" rtlCol="0">
              <a:spAutoFit/>
            </a:bodyPr>
            <a:lstStyle/>
            <a:p>
              <a:pPr algn="ctr">
                <a:spcBef>
                  <a:spcPts val="68"/>
                </a:spcBef>
              </a:pPr>
              <a:r>
                <a:rPr sz="825" dirty="0">
                  <a:latin typeface="Calibri"/>
                  <a:cs typeface="Calibri"/>
                </a:rPr>
                <a:t>Согласование  даты</a:t>
              </a:r>
              <a:r>
                <a:rPr sz="825" spc="-86" dirty="0">
                  <a:latin typeface="Calibri"/>
                  <a:cs typeface="Calibri"/>
                </a:rPr>
                <a:t> </a:t>
              </a:r>
              <a:r>
                <a:rPr sz="825" dirty="0">
                  <a:latin typeface="Calibri"/>
                  <a:cs typeface="Calibri"/>
                </a:rPr>
                <a:t>(дат),</a:t>
              </a:r>
              <a:endParaRPr sz="825">
                <a:latin typeface="Calibri"/>
                <a:cs typeface="Calibri"/>
              </a:endParaRPr>
            </a:p>
            <a:p>
              <a:pPr marL="42386" marR="38100" algn="ctr">
                <a:lnSpc>
                  <a:spcPct val="107000"/>
                </a:lnSpc>
                <a:spcBef>
                  <a:spcPts val="4"/>
                </a:spcBef>
              </a:pPr>
              <a:r>
                <a:rPr sz="825" dirty="0">
                  <a:latin typeface="Calibri"/>
                  <a:cs typeface="Calibri"/>
                </a:rPr>
                <a:t>времени и места (мест)  проведения  </a:t>
              </a:r>
              <a:r>
                <a:rPr sz="825" spc="-4" dirty="0">
                  <a:latin typeface="Calibri"/>
                  <a:cs typeface="Calibri"/>
                </a:rPr>
                <a:t>профессионального  </a:t>
              </a:r>
              <a:r>
                <a:rPr sz="825" dirty="0">
                  <a:latin typeface="Calibri"/>
                  <a:cs typeface="Calibri"/>
                </a:rPr>
                <a:t>экзамена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9" name="object 18"/>
            <p:cNvSpPr/>
            <p:nvPr/>
          </p:nvSpPr>
          <p:spPr>
            <a:xfrm>
              <a:off x="1493519" y="3320808"/>
              <a:ext cx="1933956" cy="122375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19"/>
            <p:cNvSpPr/>
            <p:nvPr/>
          </p:nvSpPr>
          <p:spPr>
            <a:xfrm>
              <a:off x="1776983" y="3386328"/>
              <a:ext cx="1406652" cy="11399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1" name="object 20"/>
            <p:cNvSpPr/>
            <p:nvPr/>
          </p:nvSpPr>
          <p:spPr>
            <a:xfrm>
              <a:off x="1555241" y="3362705"/>
              <a:ext cx="1815464" cy="1104900"/>
            </a:xfrm>
            <a:custGeom>
              <a:avLst/>
              <a:gdLst/>
              <a:ahLst/>
              <a:cxnLst/>
              <a:rect l="l" t="t" r="r" b="b"/>
              <a:pathLst>
                <a:path w="1815464" h="1104900">
                  <a:moveTo>
                    <a:pt x="0" y="1104900"/>
                  </a:moveTo>
                  <a:lnTo>
                    <a:pt x="1815084" y="1104900"/>
                  </a:lnTo>
                  <a:lnTo>
                    <a:pt x="1815084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1"/>
            <p:cNvSpPr/>
            <p:nvPr/>
          </p:nvSpPr>
          <p:spPr>
            <a:xfrm>
              <a:off x="1555241" y="3362705"/>
              <a:ext cx="1815464" cy="1104900"/>
            </a:xfrm>
            <a:custGeom>
              <a:avLst/>
              <a:gdLst/>
              <a:ahLst/>
              <a:cxnLst/>
              <a:rect l="l" t="t" r="r" b="b"/>
              <a:pathLst>
                <a:path w="1815464" h="1104900">
                  <a:moveTo>
                    <a:pt x="0" y="1104900"/>
                  </a:moveTo>
                  <a:lnTo>
                    <a:pt x="1815084" y="1104900"/>
                  </a:lnTo>
                  <a:lnTo>
                    <a:pt x="1815084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22"/>
            <p:cNvSpPr txBox="1"/>
            <p:nvPr/>
          </p:nvSpPr>
          <p:spPr>
            <a:xfrm>
              <a:off x="1913890" y="3435694"/>
              <a:ext cx="1097915" cy="91170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ctr">
                <a:lnSpc>
                  <a:spcPct val="107100"/>
                </a:lnSpc>
              </a:pPr>
              <a:r>
                <a:rPr sz="1050" spc="-8" dirty="0">
                  <a:latin typeface="Calibri"/>
                  <a:cs typeface="Calibri"/>
                </a:rPr>
                <a:t>Р</a:t>
              </a:r>
              <a:r>
                <a:rPr sz="1050" dirty="0">
                  <a:latin typeface="Calibri"/>
                  <a:cs typeface="Calibri"/>
                </a:rPr>
                <a:t>а</a:t>
              </a:r>
              <a:r>
                <a:rPr sz="1050" spc="-8" dirty="0">
                  <a:latin typeface="Calibri"/>
                  <a:cs typeface="Calibri"/>
                </a:rPr>
                <a:t>сс</a:t>
              </a:r>
              <a:r>
                <a:rPr sz="1050" dirty="0">
                  <a:latin typeface="Calibri"/>
                  <a:cs typeface="Calibri"/>
                </a:rPr>
                <a:t>мот</a:t>
              </a:r>
              <a:r>
                <a:rPr sz="1050" spc="-8" dirty="0">
                  <a:latin typeface="Calibri"/>
                  <a:cs typeface="Calibri"/>
                </a:rPr>
                <a:t>р</a:t>
              </a:r>
              <a:r>
                <a:rPr sz="1050" dirty="0">
                  <a:latin typeface="Calibri"/>
                  <a:cs typeface="Calibri"/>
                </a:rPr>
                <a:t>ение  комплекта  документов  </a:t>
              </a:r>
              <a:r>
                <a:rPr sz="1050" spc="-4" dirty="0">
                  <a:latin typeface="Calibri"/>
                  <a:cs typeface="Calibri"/>
                </a:rPr>
                <a:t>соискателя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34" name="object 23"/>
            <p:cNvSpPr/>
            <p:nvPr/>
          </p:nvSpPr>
          <p:spPr>
            <a:xfrm>
              <a:off x="166115" y="2880360"/>
              <a:ext cx="1677924" cy="220065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24"/>
            <p:cNvSpPr/>
            <p:nvPr/>
          </p:nvSpPr>
          <p:spPr>
            <a:xfrm>
              <a:off x="193547" y="3662184"/>
              <a:ext cx="1258824" cy="68273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25"/>
            <p:cNvSpPr/>
            <p:nvPr/>
          </p:nvSpPr>
          <p:spPr>
            <a:xfrm>
              <a:off x="227838" y="2961894"/>
              <a:ext cx="1554480" cy="2001520"/>
            </a:xfrm>
            <a:custGeom>
              <a:avLst/>
              <a:gdLst/>
              <a:ahLst/>
              <a:cxnLst/>
              <a:rect l="l" t="t" r="r" b="b"/>
              <a:pathLst>
                <a:path w="1554480" h="2001520">
                  <a:moveTo>
                    <a:pt x="839419" y="0"/>
                  </a:moveTo>
                  <a:lnTo>
                    <a:pt x="839419" y="500252"/>
                  </a:lnTo>
                  <a:lnTo>
                    <a:pt x="0" y="500252"/>
                  </a:lnTo>
                  <a:lnTo>
                    <a:pt x="0" y="1500758"/>
                  </a:lnTo>
                  <a:lnTo>
                    <a:pt x="839419" y="1500758"/>
                  </a:lnTo>
                  <a:lnTo>
                    <a:pt x="839419" y="2001011"/>
                  </a:lnTo>
                  <a:lnTo>
                    <a:pt x="1554480" y="1000505"/>
                  </a:lnTo>
                  <a:lnTo>
                    <a:pt x="839419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26"/>
            <p:cNvSpPr/>
            <p:nvPr/>
          </p:nvSpPr>
          <p:spPr>
            <a:xfrm>
              <a:off x="227838" y="2961894"/>
              <a:ext cx="1554480" cy="2001520"/>
            </a:xfrm>
            <a:custGeom>
              <a:avLst/>
              <a:gdLst/>
              <a:ahLst/>
              <a:cxnLst/>
              <a:rect l="l" t="t" r="r" b="b"/>
              <a:pathLst>
                <a:path w="1554480" h="2001520">
                  <a:moveTo>
                    <a:pt x="0" y="500252"/>
                  </a:moveTo>
                  <a:lnTo>
                    <a:pt x="839419" y="500252"/>
                  </a:lnTo>
                  <a:lnTo>
                    <a:pt x="839419" y="0"/>
                  </a:lnTo>
                  <a:lnTo>
                    <a:pt x="1554480" y="1000505"/>
                  </a:lnTo>
                  <a:lnTo>
                    <a:pt x="839419" y="2001011"/>
                  </a:lnTo>
                  <a:lnTo>
                    <a:pt x="839419" y="1500758"/>
                  </a:lnTo>
                  <a:lnTo>
                    <a:pt x="0" y="1500758"/>
                  </a:lnTo>
                  <a:lnTo>
                    <a:pt x="0" y="50025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8" name="object 27"/>
            <p:cNvSpPr txBox="1"/>
            <p:nvPr/>
          </p:nvSpPr>
          <p:spPr>
            <a:xfrm>
              <a:off x="330810" y="3711538"/>
              <a:ext cx="990600" cy="4507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12871">
                <a:lnSpc>
                  <a:spcPct val="107100"/>
                </a:lnSpc>
              </a:pPr>
              <a:r>
                <a:rPr sz="1050" b="1" dirty="0">
                  <a:latin typeface="Calibri"/>
                  <a:cs typeface="Calibri"/>
                </a:rPr>
                <a:t>Приём и  рег</a:t>
              </a:r>
              <a:r>
                <a:rPr sz="1050" b="1" spc="-4" dirty="0">
                  <a:latin typeface="Calibri"/>
                  <a:cs typeface="Calibri"/>
                </a:rPr>
                <a:t>и</a:t>
              </a:r>
              <a:r>
                <a:rPr sz="1050" b="1" dirty="0">
                  <a:latin typeface="Calibri"/>
                  <a:cs typeface="Calibri"/>
                </a:rPr>
                <a:t>страция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39" name="object 28"/>
            <p:cNvSpPr/>
            <p:nvPr/>
          </p:nvSpPr>
          <p:spPr>
            <a:xfrm>
              <a:off x="7176516" y="1167383"/>
              <a:ext cx="1202690" cy="437515"/>
            </a:xfrm>
            <a:custGeom>
              <a:avLst/>
              <a:gdLst/>
              <a:ahLst/>
              <a:cxnLst/>
              <a:rect l="l" t="t" r="r" b="b"/>
              <a:pathLst>
                <a:path w="1202690" h="437515">
                  <a:moveTo>
                    <a:pt x="1129537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1129537" y="437388"/>
                  </a:lnTo>
                  <a:lnTo>
                    <a:pt x="1157912" y="431659"/>
                  </a:lnTo>
                  <a:lnTo>
                    <a:pt x="1181084" y="416036"/>
                  </a:lnTo>
                  <a:lnTo>
                    <a:pt x="1196707" y="392864"/>
                  </a:lnTo>
                  <a:lnTo>
                    <a:pt x="1202435" y="364489"/>
                  </a:lnTo>
                  <a:lnTo>
                    <a:pt x="1202435" y="72898"/>
                  </a:lnTo>
                  <a:lnTo>
                    <a:pt x="1196707" y="44523"/>
                  </a:lnTo>
                  <a:lnTo>
                    <a:pt x="1181084" y="21351"/>
                  </a:lnTo>
                  <a:lnTo>
                    <a:pt x="1157912" y="5728"/>
                  </a:lnTo>
                  <a:lnTo>
                    <a:pt x="1129537" y="0"/>
                  </a:lnTo>
                  <a:close/>
                </a:path>
              </a:pathLst>
            </a:custGeom>
            <a:solidFill>
              <a:srgbClr val="1F386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29"/>
            <p:cNvSpPr txBox="1"/>
            <p:nvPr/>
          </p:nvSpPr>
          <p:spPr>
            <a:xfrm>
              <a:off x="7557896" y="1247903"/>
              <a:ext cx="44132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СПК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1" name="object 30"/>
            <p:cNvSpPr/>
            <p:nvPr/>
          </p:nvSpPr>
          <p:spPr>
            <a:xfrm>
              <a:off x="1816607" y="2609088"/>
              <a:ext cx="1201420" cy="437515"/>
            </a:xfrm>
            <a:custGeom>
              <a:avLst/>
              <a:gdLst/>
              <a:ahLst/>
              <a:cxnLst/>
              <a:rect l="l" t="t" r="r" b="b"/>
              <a:pathLst>
                <a:path w="1201420" h="437514">
                  <a:moveTo>
                    <a:pt x="1128014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1128014" y="437388"/>
                  </a:lnTo>
                  <a:lnTo>
                    <a:pt x="1156388" y="431659"/>
                  </a:lnTo>
                  <a:lnTo>
                    <a:pt x="1179560" y="416036"/>
                  </a:lnTo>
                  <a:lnTo>
                    <a:pt x="1195183" y="392864"/>
                  </a:lnTo>
                  <a:lnTo>
                    <a:pt x="1200912" y="364489"/>
                  </a:lnTo>
                  <a:lnTo>
                    <a:pt x="1200912" y="72898"/>
                  </a:lnTo>
                  <a:lnTo>
                    <a:pt x="1195183" y="44523"/>
                  </a:lnTo>
                  <a:lnTo>
                    <a:pt x="1179560" y="21351"/>
                  </a:lnTo>
                  <a:lnTo>
                    <a:pt x="1156388" y="5728"/>
                  </a:lnTo>
                  <a:lnTo>
                    <a:pt x="1128014" y="0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31"/>
            <p:cNvSpPr txBox="1"/>
            <p:nvPr/>
          </p:nvSpPr>
          <p:spPr>
            <a:xfrm>
              <a:off x="2190114" y="2689352"/>
              <a:ext cx="45402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Ц</a:t>
              </a:r>
              <a:r>
                <a:rPr sz="1200" b="1" spc="-11" dirty="0">
                  <a:solidFill>
                    <a:srgbClr val="FFFFFF"/>
                  </a:solidFill>
                  <a:latin typeface="Arial"/>
                  <a:cs typeface="Arial"/>
                </a:rPr>
                <a:t>О</a:t>
              </a:r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3" name="object 32"/>
            <p:cNvSpPr/>
            <p:nvPr/>
          </p:nvSpPr>
          <p:spPr>
            <a:xfrm>
              <a:off x="9675876" y="2253995"/>
              <a:ext cx="969644" cy="437515"/>
            </a:xfrm>
            <a:custGeom>
              <a:avLst/>
              <a:gdLst/>
              <a:ahLst/>
              <a:cxnLst/>
              <a:rect l="l" t="t" r="r" b="b"/>
              <a:pathLst>
                <a:path w="969645" h="437514">
                  <a:moveTo>
                    <a:pt x="896366" y="0"/>
                  </a:moveTo>
                  <a:lnTo>
                    <a:pt x="72898" y="0"/>
                  </a:lnTo>
                  <a:lnTo>
                    <a:pt x="44523" y="5728"/>
                  </a:lnTo>
                  <a:lnTo>
                    <a:pt x="21351" y="21351"/>
                  </a:lnTo>
                  <a:lnTo>
                    <a:pt x="5728" y="44523"/>
                  </a:lnTo>
                  <a:lnTo>
                    <a:pt x="0" y="72898"/>
                  </a:lnTo>
                  <a:lnTo>
                    <a:pt x="0" y="364489"/>
                  </a:lnTo>
                  <a:lnTo>
                    <a:pt x="5728" y="392864"/>
                  </a:lnTo>
                  <a:lnTo>
                    <a:pt x="21351" y="416036"/>
                  </a:lnTo>
                  <a:lnTo>
                    <a:pt x="44523" y="431659"/>
                  </a:lnTo>
                  <a:lnTo>
                    <a:pt x="72898" y="437388"/>
                  </a:lnTo>
                  <a:lnTo>
                    <a:pt x="896366" y="437388"/>
                  </a:lnTo>
                  <a:lnTo>
                    <a:pt x="924740" y="431659"/>
                  </a:lnTo>
                  <a:lnTo>
                    <a:pt x="947912" y="416036"/>
                  </a:lnTo>
                  <a:lnTo>
                    <a:pt x="963535" y="392864"/>
                  </a:lnTo>
                  <a:lnTo>
                    <a:pt x="969264" y="364489"/>
                  </a:lnTo>
                  <a:lnTo>
                    <a:pt x="969264" y="72898"/>
                  </a:lnTo>
                  <a:lnTo>
                    <a:pt x="963535" y="44523"/>
                  </a:lnTo>
                  <a:lnTo>
                    <a:pt x="947912" y="21351"/>
                  </a:lnTo>
                  <a:lnTo>
                    <a:pt x="924740" y="5728"/>
                  </a:lnTo>
                  <a:lnTo>
                    <a:pt x="896366" y="0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4" name="object 33"/>
            <p:cNvSpPr txBox="1"/>
            <p:nvPr/>
          </p:nvSpPr>
          <p:spPr>
            <a:xfrm>
              <a:off x="9934194" y="2334258"/>
              <a:ext cx="45402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Ц</a:t>
              </a:r>
              <a:r>
                <a:rPr sz="1200" b="1" spc="-11" dirty="0">
                  <a:solidFill>
                    <a:srgbClr val="FFFFFF"/>
                  </a:solidFill>
                  <a:latin typeface="Arial"/>
                  <a:cs typeface="Arial"/>
                </a:rPr>
                <a:t>О</a:t>
              </a:r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5" name="object 34"/>
            <p:cNvSpPr/>
            <p:nvPr/>
          </p:nvSpPr>
          <p:spPr>
            <a:xfrm>
              <a:off x="2417826" y="3047238"/>
              <a:ext cx="0" cy="314960"/>
            </a:xfrm>
            <a:custGeom>
              <a:avLst/>
              <a:gdLst/>
              <a:ahLst/>
              <a:cxnLst/>
              <a:rect l="l" t="t" r="r" b="b"/>
              <a:pathLst>
                <a:path h="314960">
                  <a:moveTo>
                    <a:pt x="0" y="0"/>
                  </a:moveTo>
                  <a:lnTo>
                    <a:pt x="0" y="314960"/>
                  </a:lnTo>
                </a:path>
              </a:pathLst>
            </a:custGeom>
            <a:ln w="28956">
              <a:solidFill>
                <a:srgbClr val="22563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35"/>
            <p:cNvSpPr/>
            <p:nvPr/>
          </p:nvSpPr>
          <p:spPr>
            <a:xfrm>
              <a:off x="8110728" y="2243327"/>
              <a:ext cx="1506220" cy="459105"/>
            </a:xfrm>
            <a:custGeom>
              <a:avLst/>
              <a:gdLst/>
              <a:ahLst/>
              <a:cxnLst/>
              <a:rect l="l" t="t" r="r" b="b"/>
              <a:pathLst>
                <a:path w="1506220" h="459105">
                  <a:moveTo>
                    <a:pt x="1429257" y="0"/>
                  </a:moveTo>
                  <a:lnTo>
                    <a:pt x="76453" y="0"/>
                  </a:lnTo>
                  <a:lnTo>
                    <a:pt x="46720" y="6016"/>
                  </a:lnTo>
                  <a:lnTo>
                    <a:pt x="22415" y="22415"/>
                  </a:lnTo>
                  <a:lnTo>
                    <a:pt x="6016" y="46720"/>
                  </a:lnTo>
                  <a:lnTo>
                    <a:pt x="0" y="76454"/>
                  </a:lnTo>
                  <a:lnTo>
                    <a:pt x="0" y="382270"/>
                  </a:lnTo>
                  <a:lnTo>
                    <a:pt x="6016" y="412003"/>
                  </a:lnTo>
                  <a:lnTo>
                    <a:pt x="22415" y="436308"/>
                  </a:lnTo>
                  <a:lnTo>
                    <a:pt x="46720" y="452707"/>
                  </a:lnTo>
                  <a:lnTo>
                    <a:pt x="76453" y="458724"/>
                  </a:lnTo>
                  <a:lnTo>
                    <a:pt x="1429257" y="458724"/>
                  </a:lnTo>
                  <a:lnTo>
                    <a:pt x="1458991" y="452707"/>
                  </a:lnTo>
                  <a:lnTo>
                    <a:pt x="1483296" y="436308"/>
                  </a:lnTo>
                  <a:lnTo>
                    <a:pt x="1499695" y="412003"/>
                  </a:lnTo>
                  <a:lnTo>
                    <a:pt x="1505712" y="382270"/>
                  </a:lnTo>
                  <a:lnTo>
                    <a:pt x="1505712" y="76454"/>
                  </a:lnTo>
                  <a:lnTo>
                    <a:pt x="1499695" y="46720"/>
                  </a:lnTo>
                  <a:lnTo>
                    <a:pt x="1483296" y="22415"/>
                  </a:lnTo>
                  <a:lnTo>
                    <a:pt x="1458991" y="6016"/>
                  </a:lnTo>
                  <a:lnTo>
                    <a:pt x="1429257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7" name="object 36"/>
            <p:cNvSpPr txBox="1"/>
            <p:nvPr/>
          </p:nvSpPr>
          <p:spPr>
            <a:xfrm>
              <a:off x="8578342" y="2334514"/>
              <a:ext cx="57086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Н</a:t>
              </a:r>
              <a:r>
                <a:rPr sz="1200" b="1" spc="-41" dirty="0">
                  <a:solidFill>
                    <a:srgbClr val="FFFFFF"/>
                  </a:solidFill>
                  <a:latin typeface="Arial"/>
                  <a:cs typeface="Arial"/>
                </a:rPr>
                <a:t>А</a:t>
              </a:r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РК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48" name="object 37"/>
            <p:cNvSpPr/>
            <p:nvPr/>
          </p:nvSpPr>
          <p:spPr>
            <a:xfrm>
              <a:off x="10572750" y="2615945"/>
              <a:ext cx="0" cy="745490"/>
            </a:xfrm>
            <a:custGeom>
              <a:avLst/>
              <a:gdLst/>
              <a:ahLst/>
              <a:cxnLst/>
              <a:rect l="l" t="t" r="r" b="b"/>
              <a:pathLst>
                <a:path h="745489">
                  <a:moveTo>
                    <a:pt x="0" y="0"/>
                  </a:moveTo>
                  <a:lnTo>
                    <a:pt x="0" y="745363"/>
                  </a:lnTo>
                </a:path>
              </a:pathLst>
            </a:custGeom>
            <a:ln w="28956">
              <a:solidFill>
                <a:srgbClr val="22563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38"/>
            <p:cNvSpPr/>
            <p:nvPr/>
          </p:nvSpPr>
          <p:spPr>
            <a:xfrm>
              <a:off x="7779257" y="1605533"/>
              <a:ext cx="0" cy="1730375"/>
            </a:xfrm>
            <a:custGeom>
              <a:avLst/>
              <a:gdLst/>
              <a:ahLst/>
              <a:cxnLst/>
              <a:rect l="l" t="t" r="r" b="b"/>
              <a:pathLst>
                <a:path h="1730375">
                  <a:moveTo>
                    <a:pt x="0" y="0"/>
                  </a:moveTo>
                  <a:lnTo>
                    <a:pt x="0" y="1729866"/>
                  </a:lnTo>
                </a:path>
              </a:pathLst>
            </a:custGeom>
            <a:ln w="28956">
              <a:solidFill>
                <a:srgbClr val="001F5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39"/>
            <p:cNvSpPr/>
            <p:nvPr/>
          </p:nvSpPr>
          <p:spPr>
            <a:xfrm>
              <a:off x="9292590" y="2702814"/>
              <a:ext cx="12065" cy="658495"/>
            </a:xfrm>
            <a:custGeom>
              <a:avLst/>
              <a:gdLst/>
              <a:ahLst/>
              <a:cxnLst/>
              <a:rect l="l" t="t" r="r" b="b"/>
              <a:pathLst>
                <a:path w="12065" h="658495">
                  <a:moveTo>
                    <a:pt x="0" y="0"/>
                  </a:moveTo>
                  <a:lnTo>
                    <a:pt x="11683" y="658495"/>
                  </a:lnTo>
                </a:path>
              </a:pathLst>
            </a:custGeom>
            <a:ln w="28956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40"/>
            <p:cNvSpPr/>
            <p:nvPr/>
          </p:nvSpPr>
          <p:spPr>
            <a:xfrm>
              <a:off x="5303520" y="2404872"/>
              <a:ext cx="1202690" cy="411480"/>
            </a:xfrm>
            <a:custGeom>
              <a:avLst/>
              <a:gdLst/>
              <a:ahLst/>
              <a:cxnLst/>
              <a:rect l="l" t="t" r="r" b="b"/>
              <a:pathLst>
                <a:path w="1202690" h="411480">
                  <a:moveTo>
                    <a:pt x="1133855" y="0"/>
                  </a:moveTo>
                  <a:lnTo>
                    <a:pt x="68579" y="0"/>
                  </a:lnTo>
                  <a:lnTo>
                    <a:pt x="41898" y="5393"/>
                  </a:lnTo>
                  <a:lnTo>
                    <a:pt x="20097" y="20097"/>
                  </a:lnTo>
                  <a:lnTo>
                    <a:pt x="5393" y="41898"/>
                  </a:lnTo>
                  <a:lnTo>
                    <a:pt x="0" y="68579"/>
                  </a:lnTo>
                  <a:lnTo>
                    <a:pt x="0" y="342900"/>
                  </a:lnTo>
                  <a:lnTo>
                    <a:pt x="5393" y="369581"/>
                  </a:lnTo>
                  <a:lnTo>
                    <a:pt x="20097" y="391382"/>
                  </a:lnTo>
                  <a:lnTo>
                    <a:pt x="41898" y="406086"/>
                  </a:lnTo>
                  <a:lnTo>
                    <a:pt x="68579" y="411479"/>
                  </a:lnTo>
                  <a:lnTo>
                    <a:pt x="1133855" y="411479"/>
                  </a:lnTo>
                  <a:lnTo>
                    <a:pt x="1160537" y="406086"/>
                  </a:lnTo>
                  <a:lnTo>
                    <a:pt x="1182338" y="391382"/>
                  </a:lnTo>
                  <a:lnTo>
                    <a:pt x="1197042" y="369581"/>
                  </a:lnTo>
                  <a:lnTo>
                    <a:pt x="1202435" y="342900"/>
                  </a:lnTo>
                  <a:lnTo>
                    <a:pt x="1202435" y="68579"/>
                  </a:lnTo>
                  <a:lnTo>
                    <a:pt x="1197042" y="41898"/>
                  </a:lnTo>
                  <a:lnTo>
                    <a:pt x="1182338" y="20097"/>
                  </a:lnTo>
                  <a:lnTo>
                    <a:pt x="1160537" y="5393"/>
                  </a:lnTo>
                  <a:lnTo>
                    <a:pt x="1133855" y="0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41"/>
            <p:cNvSpPr txBox="1"/>
            <p:nvPr/>
          </p:nvSpPr>
          <p:spPr>
            <a:xfrm>
              <a:off x="5677662" y="2472054"/>
              <a:ext cx="454025" cy="24622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Ц</a:t>
              </a:r>
              <a:r>
                <a:rPr sz="1200" b="1" spc="-11" dirty="0">
                  <a:solidFill>
                    <a:srgbClr val="FFFFFF"/>
                  </a:solidFill>
                  <a:latin typeface="Arial"/>
                  <a:cs typeface="Arial"/>
                </a:rPr>
                <a:t>О</a:t>
              </a:r>
              <a:r>
                <a:rPr sz="1200" b="1" spc="-4" dirty="0">
                  <a:solidFill>
                    <a:srgbClr val="FFFFFF"/>
                  </a:solidFill>
                  <a:latin typeface="Arial"/>
                  <a:cs typeface="Arial"/>
                </a:rPr>
                <a:t>К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3" name="object 42"/>
            <p:cNvSpPr/>
            <p:nvPr/>
          </p:nvSpPr>
          <p:spPr>
            <a:xfrm>
              <a:off x="5462778" y="2817114"/>
              <a:ext cx="0" cy="519430"/>
            </a:xfrm>
            <a:custGeom>
              <a:avLst/>
              <a:gdLst/>
              <a:ahLst/>
              <a:cxnLst/>
              <a:rect l="l" t="t" r="r" b="b"/>
              <a:pathLst>
                <a:path h="519429">
                  <a:moveTo>
                    <a:pt x="0" y="0"/>
                  </a:moveTo>
                  <a:lnTo>
                    <a:pt x="0" y="519175"/>
                  </a:lnTo>
                </a:path>
              </a:pathLst>
            </a:custGeom>
            <a:ln w="28956">
              <a:solidFill>
                <a:srgbClr val="22563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43"/>
            <p:cNvSpPr/>
            <p:nvPr/>
          </p:nvSpPr>
          <p:spPr>
            <a:xfrm>
              <a:off x="362711" y="739140"/>
              <a:ext cx="11421110" cy="315595"/>
            </a:xfrm>
            <a:custGeom>
              <a:avLst/>
              <a:gdLst/>
              <a:ahLst/>
              <a:cxnLst/>
              <a:rect l="l" t="t" r="r" b="b"/>
              <a:pathLst>
                <a:path w="11421110" h="315594">
                  <a:moveTo>
                    <a:pt x="11368278" y="0"/>
                  </a:moveTo>
                  <a:lnTo>
                    <a:pt x="52578" y="0"/>
                  </a:lnTo>
                  <a:lnTo>
                    <a:pt x="32114" y="4125"/>
                  </a:lnTo>
                  <a:lnTo>
                    <a:pt x="15401" y="15382"/>
                  </a:lnTo>
                  <a:lnTo>
                    <a:pt x="4132" y="32093"/>
                  </a:lnTo>
                  <a:lnTo>
                    <a:pt x="0" y="52577"/>
                  </a:lnTo>
                  <a:lnTo>
                    <a:pt x="0" y="262889"/>
                  </a:lnTo>
                  <a:lnTo>
                    <a:pt x="4132" y="283374"/>
                  </a:lnTo>
                  <a:lnTo>
                    <a:pt x="15401" y="300085"/>
                  </a:lnTo>
                  <a:lnTo>
                    <a:pt x="32114" y="311342"/>
                  </a:lnTo>
                  <a:lnTo>
                    <a:pt x="52578" y="315468"/>
                  </a:lnTo>
                  <a:lnTo>
                    <a:pt x="11368278" y="315468"/>
                  </a:lnTo>
                  <a:lnTo>
                    <a:pt x="11388762" y="311342"/>
                  </a:lnTo>
                  <a:lnTo>
                    <a:pt x="11405473" y="300085"/>
                  </a:lnTo>
                  <a:lnTo>
                    <a:pt x="11416730" y="283374"/>
                  </a:lnTo>
                  <a:lnTo>
                    <a:pt x="11420856" y="262889"/>
                  </a:lnTo>
                  <a:lnTo>
                    <a:pt x="11420856" y="52577"/>
                  </a:lnTo>
                  <a:lnTo>
                    <a:pt x="11416730" y="32093"/>
                  </a:lnTo>
                  <a:lnTo>
                    <a:pt x="11405473" y="15382"/>
                  </a:lnTo>
                  <a:lnTo>
                    <a:pt x="11388762" y="4125"/>
                  </a:lnTo>
                  <a:lnTo>
                    <a:pt x="11368278" y="0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44"/>
            <p:cNvSpPr/>
            <p:nvPr/>
          </p:nvSpPr>
          <p:spPr>
            <a:xfrm>
              <a:off x="362711" y="739140"/>
              <a:ext cx="11421110" cy="315595"/>
            </a:xfrm>
            <a:custGeom>
              <a:avLst/>
              <a:gdLst/>
              <a:ahLst/>
              <a:cxnLst/>
              <a:rect l="l" t="t" r="r" b="b"/>
              <a:pathLst>
                <a:path w="11421110" h="315594">
                  <a:moveTo>
                    <a:pt x="0" y="52577"/>
                  </a:moveTo>
                  <a:lnTo>
                    <a:pt x="4132" y="32093"/>
                  </a:lnTo>
                  <a:lnTo>
                    <a:pt x="15401" y="15382"/>
                  </a:lnTo>
                  <a:lnTo>
                    <a:pt x="32114" y="4125"/>
                  </a:lnTo>
                  <a:lnTo>
                    <a:pt x="52578" y="0"/>
                  </a:lnTo>
                  <a:lnTo>
                    <a:pt x="11368278" y="0"/>
                  </a:lnTo>
                  <a:lnTo>
                    <a:pt x="11388762" y="4125"/>
                  </a:lnTo>
                  <a:lnTo>
                    <a:pt x="11405473" y="15382"/>
                  </a:lnTo>
                  <a:lnTo>
                    <a:pt x="11416730" y="32093"/>
                  </a:lnTo>
                  <a:lnTo>
                    <a:pt x="11420856" y="52577"/>
                  </a:lnTo>
                  <a:lnTo>
                    <a:pt x="11420856" y="262889"/>
                  </a:lnTo>
                  <a:lnTo>
                    <a:pt x="11416730" y="283374"/>
                  </a:lnTo>
                  <a:lnTo>
                    <a:pt x="11405473" y="300085"/>
                  </a:lnTo>
                  <a:lnTo>
                    <a:pt x="11388762" y="311342"/>
                  </a:lnTo>
                  <a:lnTo>
                    <a:pt x="11368278" y="315468"/>
                  </a:lnTo>
                  <a:lnTo>
                    <a:pt x="52578" y="315468"/>
                  </a:lnTo>
                  <a:lnTo>
                    <a:pt x="32114" y="311342"/>
                  </a:lnTo>
                  <a:lnTo>
                    <a:pt x="15401" y="300085"/>
                  </a:lnTo>
                  <a:lnTo>
                    <a:pt x="4132" y="283374"/>
                  </a:lnTo>
                  <a:lnTo>
                    <a:pt x="0" y="262889"/>
                  </a:lnTo>
                  <a:lnTo>
                    <a:pt x="0" y="52577"/>
                  </a:lnTo>
                  <a:close/>
                </a:path>
              </a:pathLst>
            </a:custGeom>
            <a:ln w="6096">
              <a:solidFill>
                <a:srgbClr val="7E5F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45"/>
            <p:cNvSpPr txBox="1"/>
            <p:nvPr/>
          </p:nvSpPr>
          <p:spPr>
            <a:xfrm>
              <a:off x="362711" y="774700"/>
              <a:ext cx="11421111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76" algn="ctr"/>
              <a:r>
                <a:rPr sz="1050" b="1" i="1" spc="-4" dirty="0">
                  <a:latin typeface="Arial"/>
                  <a:cs typeface="Arial"/>
                </a:rPr>
                <a:t>Соискатель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57" name="object 46"/>
            <p:cNvSpPr/>
            <p:nvPr/>
          </p:nvSpPr>
          <p:spPr>
            <a:xfrm>
              <a:off x="2980944" y="1950720"/>
              <a:ext cx="1148080" cy="573405"/>
            </a:xfrm>
            <a:custGeom>
              <a:avLst/>
              <a:gdLst/>
              <a:ahLst/>
              <a:cxnLst/>
              <a:rect l="l" t="t" r="r" b="b"/>
              <a:pathLst>
                <a:path w="1148079" h="573405">
                  <a:moveTo>
                    <a:pt x="1052068" y="573024"/>
                  </a:moveTo>
                  <a:lnTo>
                    <a:pt x="1071118" y="496569"/>
                  </a:lnTo>
                  <a:lnTo>
                    <a:pt x="1147571" y="477519"/>
                  </a:lnTo>
                  <a:lnTo>
                    <a:pt x="1052068" y="573024"/>
                  </a:lnTo>
                  <a:lnTo>
                    <a:pt x="0" y="573024"/>
                  </a:lnTo>
                  <a:lnTo>
                    <a:pt x="0" y="0"/>
                  </a:lnTo>
                  <a:lnTo>
                    <a:pt x="1147571" y="0"/>
                  </a:lnTo>
                  <a:lnTo>
                    <a:pt x="1147571" y="47751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47"/>
            <p:cNvSpPr txBox="1"/>
            <p:nvPr/>
          </p:nvSpPr>
          <p:spPr>
            <a:xfrm>
              <a:off x="3174619" y="1990597"/>
              <a:ext cx="75882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00" dirty="0">
                  <a:latin typeface="Arial"/>
                  <a:cs typeface="Arial"/>
                </a:rPr>
                <a:t>Уведомление</a:t>
              </a:r>
              <a:r>
                <a:rPr sz="600" spc="-7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о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59" name="object 48"/>
            <p:cNvSpPr txBox="1"/>
            <p:nvPr/>
          </p:nvSpPr>
          <p:spPr>
            <a:xfrm>
              <a:off x="3252342" y="2121661"/>
              <a:ext cx="60706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00" spc="-4" dirty="0">
                  <a:latin typeface="Arial"/>
                  <a:cs typeface="Arial"/>
                </a:rPr>
                <a:t>результатах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60" name="object 49"/>
            <p:cNvSpPr txBox="1"/>
            <p:nvPr/>
          </p:nvSpPr>
          <p:spPr>
            <a:xfrm>
              <a:off x="3206623" y="2251203"/>
              <a:ext cx="695960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00" spc="-4" dirty="0">
                  <a:latin typeface="Arial"/>
                  <a:cs typeface="Arial"/>
                </a:rPr>
                <a:t>рассмотрения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61" name="object 50"/>
            <p:cNvSpPr/>
            <p:nvPr/>
          </p:nvSpPr>
          <p:spPr>
            <a:xfrm>
              <a:off x="519683" y="2154935"/>
              <a:ext cx="1363980" cy="462280"/>
            </a:xfrm>
            <a:custGeom>
              <a:avLst/>
              <a:gdLst/>
              <a:ahLst/>
              <a:cxnLst/>
              <a:rect l="l" t="t" r="r" b="b"/>
              <a:pathLst>
                <a:path w="1363980" h="462280">
                  <a:moveTo>
                    <a:pt x="1287017" y="461772"/>
                  </a:moveTo>
                  <a:lnTo>
                    <a:pt x="1302385" y="400176"/>
                  </a:lnTo>
                  <a:lnTo>
                    <a:pt x="1363980" y="384810"/>
                  </a:lnTo>
                  <a:lnTo>
                    <a:pt x="1287017" y="461772"/>
                  </a:lnTo>
                  <a:lnTo>
                    <a:pt x="0" y="461772"/>
                  </a:lnTo>
                  <a:lnTo>
                    <a:pt x="0" y="0"/>
                  </a:lnTo>
                  <a:lnTo>
                    <a:pt x="1363980" y="0"/>
                  </a:lnTo>
                  <a:lnTo>
                    <a:pt x="1363980" y="38481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51"/>
            <p:cNvSpPr txBox="1"/>
            <p:nvPr/>
          </p:nvSpPr>
          <p:spPr>
            <a:xfrm>
              <a:off x="848055" y="2180971"/>
              <a:ext cx="705485" cy="3248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indent="46673"/>
              <a:r>
                <a:rPr sz="750" spc="-8" dirty="0">
                  <a:latin typeface="Arial"/>
                  <a:cs typeface="Arial"/>
                </a:rPr>
                <a:t>Комплект</a:t>
              </a:r>
              <a:endParaRPr sz="750">
                <a:latin typeface="Arial"/>
                <a:cs typeface="Arial"/>
              </a:endParaRPr>
            </a:p>
            <a:p>
              <a:pPr marL="9525">
                <a:spcBef>
                  <a:spcPts val="53"/>
                </a:spcBef>
              </a:pPr>
              <a:r>
                <a:rPr sz="750" spc="-8" dirty="0">
                  <a:latin typeface="Arial"/>
                  <a:cs typeface="Arial"/>
                </a:rPr>
                <a:t>документов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63" name="object 52"/>
            <p:cNvSpPr/>
            <p:nvPr/>
          </p:nvSpPr>
          <p:spPr>
            <a:xfrm>
              <a:off x="893063" y="1054608"/>
              <a:ext cx="76200" cy="1101090"/>
            </a:xfrm>
            <a:custGeom>
              <a:avLst/>
              <a:gdLst/>
              <a:ahLst/>
              <a:cxnLst/>
              <a:rect l="l" t="t" r="r" b="b"/>
              <a:pathLst>
                <a:path w="76200" h="1101089">
                  <a:moveTo>
                    <a:pt x="31750" y="1024636"/>
                  </a:moveTo>
                  <a:lnTo>
                    <a:pt x="0" y="1024636"/>
                  </a:lnTo>
                  <a:lnTo>
                    <a:pt x="38100" y="1100836"/>
                  </a:lnTo>
                  <a:lnTo>
                    <a:pt x="69850" y="1037336"/>
                  </a:lnTo>
                  <a:lnTo>
                    <a:pt x="31750" y="1037336"/>
                  </a:lnTo>
                  <a:lnTo>
                    <a:pt x="31750" y="1024636"/>
                  </a:lnTo>
                  <a:close/>
                </a:path>
                <a:path w="76200" h="1101089">
                  <a:moveTo>
                    <a:pt x="44450" y="0"/>
                  </a:moveTo>
                  <a:lnTo>
                    <a:pt x="31750" y="0"/>
                  </a:lnTo>
                  <a:lnTo>
                    <a:pt x="31750" y="1037336"/>
                  </a:lnTo>
                  <a:lnTo>
                    <a:pt x="44450" y="1037336"/>
                  </a:lnTo>
                  <a:lnTo>
                    <a:pt x="44450" y="0"/>
                  </a:lnTo>
                  <a:close/>
                </a:path>
                <a:path w="76200" h="1101089">
                  <a:moveTo>
                    <a:pt x="76200" y="1024636"/>
                  </a:moveTo>
                  <a:lnTo>
                    <a:pt x="44450" y="1024636"/>
                  </a:lnTo>
                  <a:lnTo>
                    <a:pt x="44450" y="1037336"/>
                  </a:lnTo>
                  <a:lnTo>
                    <a:pt x="69850" y="1037336"/>
                  </a:lnTo>
                  <a:lnTo>
                    <a:pt x="76200" y="10246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4" name="object 53"/>
            <p:cNvSpPr/>
            <p:nvPr/>
          </p:nvSpPr>
          <p:spPr>
            <a:xfrm>
              <a:off x="1511808" y="2609850"/>
              <a:ext cx="86995" cy="3242310"/>
            </a:xfrm>
            <a:custGeom>
              <a:avLst/>
              <a:gdLst/>
              <a:ahLst/>
              <a:cxnLst/>
              <a:rect l="l" t="t" r="r" b="b"/>
              <a:pathLst>
                <a:path w="86994" h="3242310">
                  <a:moveTo>
                    <a:pt x="57911" y="0"/>
                  </a:moveTo>
                  <a:lnTo>
                    <a:pt x="28955" y="0"/>
                  </a:lnTo>
                  <a:lnTo>
                    <a:pt x="28955" y="231648"/>
                  </a:lnTo>
                  <a:lnTo>
                    <a:pt x="57911" y="231648"/>
                  </a:lnTo>
                  <a:lnTo>
                    <a:pt x="57911" y="0"/>
                  </a:lnTo>
                  <a:close/>
                </a:path>
                <a:path w="86994" h="3242310">
                  <a:moveTo>
                    <a:pt x="57911" y="318515"/>
                  </a:moveTo>
                  <a:lnTo>
                    <a:pt x="28955" y="318515"/>
                  </a:lnTo>
                  <a:lnTo>
                    <a:pt x="28955" y="550163"/>
                  </a:lnTo>
                  <a:lnTo>
                    <a:pt x="57911" y="550163"/>
                  </a:lnTo>
                  <a:lnTo>
                    <a:pt x="57911" y="318515"/>
                  </a:lnTo>
                  <a:close/>
                </a:path>
                <a:path w="86994" h="3242310">
                  <a:moveTo>
                    <a:pt x="57911" y="637032"/>
                  </a:moveTo>
                  <a:lnTo>
                    <a:pt x="28955" y="637032"/>
                  </a:lnTo>
                  <a:lnTo>
                    <a:pt x="28955" y="868679"/>
                  </a:lnTo>
                  <a:lnTo>
                    <a:pt x="57911" y="868679"/>
                  </a:lnTo>
                  <a:lnTo>
                    <a:pt x="57911" y="637032"/>
                  </a:lnTo>
                  <a:close/>
                </a:path>
                <a:path w="86994" h="3242310">
                  <a:moveTo>
                    <a:pt x="57911" y="955548"/>
                  </a:moveTo>
                  <a:lnTo>
                    <a:pt x="28955" y="955548"/>
                  </a:lnTo>
                  <a:lnTo>
                    <a:pt x="28955" y="1187195"/>
                  </a:lnTo>
                  <a:lnTo>
                    <a:pt x="57911" y="1187195"/>
                  </a:lnTo>
                  <a:lnTo>
                    <a:pt x="57911" y="955548"/>
                  </a:lnTo>
                  <a:close/>
                </a:path>
                <a:path w="86994" h="3242310">
                  <a:moveTo>
                    <a:pt x="57911" y="1274064"/>
                  </a:moveTo>
                  <a:lnTo>
                    <a:pt x="28955" y="1274064"/>
                  </a:lnTo>
                  <a:lnTo>
                    <a:pt x="28955" y="1505712"/>
                  </a:lnTo>
                  <a:lnTo>
                    <a:pt x="57911" y="1505712"/>
                  </a:lnTo>
                  <a:lnTo>
                    <a:pt x="57911" y="1274064"/>
                  </a:lnTo>
                  <a:close/>
                </a:path>
                <a:path w="86994" h="3242310">
                  <a:moveTo>
                    <a:pt x="57911" y="1592580"/>
                  </a:moveTo>
                  <a:lnTo>
                    <a:pt x="28955" y="1592580"/>
                  </a:lnTo>
                  <a:lnTo>
                    <a:pt x="28955" y="1824227"/>
                  </a:lnTo>
                  <a:lnTo>
                    <a:pt x="57911" y="1824227"/>
                  </a:lnTo>
                  <a:lnTo>
                    <a:pt x="57911" y="1592580"/>
                  </a:lnTo>
                  <a:close/>
                </a:path>
                <a:path w="86994" h="3242310">
                  <a:moveTo>
                    <a:pt x="57911" y="1911095"/>
                  </a:moveTo>
                  <a:lnTo>
                    <a:pt x="28955" y="1911095"/>
                  </a:lnTo>
                  <a:lnTo>
                    <a:pt x="28955" y="2142744"/>
                  </a:lnTo>
                  <a:lnTo>
                    <a:pt x="57911" y="2142744"/>
                  </a:lnTo>
                  <a:lnTo>
                    <a:pt x="57911" y="1911095"/>
                  </a:lnTo>
                  <a:close/>
                </a:path>
                <a:path w="86994" h="3242310">
                  <a:moveTo>
                    <a:pt x="57911" y="2229612"/>
                  </a:moveTo>
                  <a:lnTo>
                    <a:pt x="28955" y="2229612"/>
                  </a:lnTo>
                  <a:lnTo>
                    <a:pt x="28955" y="2461260"/>
                  </a:lnTo>
                  <a:lnTo>
                    <a:pt x="57911" y="2461260"/>
                  </a:lnTo>
                  <a:lnTo>
                    <a:pt x="57911" y="2229612"/>
                  </a:lnTo>
                  <a:close/>
                </a:path>
                <a:path w="86994" h="3242310">
                  <a:moveTo>
                    <a:pt x="57911" y="2548128"/>
                  </a:moveTo>
                  <a:lnTo>
                    <a:pt x="28955" y="2548128"/>
                  </a:lnTo>
                  <a:lnTo>
                    <a:pt x="28955" y="2779776"/>
                  </a:lnTo>
                  <a:lnTo>
                    <a:pt x="57911" y="2779776"/>
                  </a:lnTo>
                  <a:lnTo>
                    <a:pt x="57911" y="2548128"/>
                  </a:lnTo>
                  <a:close/>
                </a:path>
                <a:path w="86994" h="3242310">
                  <a:moveTo>
                    <a:pt x="57911" y="2866644"/>
                  </a:moveTo>
                  <a:lnTo>
                    <a:pt x="28955" y="2866644"/>
                  </a:lnTo>
                  <a:lnTo>
                    <a:pt x="28955" y="3098291"/>
                  </a:lnTo>
                  <a:lnTo>
                    <a:pt x="57911" y="3098291"/>
                  </a:lnTo>
                  <a:lnTo>
                    <a:pt x="57911" y="2866644"/>
                  </a:lnTo>
                  <a:close/>
                </a:path>
                <a:path w="86994" h="3242310">
                  <a:moveTo>
                    <a:pt x="86867" y="3155340"/>
                  </a:moveTo>
                  <a:lnTo>
                    <a:pt x="0" y="3155340"/>
                  </a:lnTo>
                  <a:lnTo>
                    <a:pt x="43433" y="3242208"/>
                  </a:lnTo>
                  <a:lnTo>
                    <a:pt x="86867" y="315534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54"/>
            <p:cNvSpPr/>
            <p:nvPr/>
          </p:nvSpPr>
          <p:spPr>
            <a:xfrm>
              <a:off x="3327019" y="2524505"/>
              <a:ext cx="86995" cy="3327400"/>
            </a:xfrm>
            <a:custGeom>
              <a:avLst/>
              <a:gdLst/>
              <a:ahLst/>
              <a:cxnLst/>
              <a:rect l="l" t="t" r="r" b="b"/>
              <a:pathLst>
                <a:path w="86995" h="3327400">
                  <a:moveTo>
                    <a:pt x="28955" y="3240239"/>
                  </a:moveTo>
                  <a:lnTo>
                    <a:pt x="0" y="3240239"/>
                  </a:lnTo>
                  <a:lnTo>
                    <a:pt x="43433" y="3327107"/>
                  </a:lnTo>
                  <a:lnTo>
                    <a:pt x="79628" y="3254717"/>
                  </a:lnTo>
                  <a:lnTo>
                    <a:pt x="28955" y="3254717"/>
                  </a:lnTo>
                  <a:lnTo>
                    <a:pt x="28955" y="3240239"/>
                  </a:lnTo>
                  <a:close/>
                </a:path>
                <a:path w="86995" h="3327400">
                  <a:moveTo>
                    <a:pt x="57911" y="3023108"/>
                  </a:moveTo>
                  <a:lnTo>
                    <a:pt x="28955" y="3023108"/>
                  </a:lnTo>
                  <a:lnTo>
                    <a:pt x="28955" y="3254717"/>
                  </a:lnTo>
                  <a:lnTo>
                    <a:pt x="57911" y="3254717"/>
                  </a:lnTo>
                  <a:lnTo>
                    <a:pt x="57911" y="3023108"/>
                  </a:lnTo>
                  <a:close/>
                </a:path>
                <a:path w="86995" h="3327400">
                  <a:moveTo>
                    <a:pt x="86867" y="3240239"/>
                  </a:moveTo>
                  <a:lnTo>
                    <a:pt x="57911" y="3240239"/>
                  </a:lnTo>
                  <a:lnTo>
                    <a:pt x="57911" y="3254717"/>
                  </a:lnTo>
                  <a:lnTo>
                    <a:pt x="79628" y="3254717"/>
                  </a:lnTo>
                  <a:lnTo>
                    <a:pt x="86867" y="3240239"/>
                  </a:lnTo>
                  <a:close/>
                </a:path>
                <a:path w="86995" h="3327400">
                  <a:moveTo>
                    <a:pt x="57911" y="2704592"/>
                  </a:moveTo>
                  <a:lnTo>
                    <a:pt x="28955" y="2704592"/>
                  </a:lnTo>
                  <a:lnTo>
                    <a:pt x="28955" y="2936240"/>
                  </a:lnTo>
                  <a:lnTo>
                    <a:pt x="57911" y="2936240"/>
                  </a:lnTo>
                  <a:lnTo>
                    <a:pt x="57911" y="2704592"/>
                  </a:lnTo>
                  <a:close/>
                </a:path>
                <a:path w="86995" h="3327400">
                  <a:moveTo>
                    <a:pt x="57911" y="2386076"/>
                  </a:moveTo>
                  <a:lnTo>
                    <a:pt x="28955" y="2386076"/>
                  </a:lnTo>
                  <a:lnTo>
                    <a:pt x="28955" y="2617724"/>
                  </a:lnTo>
                  <a:lnTo>
                    <a:pt x="57911" y="2617724"/>
                  </a:lnTo>
                  <a:lnTo>
                    <a:pt x="57911" y="2386076"/>
                  </a:lnTo>
                  <a:close/>
                </a:path>
                <a:path w="86995" h="3327400">
                  <a:moveTo>
                    <a:pt x="57911" y="2067560"/>
                  </a:moveTo>
                  <a:lnTo>
                    <a:pt x="28955" y="2067560"/>
                  </a:lnTo>
                  <a:lnTo>
                    <a:pt x="28955" y="2299208"/>
                  </a:lnTo>
                  <a:lnTo>
                    <a:pt x="57911" y="2299208"/>
                  </a:lnTo>
                  <a:lnTo>
                    <a:pt x="57911" y="2067560"/>
                  </a:lnTo>
                  <a:close/>
                </a:path>
                <a:path w="86995" h="3327400">
                  <a:moveTo>
                    <a:pt x="57911" y="1749044"/>
                  </a:moveTo>
                  <a:lnTo>
                    <a:pt x="28955" y="1749044"/>
                  </a:lnTo>
                  <a:lnTo>
                    <a:pt x="28955" y="1980692"/>
                  </a:lnTo>
                  <a:lnTo>
                    <a:pt x="57911" y="1980692"/>
                  </a:lnTo>
                  <a:lnTo>
                    <a:pt x="57911" y="1749044"/>
                  </a:lnTo>
                  <a:close/>
                </a:path>
                <a:path w="86995" h="3327400">
                  <a:moveTo>
                    <a:pt x="57784" y="1430528"/>
                  </a:moveTo>
                  <a:lnTo>
                    <a:pt x="28828" y="1430528"/>
                  </a:lnTo>
                  <a:lnTo>
                    <a:pt x="28955" y="1662176"/>
                  </a:lnTo>
                  <a:lnTo>
                    <a:pt x="57911" y="1662176"/>
                  </a:lnTo>
                  <a:lnTo>
                    <a:pt x="57784" y="1430528"/>
                  </a:lnTo>
                  <a:close/>
                </a:path>
                <a:path w="86995" h="3327400">
                  <a:moveTo>
                    <a:pt x="57784" y="1112012"/>
                  </a:moveTo>
                  <a:lnTo>
                    <a:pt x="28828" y="1112012"/>
                  </a:lnTo>
                  <a:lnTo>
                    <a:pt x="28828" y="1343660"/>
                  </a:lnTo>
                  <a:lnTo>
                    <a:pt x="57784" y="1343660"/>
                  </a:lnTo>
                  <a:lnTo>
                    <a:pt x="57784" y="1112012"/>
                  </a:lnTo>
                  <a:close/>
                </a:path>
                <a:path w="86995" h="3327400">
                  <a:moveTo>
                    <a:pt x="57784" y="793496"/>
                  </a:moveTo>
                  <a:lnTo>
                    <a:pt x="28828" y="793496"/>
                  </a:lnTo>
                  <a:lnTo>
                    <a:pt x="28828" y="1025144"/>
                  </a:lnTo>
                  <a:lnTo>
                    <a:pt x="57784" y="1025144"/>
                  </a:lnTo>
                  <a:lnTo>
                    <a:pt x="57784" y="793496"/>
                  </a:lnTo>
                  <a:close/>
                </a:path>
                <a:path w="86995" h="3327400">
                  <a:moveTo>
                    <a:pt x="57784" y="474980"/>
                  </a:moveTo>
                  <a:lnTo>
                    <a:pt x="28828" y="474980"/>
                  </a:lnTo>
                  <a:lnTo>
                    <a:pt x="28828" y="706628"/>
                  </a:lnTo>
                  <a:lnTo>
                    <a:pt x="57784" y="706628"/>
                  </a:lnTo>
                  <a:lnTo>
                    <a:pt x="57784" y="474980"/>
                  </a:lnTo>
                  <a:close/>
                </a:path>
                <a:path w="86995" h="3327400">
                  <a:moveTo>
                    <a:pt x="57784" y="156464"/>
                  </a:moveTo>
                  <a:lnTo>
                    <a:pt x="28828" y="156464"/>
                  </a:lnTo>
                  <a:lnTo>
                    <a:pt x="28828" y="388112"/>
                  </a:lnTo>
                  <a:lnTo>
                    <a:pt x="57784" y="388112"/>
                  </a:lnTo>
                  <a:lnTo>
                    <a:pt x="57784" y="156464"/>
                  </a:lnTo>
                  <a:close/>
                </a:path>
                <a:path w="86995" h="3327400">
                  <a:moveTo>
                    <a:pt x="57784" y="0"/>
                  </a:moveTo>
                  <a:lnTo>
                    <a:pt x="28828" y="0"/>
                  </a:lnTo>
                  <a:lnTo>
                    <a:pt x="28828" y="69596"/>
                  </a:lnTo>
                  <a:lnTo>
                    <a:pt x="57784" y="69596"/>
                  </a:lnTo>
                  <a:lnTo>
                    <a:pt x="57784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55"/>
            <p:cNvSpPr/>
            <p:nvPr/>
          </p:nvSpPr>
          <p:spPr>
            <a:xfrm>
              <a:off x="3516376" y="1054608"/>
              <a:ext cx="76200" cy="897255"/>
            </a:xfrm>
            <a:custGeom>
              <a:avLst/>
              <a:gdLst/>
              <a:ahLst/>
              <a:cxnLst/>
              <a:rect l="l" t="t" r="r" b="b"/>
              <a:pathLst>
                <a:path w="76200" h="897255">
                  <a:moveTo>
                    <a:pt x="44404" y="76157"/>
                  </a:moveTo>
                  <a:lnTo>
                    <a:pt x="31704" y="76242"/>
                  </a:lnTo>
                  <a:lnTo>
                    <a:pt x="36957" y="897001"/>
                  </a:lnTo>
                  <a:lnTo>
                    <a:pt x="49657" y="896874"/>
                  </a:lnTo>
                  <a:lnTo>
                    <a:pt x="44404" y="76157"/>
                  </a:lnTo>
                  <a:close/>
                </a:path>
                <a:path w="76200" h="897255">
                  <a:moveTo>
                    <a:pt x="37591" y="0"/>
                  </a:moveTo>
                  <a:lnTo>
                    <a:pt x="0" y="76453"/>
                  </a:lnTo>
                  <a:lnTo>
                    <a:pt x="31704" y="76242"/>
                  </a:lnTo>
                  <a:lnTo>
                    <a:pt x="31623" y="63500"/>
                  </a:lnTo>
                  <a:lnTo>
                    <a:pt x="69872" y="63500"/>
                  </a:lnTo>
                  <a:lnTo>
                    <a:pt x="37591" y="0"/>
                  </a:lnTo>
                  <a:close/>
                </a:path>
                <a:path w="76200" h="897255">
                  <a:moveTo>
                    <a:pt x="44323" y="63500"/>
                  </a:moveTo>
                  <a:lnTo>
                    <a:pt x="31623" y="63500"/>
                  </a:lnTo>
                  <a:lnTo>
                    <a:pt x="31704" y="76242"/>
                  </a:lnTo>
                  <a:lnTo>
                    <a:pt x="44404" y="76157"/>
                  </a:lnTo>
                  <a:lnTo>
                    <a:pt x="44323" y="63500"/>
                  </a:lnTo>
                  <a:close/>
                </a:path>
                <a:path w="76200" h="897255">
                  <a:moveTo>
                    <a:pt x="69872" y="63500"/>
                  </a:moveTo>
                  <a:lnTo>
                    <a:pt x="44323" y="63500"/>
                  </a:lnTo>
                  <a:lnTo>
                    <a:pt x="44404" y="76157"/>
                  </a:lnTo>
                  <a:lnTo>
                    <a:pt x="76200" y="75945"/>
                  </a:lnTo>
                  <a:lnTo>
                    <a:pt x="69872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56"/>
            <p:cNvSpPr/>
            <p:nvPr/>
          </p:nvSpPr>
          <p:spPr>
            <a:xfrm>
              <a:off x="363435" y="5817158"/>
              <a:ext cx="11421745" cy="134620"/>
            </a:xfrm>
            <a:custGeom>
              <a:avLst/>
              <a:gdLst/>
              <a:ahLst/>
              <a:cxnLst/>
              <a:rect l="l" t="t" r="r" b="b"/>
              <a:pathLst>
                <a:path w="11421745" h="134620">
                  <a:moveTo>
                    <a:pt x="11339331" y="81770"/>
                  </a:moveTo>
                  <a:lnTo>
                    <a:pt x="11291735" y="109359"/>
                  </a:lnTo>
                  <a:lnTo>
                    <a:pt x="11289322" y="118211"/>
                  </a:lnTo>
                  <a:lnTo>
                    <a:pt x="11293386" y="125133"/>
                  </a:lnTo>
                  <a:lnTo>
                    <a:pt x="11297323" y="132054"/>
                  </a:lnTo>
                  <a:lnTo>
                    <a:pt x="11306213" y="134404"/>
                  </a:lnTo>
                  <a:lnTo>
                    <a:pt x="11396831" y="81927"/>
                  </a:lnTo>
                  <a:lnTo>
                    <a:pt x="11339331" y="81770"/>
                  </a:lnTo>
                  <a:close/>
                </a:path>
                <a:path w="11421745" h="134620">
                  <a:moveTo>
                    <a:pt x="11364204" y="67376"/>
                  </a:moveTo>
                  <a:lnTo>
                    <a:pt x="11339331" y="81770"/>
                  </a:lnTo>
                  <a:lnTo>
                    <a:pt x="11393335" y="81927"/>
                  </a:lnTo>
                  <a:lnTo>
                    <a:pt x="11393343" y="79933"/>
                  </a:lnTo>
                  <a:lnTo>
                    <a:pt x="11385588" y="79933"/>
                  </a:lnTo>
                  <a:lnTo>
                    <a:pt x="11364204" y="67376"/>
                  </a:lnTo>
                  <a:close/>
                </a:path>
                <a:path w="11421745" h="134620">
                  <a:moveTo>
                    <a:pt x="11306594" y="0"/>
                  </a:moveTo>
                  <a:lnTo>
                    <a:pt x="11297704" y="2298"/>
                  </a:lnTo>
                  <a:lnTo>
                    <a:pt x="11293767" y="9194"/>
                  </a:lnTo>
                  <a:lnTo>
                    <a:pt x="11289703" y="16090"/>
                  </a:lnTo>
                  <a:lnTo>
                    <a:pt x="11291989" y="24968"/>
                  </a:lnTo>
                  <a:lnTo>
                    <a:pt x="11339406" y="52814"/>
                  </a:lnTo>
                  <a:lnTo>
                    <a:pt x="11393462" y="52971"/>
                  </a:lnTo>
                  <a:lnTo>
                    <a:pt x="11393335" y="81927"/>
                  </a:lnTo>
                  <a:lnTo>
                    <a:pt x="11396831" y="81927"/>
                  </a:lnTo>
                  <a:lnTo>
                    <a:pt x="11421656" y="67538"/>
                  </a:lnTo>
                  <a:lnTo>
                    <a:pt x="11306594" y="0"/>
                  </a:lnTo>
                  <a:close/>
                </a:path>
                <a:path w="11421745" h="134620">
                  <a:moveTo>
                    <a:pt x="76" y="19761"/>
                  </a:moveTo>
                  <a:lnTo>
                    <a:pt x="0" y="48717"/>
                  </a:lnTo>
                  <a:lnTo>
                    <a:pt x="11339331" y="81770"/>
                  </a:lnTo>
                  <a:lnTo>
                    <a:pt x="11364204" y="67376"/>
                  </a:lnTo>
                  <a:lnTo>
                    <a:pt x="11339406" y="52814"/>
                  </a:lnTo>
                  <a:lnTo>
                    <a:pt x="76" y="19761"/>
                  </a:lnTo>
                  <a:close/>
                </a:path>
                <a:path w="11421745" h="134620">
                  <a:moveTo>
                    <a:pt x="11385715" y="54927"/>
                  </a:moveTo>
                  <a:lnTo>
                    <a:pt x="11364204" y="67376"/>
                  </a:lnTo>
                  <a:lnTo>
                    <a:pt x="11385588" y="79933"/>
                  </a:lnTo>
                  <a:lnTo>
                    <a:pt x="11385715" y="54927"/>
                  </a:lnTo>
                  <a:close/>
                </a:path>
                <a:path w="11421745" h="134620">
                  <a:moveTo>
                    <a:pt x="11393453" y="54927"/>
                  </a:moveTo>
                  <a:lnTo>
                    <a:pt x="11385715" y="54927"/>
                  </a:lnTo>
                  <a:lnTo>
                    <a:pt x="11385588" y="79933"/>
                  </a:lnTo>
                  <a:lnTo>
                    <a:pt x="11393343" y="79933"/>
                  </a:lnTo>
                  <a:lnTo>
                    <a:pt x="11393453" y="54927"/>
                  </a:lnTo>
                  <a:close/>
                </a:path>
                <a:path w="11421745" h="134620">
                  <a:moveTo>
                    <a:pt x="11339406" y="52814"/>
                  </a:moveTo>
                  <a:lnTo>
                    <a:pt x="11364204" y="67376"/>
                  </a:lnTo>
                  <a:lnTo>
                    <a:pt x="11385715" y="54927"/>
                  </a:lnTo>
                  <a:lnTo>
                    <a:pt x="11393453" y="54927"/>
                  </a:lnTo>
                  <a:lnTo>
                    <a:pt x="11393462" y="52971"/>
                  </a:lnTo>
                  <a:lnTo>
                    <a:pt x="11339406" y="52814"/>
                  </a:lnTo>
                  <a:close/>
                </a:path>
              </a:pathLst>
            </a:custGeom>
            <a:solidFill>
              <a:srgbClr val="006FC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8" name="object 57"/>
            <p:cNvSpPr/>
            <p:nvPr/>
          </p:nvSpPr>
          <p:spPr>
            <a:xfrm>
              <a:off x="665987" y="2616707"/>
              <a:ext cx="76200" cy="849630"/>
            </a:xfrm>
            <a:custGeom>
              <a:avLst/>
              <a:gdLst/>
              <a:ahLst/>
              <a:cxnLst/>
              <a:rect l="l" t="t" r="r" b="b"/>
              <a:pathLst>
                <a:path w="76200" h="849629">
                  <a:moveTo>
                    <a:pt x="31750" y="772921"/>
                  </a:moveTo>
                  <a:lnTo>
                    <a:pt x="0" y="772921"/>
                  </a:lnTo>
                  <a:lnTo>
                    <a:pt x="38100" y="849121"/>
                  </a:lnTo>
                  <a:lnTo>
                    <a:pt x="69850" y="785621"/>
                  </a:lnTo>
                  <a:lnTo>
                    <a:pt x="31750" y="785621"/>
                  </a:lnTo>
                  <a:lnTo>
                    <a:pt x="31750" y="772921"/>
                  </a:lnTo>
                  <a:close/>
                </a:path>
                <a:path w="76200" h="849629">
                  <a:moveTo>
                    <a:pt x="44450" y="0"/>
                  </a:moveTo>
                  <a:lnTo>
                    <a:pt x="31750" y="0"/>
                  </a:lnTo>
                  <a:lnTo>
                    <a:pt x="31750" y="785621"/>
                  </a:lnTo>
                  <a:lnTo>
                    <a:pt x="44450" y="785621"/>
                  </a:lnTo>
                  <a:lnTo>
                    <a:pt x="44450" y="0"/>
                  </a:lnTo>
                  <a:close/>
                </a:path>
                <a:path w="76200" h="849629">
                  <a:moveTo>
                    <a:pt x="76200" y="772921"/>
                  </a:moveTo>
                  <a:lnTo>
                    <a:pt x="44450" y="772921"/>
                  </a:lnTo>
                  <a:lnTo>
                    <a:pt x="44450" y="785621"/>
                  </a:lnTo>
                  <a:lnTo>
                    <a:pt x="69850" y="785621"/>
                  </a:lnTo>
                  <a:lnTo>
                    <a:pt x="76200" y="77292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9" name="object 58"/>
            <p:cNvSpPr/>
            <p:nvPr/>
          </p:nvSpPr>
          <p:spPr>
            <a:xfrm>
              <a:off x="3415791" y="2513076"/>
              <a:ext cx="76200" cy="838200"/>
            </a:xfrm>
            <a:custGeom>
              <a:avLst/>
              <a:gdLst/>
              <a:ahLst/>
              <a:cxnLst/>
              <a:rect l="l" t="t" r="r" b="b"/>
              <a:pathLst>
                <a:path w="76200" h="838200">
                  <a:moveTo>
                    <a:pt x="44406" y="76157"/>
                  </a:moveTo>
                  <a:lnTo>
                    <a:pt x="31706" y="76242"/>
                  </a:lnTo>
                  <a:lnTo>
                    <a:pt x="36703" y="837691"/>
                  </a:lnTo>
                  <a:lnTo>
                    <a:pt x="49403" y="837564"/>
                  </a:lnTo>
                  <a:lnTo>
                    <a:pt x="44406" y="76157"/>
                  </a:lnTo>
                  <a:close/>
                </a:path>
                <a:path w="76200" h="838200">
                  <a:moveTo>
                    <a:pt x="37592" y="0"/>
                  </a:moveTo>
                  <a:lnTo>
                    <a:pt x="0" y="76453"/>
                  </a:lnTo>
                  <a:lnTo>
                    <a:pt x="31706" y="76242"/>
                  </a:lnTo>
                  <a:lnTo>
                    <a:pt x="31623" y="63500"/>
                  </a:lnTo>
                  <a:lnTo>
                    <a:pt x="69872" y="63500"/>
                  </a:lnTo>
                  <a:lnTo>
                    <a:pt x="37592" y="0"/>
                  </a:lnTo>
                  <a:close/>
                </a:path>
                <a:path w="76200" h="838200">
                  <a:moveTo>
                    <a:pt x="44323" y="63500"/>
                  </a:moveTo>
                  <a:lnTo>
                    <a:pt x="31623" y="63500"/>
                  </a:lnTo>
                  <a:lnTo>
                    <a:pt x="31706" y="76242"/>
                  </a:lnTo>
                  <a:lnTo>
                    <a:pt x="44406" y="76157"/>
                  </a:lnTo>
                  <a:lnTo>
                    <a:pt x="44323" y="63500"/>
                  </a:lnTo>
                  <a:close/>
                </a:path>
                <a:path w="76200" h="838200">
                  <a:moveTo>
                    <a:pt x="69872" y="63500"/>
                  </a:moveTo>
                  <a:lnTo>
                    <a:pt x="44323" y="63500"/>
                  </a:lnTo>
                  <a:lnTo>
                    <a:pt x="44406" y="76157"/>
                  </a:lnTo>
                  <a:lnTo>
                    <a:pt x="76200" y="75946"/>
                  </a:lnTo>
                  <a:lnTo>
                    <a:pt x="69872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0" name="object 59"/>
            <p:cNvSpPr/>
            <p:nvPr/>
          </p:nvSpPr>
          <p:spPr>
            <a:xfrm>
              <a:off x="1537716" y="5884164"/>
              <a:ext cx="278891" cy="29565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1" name="object 60"/>
            <p:cNvSpPr/>
            <p:nvPr/>
          </p:nvSpPr>
          <p:spPr>
            <a:xfrm>
              <a:off x="3322320" y="5884164"/>
              <a:ext cx="277367" cy="29565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2" name="object 61"/>
            <p:cNvSpPr/>
            <p:nvPr/>
          </p:nvSpPr>
          <p:spPr>
            <a:xfrm>
              <a:off x="1554480" y="6060516"/>
              <a:ext cx="1819275" cy="76200"/>
            </a:xfrm>
            <a:custGeom>
              <a:avLst/>
              <a:gdLst/>
              <a:ahLst/>
              <a:cxnLst/>
              <a:rect l="l" t="t" r="r" b="b"/>
              <a:pathLst>
                <a:path w="1819275" h="76200">
                  <a:moveTo>
                    <a:pt x="1742820" y="0"/>
                  </a:moveTo>
                  <a:lnTo>
                    <a:pt x="1742662" y="31749"/>
                  </a:lnTo>
                  <a:lnTo>
                    <a:pt x="1755394" y="31813"/>
                  </a:lnTo>
                  <a:lnTo>
                    <a:pt x="1755394" y="44513"/>
                  </a:lnTo>
                  <a:lnTo>
                    <a:pt x="1742598" y="44513"/>
                  </a:lnTo>
                  <a:lnTo>
                    <a:pt x="1742440" y="76199"/>
                  </a:lnTo>
                  <a:lnTo>
                    <a:pt x="1806666" y="44513"/>
                  </a:lnTo>
                  <a:lnTo>
                    <a:pt x="1755394" y="44513"/>
                  </a:lnTo>
                  <a:lnTo>
                    <a:pt x="1806796" y="44449"/>
                  </a:lnTo>
                  <a:lnTo>
                    <a:pt x="1818894" y="38480"/>
                  </a:lnTo>
                  <a:lnTo>
                    <a:pt x="1742820" y="0"/>
                  </a:lnTo>
                  <a:close/>
                </a:path>
                <a:path w="1819275" h="76200">
                  <a:moveTo>
                    <a:pt x="1742662" y="31749"/>
                  </a:moveTo>
                  <a:lnTo>
                    <a:pt x="1742598" y="44449"/>
                  </a:lnTo>
                  <a:lnTo>
                    <a:pt x="1755394" y="44513"/>
                  </a:lnTo>
                  <a:lnTo>
                    <a:pt x="1755394" y="31813"/>
                  </a:lnTo>
                  <a:lnTo>
                    <a:pt x="1742662" y="31749"/>
                  </a:lnTo>
                  <a:close/>
                </a:path>
                <a:path w="1819275" h="76200">
                  <a:moveTo>
                    <a:pt x="0" y="23037"/>
                  </a:moveTo>
                  <a:lnTo>
                    <a:pt x="0" y="35737"/>
                  </a:lnTo>
                  <a:lnTo>
                    <a:pt x="1742598" y="44449"/>
                  </a:lnTo>
                  <a:lnTo>
                    <a:pt x="1742662" y="31749"/>
                  </a:lnTo>
                  <a:lnTo>
                    <a:pt x="0" y="23037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3" name="object 62"/>
            <p:cNvSpPr txBox="1"/>
            <p:nvPr/>
          </p:nvSpPr>
          <p:spPr>
            <a:xfrm>
              <a:off x="1602739" y="6221374"/>
              <a:ext cx="1865631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750" spc="-4" dirty="0">
                  <a:solidFill>
                    <a:srgbClr val="833B0A"/>
                  </a:solidFill>
                  <a:latin typeface="Arial"/>
                  <a:cs typeface="Arial"/>
                </a:rPr>
                <a:t>не более 10 календарных</a:t>
              </a:r>
              <a:r>
                <a:rPr sz="750" spc="-45" dirty="0">
                  <a:solidFill>
                    <a:srgbClr val="833B0A"/>
                  </a:solidFill>
                  <a:latin typeface="Arial"/>
                  <a:cs typeface="Arial"/>
                </a:rPr>
                <a:t> </a:t>
              </a:r>
              <a:r>
                <a:rPr sz="750" spc="-4" dirty="0">
                  <a:solidFill>
                    <a:srgbClr val="833B0A"/>
                  </a:solidFill>
                  <a:latin typeface="Arial"/>
                  <a:cs typeface="Arial"/>
                </a:rPr>
                <a:t>дней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74" name="object 63"/>
            <p:cNvSpPr/>
            <p:nvPr/>
          </p:nvSpPr>
          <p:spPr>
            <a:xfrm>
              <a:off x="6591300" y="5881115"/>
              <a:ext cx="585216" cy="97688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5" name="object 64"/>
            <p:cNvSpPr/>
            <p:nvPr/>
          </p:nvSpPr>
          <p:spPr>
            <a:xfrm>
              <a:off x="4311396" y="1054608"/>
              <a:ext cx="76200" cy="1553845"/>
            </a:xfrm>
            <a:custGeom>
              <a:avLst/>
              <a:gdLst/>
              <a:ahLst/>
              <a:cxnLst/>
              <a:rect l="l" t="t" r="r" b="b"/>
              <a:pathLst>
                <a:path w="76200" h="1553845">
                  <a:moveTo>
                    <a:pt x="31750" y="1477264"/>
                  </a:moveTo>
                  <a:lnTo>
                    <a:pt x="0" y="1477264"/>
                  </a:lnTo>
                  <a:lnTo>
                    <a:pt x="38100" y="1553464"/>
                  </a:lnTo>
                  <a:lnTo>
                    <a:pt x="69850" y="1489964"/>
                  </a:lnTo>
                  <a:lnTo>
                    <a:pt x="31750" y="1489964"/>
                  </a:lnTo>
                  <a:lnTo>
                    <a:pt x="31750" y="1477264"/>
                  </a:lnTo>
                  <a:close/>
                </a:path>
                <a:path w="76200" h="1553845">
                  <a:moveTo>
                    <a:pt x="44450" y="0"/>
                  </a:moveTo>
                  <a:lnTo>
                    <a:pt x="31750" y="0"/>
                  </a:lnTo>
                  <a:lnTo>
                    <a:pt x="31750" y="1489964"/>
                  </a:lnTo>
                  <a:lnTo>
                    <a:pt x="44450" y="1489964"/>
                  </a:lnTo>
                  <a:lnTo>
                    <a:pt x="44450" y="0"/>
                  </a:lnTo>
                  <a:close/>
                </a:path>
                <a:path w="76200" h="1553845">
                  <a:moveTo>
                    <a:pt x="76200" y="1477264"/>
                  </a:moveTo>
                  <a:lnTo>
                    <a:pt x="44450" y="1477264"/>
                  </a:lnTo>
                  <a:lnTo>
                    <a:pt x="44450" y="1489964"/>
                  </a:lnTo>
                  <a:lnTo>
                    <a:pt x="69850" y="1489964"/>
                  </a:lnTo>
                  <a:lnTo>
                    <a:pt x="76200" y="14772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6" name="object 65"/>
            <p:cNvSpPr/>
            <p:nvPr/>
          </p:nvSpPr>
          <p:spPr>
            <a:xfrm>
              <a:off x="3717035" y="2607564"/>
              <a:ext cx="1148080" cy="502920"/>
            </a:xfrm>
            <a:custGeom>
              <a:avLst/>
              <a:gdLst/>
              <a:ahLst/>
              <a:cxnLst/>
              <a:rect l="l" t="t" r="r" b="b"/>
              <a:pathLst>
                <a:path w="1148079" h="502919">
                  <a:moveTo>
                    <a:pt x="1063752" y="502920"/>
                  </a:moveTo>
                  <a:lnTo>
                    <a:pt x="1080515" y="435863"/>
                  </a:lnTo>
                  <a:lnTo>
                    <a:pt x="1147572" y="419100"/>
                  </a:lnTo>
                  <a:lnTo>
                    <a:pt x="1063752" y="502920"/>
                  </a:lnTo>
                  <a:lnTo>
                    <a:pt x="0" y="502920"/>
                  </a:lnTo>
                  <a:lnTo>
                    <a:pt x="0" y="0"/>
                  </a:lnTo>
                  <a:lnTo>
                    <a:pt x="1147572" y="0"/>
                  </a:lnTo>
                  <a:lnTo>
                    <a:pt x="1147572" y="4191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7" name="object 66"/>
            <p:cNvSpPr txBox="1"/>
            <p:nvPr/>
          </p:nvSpPr>
          <p:spPr>
            <a:xfrm>
              <a:off x="3905250" y="2666365"/>
              <a:ext cx="770255" cy="138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75" spc="-4" dirty="0">
                  <a:latin typeface="Arial"/>
                  <a:cs typeface="Arial"/>
                </a:rPr>
                <a:t>Дата, </a:t>
              </a:r>
              <a:r>
                <a:rPr sz="675" dirty="0">
                  <a:latin typeface="Arial"/>
                  <a:cs typeface="Arial"/>
                </a:rPr>
                <a:t>время</a:t>
              </a:r>
              <a:r>
                <a:rPr sz="675" spc="-71" dirty="0">
                  <a:latin typeface="Arial"/>
                  <a:cs typeface="Arial"/>
                </a:rPr>
                <a:t> </a:t>
              </a:r>
              <a:r>
                <a:rPr sz="675" dirty="0">
                  <a:latin typeface="Arial"/>
                  <a:cs typeface="Arial"/>
                </a:rPr>
                <a:t>и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78" name="object 67"/>
            <p:cNvSpPr txBox="1"/>
            <p:nvPr/>
          </p:nvSpPr>
          <p:spPr>
            <a:xfrm>
              <a:off x="4022598" y="2814192"/>
              <a:ext cx="537211" cy="138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75" dirty="0">
                  <a:latin typeface="Arial"/>
                  <a:cs typeface="Arial"/>
                </a:rPr>
                <a:t>место</a:t>
              </a:r>
              <a:r>
                <a:rPr sz="675" spc="-83" dirty="0">
                  <a:latin typeface="Arial"/>
                  <a:cs typeface="Arial"/>
                </a:rPr>
                <a:t> </a:t>
              </a:r>
              <a:r>
                <a:rPr sz="675" dirty="0">
                  <a:latin typeface="Arial"/>
                  <a:cs typeface="Arial"/>
                </a:rPr>
                <a:t>ПЭ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79" name="object 68"/>
            <p:cNvSpPr/>
            <p:nvPr/>
          </p:nvSpPr>
          <p:spPr>
            <a:xfrm>
              <a:off x="4386071" y="3110483"/>
              <a:ext cx="76200" cy="251460"/>
            </a:xfrm>
            <a:custGeom>
              <a:avLst/>
              <a:gdLst/>
              <a:ahLst/>
              <a:cxnLst/>
              <a:rect l="l" t="t" r="r" b="b"/>
              <a:pathLst>
                <a:path w="76200" h="251460">
                  <a:moveTo>
                    <a:pt x="31750" y="174878"/>
                  </a:moveTo>
                  <a:lnTo>
                    <a:pt x="0" y="174878"/>
                  </a:lnTo>
                  <a:lnTo>
                    <a:pt x="38100" y="251078"/>
                  </a:lnTo>
                  <a:lnTo>
                    <a:pt x="69850" y="187578"/>
                  </a:lnTo>
                  <a:lnTo>
                    <a:pt x="31750" y="187578"/>
                  </a:lnTo>
                  <a:lnTo>
                    <a:pt x="31750" y="174878"/>
                  </a:lnTo>
                  <a:close/>
                </a:path>
                <a:path w="76200" h="251460">
                  <a:moveTo>
                    <a:pt x="44450" y="0"/>
                  </a:moveTo>
                  <a:lnTo>
                    <a:pt x="31750" y="0"/>
                  </a:lnTo>
                  <a:lnTo>
                    <a:pt x="31750" y="187578"/>
                  </a:lnTo>
                  <a:lnTo>
                    <a:pt x="44450" y="187578"/>
                  </a:lnTo>
                  <a:lnTo>
                    <a:pt x="44450" y="0"/>
                  </a:lnTo>
                  <a:close/>
                </a:path>
                <a:path w="76200" h="251460">
                  <a:moveTo>
                    <a:pt x="76200" y="174878"/>
                  </a:moveTo>
                  <a:lnTo>
                    <a:pt x="44450" y="174878"/>
                  </a:lnTo>
                  <a:lnTo>
                    <a:pt x="44450" y="187578"/>
                  </a:lnTo>
                  <a:lnTo>
                    <a:pt x="69850" y="187578"/>
                  </a:lnTo>
                  <a:lnTo>
                    <a:pt x="76200" y="1748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0" name="object 69"/>
            <p:cNvSpPr/>
            <p:nvPr/>
          </p:nvSpPr>
          <p:spPr>
            <a:xfrm>
              <a:off x="4223003" y="3110483"/>
              <a:ext cx="76200" cy="251460"/>
            </a:xfrm>
            <a:custGeom>
              <a:avLst/>
              <a:gdLst/>
              <a:ahLst/>
              <a:cxnLst/>
              <a:rect l="l" t="t" r="r" b="b"/>
              <a:pathLst>
                <a:path w="76200" h="25146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251205"/>
                  </a:lnTo>
                  <a:lnTo>
                    <a:pt x="44450" y="251205"/>
                  </a:lnTo>
                  <a:lnTo>
                    <a:pt x="44450" y="63500"/>
                  </a:lnTo>
                  <a:close/>
                </a:path>
                <a:path w="76200" h="25146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25146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1" name="object 70"/>
            <p:cNvSpPr/>
            <p:nvPr/>
          </p:nvSpPr>
          <p:spPr>
            <a:xfrm>
              <a:off x="4207764" y="1054608"/>
              <a:ext cx="76200" cy="1553845"/>
            </a:xfrm>
            <a:custGeom>
              <a:avLst/>
              <a:gdLst/>
              <a:ahLst/>
              <a:cxnLst/>
              <a:rect l="l" t="t" r="r" b="b"/>
              <a:pathLst>
                <a:path w="76200" h="155384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1553464"/>
                  </a:lnTo>
                  <a:lnTo>
                    <a:pt x="44450" y="1553464"/>
                  </a:lnTo>
                  <a:lnTo>
                    <a:pt x="44450" y="63500"/>
                  </a:lnTo>
                  <a:close/>
                </a:path>
                <a:path w="76200" h="155384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155384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2" name="object 71"/>
            <p:cNvSpPr/>
            <p:nvPr/>
          </p:nvSpPr>
          <p:spPr>
            <a:xfrm>
              <a:off x="5227320" y="2331720"/>
              <a:ext cx="76200" cy="1018540"/>
            </a:xfrm>
            <a:custGeom>
              <a:avLst/>
              <a:gdLst/>
              <a:ahLst/>
              <a:cxnLst/>
              <a:rect l="l" t="t" r="r" b="b"/>
              <a:pathLst>
                <a:path w="76200" h="1018539">
                  <a:moveTo>
                    <a:pt x="31750" y="942085"/>
                  </a:moveTo>
                  <a:lnTo>
                    <a:pt x="0" y="942085"/>
                  </a:lnTo>
                  <a:lnTo>
                    <a:pt x="38100" y="1018285"/>
                  </a:lnTo>
                  <a:lnTo>
                    <a:pt x="69850" y="954785"/>
                  </a:lnTo>
                  <a:lnTo>
                    <a:pt x="31750" y="954785"/>
                  </a:lnTo>
                  <a:lnTo>
                    <a:pt x="31750" y="942085"/>
                  </a:lnTo>
                  <a:close/>
                </a:path>
                <a:path w="76200" h="1018539">
                  <a:moveTo>
                    <a:pt x="44450" y="0"/>
                  </a:moveTo>
                  <a:lnTo>
                    <a:pt x="31750" y="0"/>
                  </a:lnTo>
                  <a:lnTo>
                    <a:pt x="31750" y="954785"/>
                  </a:lnTo>
                  <a:lnTo>
                    <a:pt x="44450" y="954785"/>
                  </a:lnTo>
                  <a:lnTo>
                    <a:pt x="44450" y="0"/>
                  </a:lnTo>
                  <a:close/>
                </a:path>
                <a:path w="76200" h="1018539">
                  <a:moveTo>
                    <a:pt x="76200" y="942085"/>
                  </a:moveTo>
                  <a:lnTo>
                    <a:pt x="44450" y="942085"/>
                  </a:lnTo>
                  <a:lnTo>
                    <a:pt x="44450" y="954785"/>
                  </a:lnTo>
                  <a:lnTo>
                    <a:pt x="69850" y="954785"/>
                  </a:lnTo>
                  <a:lnTo>
                    <a:pt x="76200" y="9420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3" name="object 72"/>
            <p:cNvSpPr/>
            <p:nvPr/>
          </p:nvSpPr>
          <p:spPr>
            <a:xfrm>
              <a:off x="5170932" y="1894332"/>
              <a:ext cx="1175385" cy="462280"/>
            </a:xfrm>
            <a:custGeom>
              <a:avLst/>
              <a:gdLst/>
              <a:ahLst/>
              <a:cxnLst/>
              <a:rect l="l" t="t" r="r" b="b"/>
              <a:pathLst>
                <a:path w="1175385" h="462280">
                  <a:moveTo>
                    <a:pt x="1098041" y="461771"/>
                  </a:moveTo>
                  <a:lnTo>
                    <a:pt x="1113408" y="400176"/>
                  </a:lnTo>
                  <a:lnTo>
                    <a:pt x="1175003" y="384809"/>
                  </a:lnTo>
                  <a:lnTo>
                    <a:pt x="1098041" y="461771"/>
                  </a:lnTo>
                  <a:lnTo>
                    <a:pt x="0" y="461771"/>
                  </a:lnTo>
                  <a:lnTo>
                    <a:pt x="0" y="0"/>
                  </a:lnTo>
                  <a:lnTo>
                    <a:pt x="1175003" y="0"/>
                  </a:lnTo>
                  <a:lnTo>
                    <a:pt x="1175003" y="3848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4" name="object 73"/>
            <p:cNvSpPr txBox="1"/>
            <p:nvPr/>
          </p:nvSpPr>
          <p:spPr>
            <a:xfrm>
              <a:off x="5338318" y="1879061"/>
              <a:ext cx="842644" cy="3856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049" marR="3810" indent="-953" algn="ctr">
                <a:lnSpc>
                  <a:spcPct val="106900"/>
                </a:lnSpc>
              </a:pPr>
              <a:r>
                <a:rPr sz="600" spc="-4" dirty="0">
                  <a:latin typeface="Arial"/>
                  <a:cs typeface="Arial"/>
                </a:rPr>
                <a:t>Документ,  </a:t>
              </a:r>
              <a:r>
                <a:rPr sz="600" spc="-8" dirty="0">
                  <a:latin typeface="Arial"/>
                  <a:cs typeface="Arial"/>
                </a:rPr>
                <a:t>у</a:t>
              </a:r>
              <a:r>
                <a:rPr sz="600" dirty="0">
                  <a:latin typeface="Arial"/>
                  <a:cs typeface="Arial"/>
                </a:rPr>
                <a:t>д</a:t>
              </a:r>
              <a:r>
                <a:rPr sz="600" spc="-4" dirty="0">
                  <a:latin typeface="Arial"/>
                  <a:cs typeface="Arial"/>
                </a:rPr>
                <a:t>о</a:t>
              </a:r>
              <a:r>
                <a:rPr sz="600" dirty="0">
                  <a:latin typeface="Arial"/>
                  <a:cs typeface="Arial"/>
                </a:rPr>
                <a:t>ст</a:t>
              </a:r>
              <a:r>
                <a:rPr sz="600" spc="-4" dirty="0">
                  <a:latin typeface="Arial"/>
                  <a:cs typeface="Arial"/>
                </a:rPr>
                <a:t>о</a:t>
              </a:r>
              <a:r>
                <a:rPr sz="600" dirty="0">
                  <a:latin typeface="Arial"/>
                  <a:cs typeface="Arial"/>
                </a:rPr>
                <a:t>в</a:t>
              </a:r>
              <a:r>
                <a:rPr sz="600" spc="-4" dirty="0">
                  <a:latin typeface="Arial"/>
                  <a:cs typeface="Arial"/>
                </a:rPr>
                <a:t>еряю</a:t>
              </a:r>
              <a:r>
                <a:rPr sz="600" dirty="0">
                  <a:latin typeface="Arial"/>
                  <a:cs typeface="Arial"/>
                </a:rPr>
                <a:t>щ</a:t>
              </a:r>
              <a:r>
                <a:rPr sz="600" spc="-8" dirty="0">
                  <a:latin typeface="Arial"/>
                  <a:cs typeface="Arial"/>
                </a:rPr>
                <a:t>и</a:t>
              </a:r>
              <a:r>
                <a:rPr sz="600" dirty="0">
                  <a:latin typeface="Arial"/>
                  <a:cs typeface="Arial"/>
                </a:rPr>
                <a:t>й  личность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5" name="object 74"/>
            <p:cNvSpPr/>
            <p:nvPr/>
          </p:nvSpPr>
          <p:spPr>
            <a:xfrm>
              <a:off x="5227320" y="1054608"/>
              <a:ext cx="76200" cy="864235"/>
            </a:xfrm>
            <a:custGeom>
              <a:avLst/>
              <a:gdLst/>
              <a:ahLst/>
              <a:cxnLst/>
              <a:rect l="l" t="t" r="r" b="b"/>
              <a:pathLst>
                <a:path w="76200" h="864235">
                  <a:moveTo>
                    <a:pt x="31750" y="787907"/>
                  </a:moveTo>
                  <a:lnTo>
                    <a:pt x="0" y="787907"/>
                  </a:lnTo>
                  <a:lnTo>
                    <a:pt x="38100" y="864107"/>
                  </a:lnTo>
                  <a:lnTo>
                    <a:pt x="69850" y="800607"/>
                  </a:lnTo>
                  <a:lnTo>
                    <a:pt x="31750" y="800607"/>
                  </a:lnTo>
                  <a:lnTo>
                    <a:pt x="31750" y="787907"/>
                  </a:lnTo>
                  <a:close/>
                </a:path>
                <a:path w="76200" h="864235">
                  <a:moveTo>
                    <a:pt x="44450" y="0"/>
                  </a:moveTo>
                  <a:lnTo>
                    <a:pt x="31750" y="0"/>
                  </a:lnTo>
                  <a:lnTo>
                    <a:pt x="31750" y="800607"/>
                  </a:lnTo>
                  <a:lnTo>
                    <a:pt x="44450" y="800607"/>
                  </a:lnTo>
                  <a:lnTo>
                    <a:pt x="44450" y="0"/>
                  </a:lnTo>
                  <a:close/>
                </a:path>
                <a:path w="76200" h="864235">
                  <a:moveTo>
                    <a:pt x="76200" y="787907"/>
                  </a:moveTo>
                  <a:lnTo>
                    <a:pt x="44450" y="787907"/>
                  </a:lnTo>
                  <a:lnTo>
                    <a:pt x="44450" y="800607"/>
                  </a:lnTo>
                  <a:lnTo>
                    <a:pt x="69850" y="800607"/>
                  </a:lnTo>
                  <a:lnTo>
                    <a:pt x="76200" y="78790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6" name="object 75"/>
            <p:cNvSpPr/>
            <p:nvPr/>
          </p:nvSpPr>
          <p:spPr>
            <a:xfrm>
              <a:off x="5055108" y="1054608"/>
              <a:ext cx="76200" cy="2296160"/>
            </a:xfrm>
            <a:custGeom>
              <a:avLst/>
              <a:gdLst/>
              <a:ahLst/>
              <a:cxnLst/>
              <a:rect l="l" t="t" r="r" b="b"/>
              <a:pathLst>
                <a:path w="76200" h="2296160">
                  <a:moveTo>
                    <a:pt x="31750" y="2219452"/>
                  </a:moveTo>
                  <a:lnTo>
                    <a:pt x="0" y="2219452"/>
                  </a:lnTo>
                  <a:lnTo>
                    <a:pt x="38100" y="2295652"/>
                  </a:lnTo>
                  <a:lnTo>
                    <a:pt x="69850" y="2232152"/>
                  </a:lnTo>
                  <a:lnTo>
                    <a:pt x="31750" y="2232152"/>
                  </a:lnTo>
                  <a:lnTo>
                    <a:pt x="31750" y="2219452"/>
                  </a:lnTo>
                  <a:close/>
                </a:path>
                <a:path w="76200" h="2296160">
                  <a:moveTo>
                    <a:pt x="44450" y="0"/>
                  </a:moveTo>
                  <a:lnTo>
                    <a:pt x="31750" y="0"/>
                  </a:lnTo>
                  <a:lnTo>
                    <a:pt x="31750" y="2232152"/>
                  </a:lnTo>
                  <a:lnTo>
                    <a:pt x="44450" y="2232152"/>
                  </a:lnTo>
                  <a:lnTo>
                    <a:pt x="44450" y="0"/>
                  </a:lnTo>
                  <a:close/>
                </a:path>
                <a:path w="76200" h="2296160">
                  <a:moveTo>
                    <a:pt x="76200" y="2219452"/>
                  </a:moveTo>
                  <a:lnTo>
                    <a:pt x="44450" y="2219452"/>
                  </a:lnTo>
                  <a:lnTo>
                    <a:pt x="44450" y="2232152"/>
                  </a:lnTo>
                  <a:lnTo>
                    <a:pt x="69850" y="2232152"/>
                  </a:lnTo>
                  <a:lnTo>
                    <a:pt x="76200" y="2219452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7" name="object 76"/>
            <p:cNvSpPr/>
            <p:nvPr/>
          </p:nvSpPr>
          <p:spPr>
            <a:xfrm>
              <a:off x="6518147" y="1684020"/>
              <a:ext cx="1134110" cy="542925"/>
            </a:xfrm>
            <a:custGeom>
              <a:avLst/>
              <a:gdLst/>
              <a:ahLst/>
              <a:cxnLst/>
              <a:rect l="l" t="t" r="r" b="b"/>
              <a:pathLst>
                <a:path w="1134109" h="542925">
                  <a:moveTo>
                    <a:pt x="1043431" y="542543"/>
                  </a:moveTo>
                  <a:lnTo>
                    <a:pt x="1061466" y="470153"/>
                  </a:lnTo>
                  <a:lnTo>
                    <a:pt x="1133855" y="452119"/>
                  </a:lnTo>
                  <a:lnTo>
                    <a:pt x="1043431" y="542543"/>
                  </a:lnTo>
                  <a:lnTo>
                    <a:pt x="0" y="542543"/>
                  </a:lnTo>
                  <a:lnTo>
                    <a:pt x="0" y="0"/>
                  </a:lnTo>
                  <a:lnTo>
                    <a:pt x="1133855" y="0"/>
                  </a:lnTo>
                  <a:lnTo>
                    <a:pt x="1133855" y="45211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8" name="object 77"/>
            <p:cNvSpPr txBox="1"/>
            <p:nvPr/>
          </p:nvSpPr>
          <p:spPr>
            <a:xfrm>
              <a:off x="6610858" y="1771143"/>
              <a:ext cx="949325" cy="2495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31445" marR="3810" indent="-122396">
                <a:lnSpc>
                  <a:spcPct val="105000"/>
                </a:lnSpc>
              </a:pPr>
              <a:r>
                <a:rPr sz="600" spc="-4" dirty="0">
                  <a:latin typeface="Arial"/>
                  <a:cs typeface="Arial"/>
                </a:rPr>
                <a:t>Протокол комиссии  </a:t>
              </a:r>
              <a:r>
                <a:rPr sz="600" dirty="0">
                  <a:latin typeface="Arial"/>
                  <a:cs typeface="Arial"/>
                </a:rPr>
                <a:t>и</a:t>
              </a:r>
              <a:r>
                <a:rPr sz="600" spc="-49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документы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89" name="object 78"/>
            <p:cNvSpPr/>
            <p:nvPr/>
          </p:nvSpPr>
          <p:spPr>
            <a:xfrm>
              <a:off x="7322819" y="2226564"/>
              <a:ext cx="76200" cy="1123950"/>
            </a:xfrm>
            <a:custGeom>
              <a:avLst/>
              <a:gdLst/>
              <a:ahLst/>
              <a:cxnLst/>
              <a:rect l="l" t="t" r="r" b="b"/>
              <a:pathLst>
                <a:path w="76200" h="112395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1123696"/>
                  </a:lnTo>
                  <a:lnTo>
                    <a:pt x="44450" y="1123696"/>
                  </a:lnTo>
                  <a:lnTo>
                    <a:pt x="44450" y="63500"/>
                  </a:lnTo>
                  <a:close/>
                </a:path>
                <a:path w="76200" h="112395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112395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0" name="object 79"/>
            <p:cNvSpPr/>
            <p:nvPr/>
          </p:nvSpPr>
          <p:spPr>
            <a:xfrm>
              <a:off x="7440168" y="2226564"/>
              <a:ext cx="76200" cy="1135380"/>
            </a:xfrm>
            <a:custGeom>
              <a:avLst/>
              <a:gdLst/>
              <a:ahLst/>
              <a:cxnLst/>
              <a:rect l="l" t="t" r="r" b="b"/>
              <a:pathLst>
                <a:path w="76200" h="1135379">
                  <a:moveTo>
                    <a:pt x="31750" y="1058799"/>
                  </a:moveTo>
                  <a:lnTo>
                    <a:pt x="0" y="1058799"/>
                  </a:lnTo>
                  <a:lnTo>
                    <a:pt x="38100" y="1134999"/>
                  </a:lnTo>
                  <a:lnTo>
                    <a:pt x="69850" y="1071499"/>
                  </a:lnTo>
                  <a:lnTo>
                    <a:pt x="31750" y="1071499"/>
                  </a:lnTo>
                  <a:lnTo>
                    <a:pt x="31750" y="1058799"/>
                  </a:lnTo>
                  <a:close/>
                </a:path>
                <a:path w="76200" h="1135379">
                  <a:moveTo>
                    <a:pt x="44450" y="0"/>
                  </a:moveTo>
                  <a:lnTo>
                    <a:pt x="31750" y="0"/>
                  </a:lnTo>
                  <a:lnTo>
                    <a:pt x="31750" y="1071499"/>
                  </a:lnTo>
                  <a:lnTo>
                    <a:pt x="44450" y="1071499"/>
                  </a:lnTo>
                  <a:lnTo>
                    <a:pt x="44450" y="0"/>
                  </a:lnTo>
                  <a:close/>
                </a:path>
                <a:path w="76200" h="1135379">
                  <a:moveTo>
                    <a:pt x="76200" y="1058799"/>
                  </a:moveTo>
                  <a:lnTo>
                    <a:pt x="44450" y="1058799"/>
                  </a:lnTo>
                  <a:lnTo>
                    <a:pt x="44450" y="1071499"/>
                  </a:lnTo>
                  <a:lnTo>
                    <a:pt x="69850" y="1071499"/>
                  </a:lnTo>
                  <a:lnTo>
                    <a:pt x="76200" y="10587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1" name="object 80"/>
            <p:cNvSpPr/>
            <p:nvPr/>
          </p:nvSpPr>
          <p:spPr>
            <a:xfrm>
              <a:off x="6501384" y="2226564"/>
              <a:ext cx="288290" cy="302260"/>
            </a:xfrm>
            <a:custGeom>
              <a:avLst/>
              <a:gdLst/>
              <a:ahLst/>
              <a:cxnLst/>
              <a:rect l="l" t="t" r="r" b="b"/>
              <a:pathLst>
                <a:path w="288290" h="302260">
                  <a:moveTo>
                    <a:pt x="230994" y="50738"/>
                  </a:moveTo>
                  <a:lnTo>
                    <a:pt x="0" y="292988"/>
                  </a:lnTo>
                  <a:lnTo>
                    <a:pt x="9143" y="301751"/>
                  </a:lnTo>
                  <a:lnTo>
                    <a:pt x="240222" y="59541"/>
                  </a:lnTo>
                  <a:lnTo>
                    <a:pt x="230994" y="50738"/>
                  </a:lnTo>
                  <a:close/>
                </a:path>
                <a:path w="288290" h="302260">
                  <a:moveTo>
                    <a:pt x="275399" y="41528"/>
                  </a:moveTo>
                  <a:lnTo>
                    <a:pt x="239775" y="41528"/>
                  </a:lnTo>
                  <a:lnTo>
                    <a:pt x="249046" y="50291"/>
                  </a:lnTo>
                  <a:lnTo>
                    <a:pt x="240222" y="59541"/>
                  </a:lnTo>
                  <a:lnTo>
                    <a:pt x="263143" y="81407"/>
                  </a:lnTo>
                  <a:lnTo>
                    <a:pt x="275399" y="41528"/>
                  </a:lnTo>
                  <a:close/>
                </a:path>
                <a:path w="288290" h="302260">
                  <a:moveTo>
                    <a:pt x="239775" y="41528"/>
                  </a:moveTo>
                  <a:lnTo>
                    <a:pt x="230994" y="50738"/>
                  </a:lnTo>
                  <a:lnTo>
                    <a:pt x="240222" y="59541"/>
                  </a:lnTo>
                  <a:lnTo>
                    <a:pt x="249046" y="50291"/>
                  </a:lnTo>
                  <a:lnTo>
                    <a:pt x="239775" y="41528"/>
                  </a:lnTo>
                  <a:close/>
                </a:path>
                <a:path w="288290" h="302260">
                  <a:moveTo>
                    <a:pt x="288163" y="0"/>
                  </a:moveTo>
                  <a:lnTo>
                    <a:pt x="208025" y="28828"/>
                  </a:lnTo>
                  <a:lnTo>
                    <a:pt x="230994" y="50738"/>
                  </a:lnTo>
                  <a:lnTo>
                    <a:pt x="239775" y="41528"/>
                  </a:lnTo>
                  <a:lnTo>
                    <a:pt x="275399" y="41528"/>
                  </a:lnTo>
                  <a:lnTo>
                    <a:pt x="288163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2" name="object 81"/>
            <p:cNvSpPr/>
            <p:nvPr/>
          </p:nvSpPr>
          <p:spPr>
            <a:xfrm>
              <a:off x="7358253" y="1580388"/>
              <a:ext cx="120650" cy="108585"/>
            </a:xfrm>
            <a:custGeom>
              <a:avLst/>
              <a:gdLst/>
              <a:ahLst/>
              <a:cxnLst/>
              <a:rect l="l" t="t" r="r" b="b"/>
              <a:pathLst>
                <a:path w="120650" h="108585">
                  <a:moveTo>
                    <a:pt x="59392" y="45831"/>
                  </a:moveTo>
                  <a:lnTo>
                    <a:pt x="0" y="98551"/>
                  </a:lnTo>
                  <a:lnTo>
                    <a:pt x="8381" y="108076"/>
                  </a:lnTo>
                  <a:lnTo>
                    <a:pt x="67808" y="55326"/>
                  </a:lnTo>
                  <a:lnTo>
                    <a:pt x="59392" y="45831"/>
                  </a:lnTo>
                  <a:close/>
                </a:path>
                <a:path w="120650" h="108585">
                  <a:moveTo>
                    <a:pt x="105666" y="37337"/>
                  </a:moveTo>
                  <a:lnTo>
                    <a:pt x="68961" y="37337"/>
                  </a:lnTo>
                  <a:lnTo>
                    <a:pt x="77343" y="46862"/>
                  </a:lnTo>
                  <a:lnTo>
                    <a:pt x="67808" y="55326"/>
                  </a:lnTo>
                  <a:lnTo>
                    <a:pt x="88900" y="79121"/>
                  </a:lnTo>
                  <a:lnTo>
                    <a:pt x="105666" y="37337"/>
                  </a:lnTo>
                  <a:close/>
                </a:path>
                <a:path w="120650" h="108585">
                  <a:moveTo>
                    <a:pt x="68961" y="37337"/>
                  </a:moveTo>
                  <a:lnTo>
                    <a:pt x="59392" y="45831"/>
                  </a:lnTo>
                  <a:lnTo>
                    <a:pt x="67808" y="55326"/>
                  </a:lnTo>
                  <a:lnTo>
                    <a:pt x="77343" y="46862"/>
                  </a:lnTo>
                  <a:lnTo>
                    <a:pt x="68961" y="37337"/>
                  </a:lnTo>
                  <a:close/>
                </a:path>
                <a:path w="120650" h="108585">
                  <a:moveTo>
                    <a:pt x="120650" y="0"/>
                  </a:moveTo>
                  <a:lnTo>
                    <a:pt x="38353" y="22098"/>
                  </a:lnTo>
                  <a:lnTo>
                    <a:pt x="59392" y="45831"/>
                  </a:lnTo>
                  <a:lnTo>
                    <a:pt x="68961" y="37337"/>
                  </a:lnTo>
                  <a:lnTo>
                    <a:pt x="105666" y="37337"/>
                  </a:lnTo>
                  <a:lnTo>
                    <a:pt x="120650" y="0"/>
                  </a:lnTo>
                  <a:close/>
                </a:path>
              </a:pathLst>
            </a:custGeom>
            <a:solidFill>
              <a:srgbClr val="2E5496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3" name="object 82"/>
            <p:cNvSpPr/>
            <p:nvPr/>
          </p:nvSpPr>
          <p:spPr>
            <a:xfrm>
              <a:off x="5641847" y="2842260"/>
              <a:ext cx="1148080" cy="402590"/>
            </a:xfrm>
            <a:custGeom>
              <a:avLst/>
              <a:gdLst/>
              <a:ahLst/>
              <a:cxnLst/>
              <a:rect l="l" t="t" r="r" b="b"/>
              <a:pathLst>
                <a:path w="1148079" h="402589">
                  <a:moveTo>
                    <a:pt x="1080516" y="402336"/>
                  </a:moveTo>
                  <a:lnTo>
                    <a:pt x="1093977" y="348741"/>
                  </a:lnTo>
                  <a:lnTo>
                    <a:pt x="1147572" y="335279"/>
                  </a:lnTo>
                  <a:lnTo>
                    <a:pt x="1080516" y="402336"/>
                  </a:lnTo>
                  <a:lnTo>
                    <a:pt x="0" y="402336"/>
                  </a:lnTo>
                  <a:lnTo>
                    <a:pt x="0" y="0"/>
                  </a:lnTo>
                  <a:lnTo>
                    <a:pt x="1147572" y="0"/>
                  </a:lnTo>
                  <a:lnTo>
                    <a:pt x="1147572" y="335279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4" name="object 83"/>
            <p:cNvSpPr txBox="1"/>
            <p:nvPr/>
          </p:nvSpPr>
          <p:spPr>
            <a:xfrm>
              <a:off x="5863590" y="2836290"/>
              <a:ext cx="705485" cy="31205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2865" marR="3810" indent="-53816">
                <a:lnSpc>
                  <a:spcPct val="105000"/>
                </a:lnSpc>
              </a:pPr>
              <a:r>
                <a:rPr sz="750" spc="-4" dirty="0">
                  <a:latin typeface="Arial"/>
                  <a:cs typeface="Arial"/>
                </a:rPr>
                <a:t>Оцено</a:t>
              </a:r>
              <a:r>
                <a:rPr sz="750" spc="-8" dirty="0">
                  <a:latin typeface="Arial"/>
                  <a:cs typeface="Arial"/>
                </a:rPr>
                <a:t>ч</a:t>
              </a:r>
              <a:r>
                <a:rPr sz="750" spc="-4" dirty="0">
                  <a:latin typeface="Arial"/>
                  <a:cs typeface="Arial"/>
                </a:rPr>
                <a:t>н</a:t>
              </a:r>
              <a:r>
                <a:rPr sz="750" dirty="0">
                  <a:latin typeface="Arial"/>
                  <a:cs typeface="Arial"/>
                </a:rPr>
                <a:t>ы</a:t>
              </a:r>
              <a:r>
                <a:rPr sz="750" spc="-4" dirty="0">
                  <a:latin typeface="Arial"/>
                  <a:cs typeface="Arial"/>
                </a:rPr>
                <a:t>е  средства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95" name="object 84"/>
            <p:cNvSpPr/>
            <p:nvPr/>
          </p:nvSpPr>
          <p:spPr>
            <a:xfrm>
              <a:off x="6166103" y="3244595"/>
              <a:ext cx="76200" cy="116839"/>
            </a:xfrm>
            <a:custGeom>
              <a:avLst/>
              <a:gdLst/>
              <a:ahLst/>
              <a:cxnLst/>
              <a:rect l="l" t="t" r="r" b="b"/>
              <a:pathLst>
                <a:path w="76200" h="116839">
                  <a:moveTo>
                    <a:pt x="31750" y="40639"/>
                  </a:moveTo>
                  <a:lnTo>
                    <a:pt x="0" y="40639"/>
                  </a:lnTo>
                  <a:lnTo>
                    <a:pt x="38100" y="116839"/>
                  </a:lnTo>
                  <a:lnTo>
                    <a:pt x="69850" y="53339"/>
                  </a:lnTo>
                  <a:lnTo>
                    <a:pt x="31750" y="53339"/>
                  </a:lnTo>
                  <a:lnTo>
                    <a:pt x="31750" y="40639"/>
                  </a:lnTo>
                  <a:close/>
                </a:path>
                <a:path w="76200" h="116839">
                  <a:moveTo>
                    <a:pt x="44450" y="0"/>
                  </a:moveTo>
                  <a:lnTo>
                    <a:pt x="31750" y="0"/>
                  </a:lnTo>
                  <a:lnTo>
                    <a:pt x="31750" y="53339"/>
                  </a:lnTo>
                  <a:lnTo>
                    <a:pt x="44450" y="53339"/>
                  </a:lnTo>
                  <a:lnTo>
                    <a:pt x="44450" y="0"/>
                  </a:lnTo>
                  <a:close/>
                </a:path>
                <a:path w="76200" h="116839">
                  <a:moveTo>
                    <a:pt x="76200" y="40639"/>
                  </a:moveTo>
                  <a:lnTo>
                    <a:pt x="44450" y="40639"/>
                  </a:lnTo>
                  <a:lnTo>
                    <a:pt x="44450" y="53339"/>
                  </a:lnTo>
                  <a:lnTo>
                    <a:pt x="69850" y="53339"/>
                  </a:lnTo>
                  <a:lnTo>
                    <a:pt x="76200" y="4063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6" name="object 85"/>
            <p:cNvSpPr/>
            <p:nvPr/>
          </p:nvSpPr>
          <p:spPr>
            <a:xfrm>
              <a:off x="4562855" y="4578096"/>
              <a:ext cx="1202690" cy="264160"/>
            </a:xfrm>
            <a:custGeom>
              <a:avLst/>
              <a:gdLst/>
              <a:ahLst/>
              <a:cxnLst/>
              <a:rect l="l" t="t" r="r" b="b"/>
              <a:pathLst>
                <a:path w="1202689" h="264160">
                  <a:moveTo>
                    <a:pt x="1158494" y="0"/>
                  </a:moveTo>
                  <a:lnTo>
                    <a:pt x="43942" y="0"/>
                  </a:lnTo>
                  <a:lnTo>
                    <a:pt x="26842" y="3454"/>
                  </a:lnTo>
                  <a:lnTo>
                    <a:pt x="12874" y="12874"/>
                  </a:lnTo>
                  <a:lnTo>
                    <a:pt x="3454" y="26842"/>
                  </a:lnTo>
                  <a:lnTo>
                    <a:pt x="0" y="43941"/>
                  </a:lnTo>
                  <a:lnTo>
                    <a:pt x="0" y="219709"/>
                  </a:lnTo>
                  <a:lnTo>
                    <a:pt x="3454" y="236809"/>
                  </a:lnTo>
                  <a:lnTo>
                    <a:pt x="12874" y="250777"/>
                  </a:lnTo>
                  <a:lnTo>
                    <a:pt x="26842" y="260197"/>
                  </a:lnTo>
                  <a:lnTo>
                    <a:pt x="43942" y="263651"/>
                  </a:lnTo>
                  <a:lnTo>
                    <a:pt x="1158494" y="263651"/>
                  </a:lnTo>
                  <a:lnTo>
                    <a:pt x="1175593" y="260197"/>
                  </a:lnTo>
                  <a:lnTo>
                    <a:pt x="1189561" y="250777"/>
                  </a:lnTo>
                  <a:lnTo>
                    <a:pt x="1198981" y="236809"/>
                  </a:lnTo>
                  <a:lnTo>
                    <a:pt x="1202436" y="219709"/>
                  </a:lnTo>
                  <a:lnTo>
                    <a:pt x="1202436" y="43941"/>
                  </a:lnTo>
                  <a:lnTo>
                    <a:pt x="1198981" y="26842"/>
                  </a:lnTo>
                  <a:lnTo>
                    <a:pt x="1189561" y="12874"/>
                  </a:lnTo>
                  <a:lnTo>
                    <a:pt x="1175593" y="3454"/>
                  </a:lnTo>
                  <a:lnTo>
                    <a:pt x="1158494" y="0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7" name="object 86"/>
            <p:cNvSpPr txBox="1"/>
            <p:nvPr/>
          </p:nvSpPr>
          <p:spPr>
            <a:xfrm>
              <a:off x="4842764" y="4623561"/>
              <a:ext cx="643891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750" b="1" spc="-4" dirty="0">
                  <a:solidFill>
                    <a:srgbClr val="FFFFFF"/>
                  </a:solidFill>
                  <a:latin typeface="Arial"/>
                  <a:cs typeface="Arial"/>
                </a:rPr>
                <a:t>Ко</a:t>
              </a:r>
              <a:r>
                <a:rPr sz="750" b="1" spc="-11" dirty="0">
                  <a:solidFill>
                    <a:srgbClr val="FFFFFF"/>
                  </a:solidFill>
                  <a:latin typeface="Arial"/>
                  <a:cs typeface="Arial"/>
                </a:rPr>
                <a:t>м</a:t>
              </a:r>
              <a:r>
                <a:rPr sz="750" b="1" spc="-4" dirty="0">
                  <a:solidFill>
                    <a:srgbClr val="FFFFFF"/>
                  </a:solidFill>
                  <a:latin typeface="Arial"/>
                  <a:cs typeface="Arial"/>
                </a:rPr>
                <a:t>и</a:t>
              </a:r>
              <a:r>
                <a:rPr sz="750" b="1" spc="-8" dirty="0">
                  <a:solidFill>
                    <a:srgbClr val="FFFFFF"/>
                  </a:solidFill>
                  <a:latin typeface="Arial"/>
                  <a:cs typeface="Arial"/>
                </a:rPr>
                <a:t>сс</a:t>
              </a:r>
              <a:r>
                <a:rPr sz="750" b="1" spc="-4" dirty="0">
                  <a:solidFill>
                    <a:srgbClr val="FFFFFF"/>
                  </a:solidFill>
                  <a:latin typeface="Arial"/>
                  <a:cs typeface="Arial"/>
                </a:rPr>
                <a:t>ия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98" name="object 87"/>
            <p:cNvSpPr/>
            <p:nvPr/>
          </p:nvSpPr>
          <p:spPr>
            <a:xfrm>
              <a:off x="5331714" y="4467605"/>
              <a:ext cx="0" cy="111760"/>
            </a:xfrm>
            <a:custGeom>
              <a:avLst/>
              <a:gdLst/>
              <a:ahLst/>
              <a:cxnLst/>
              <a:rect l="l" t="t" r="r" b="b"/>
              <a:pathLst>
                <a:path h="111760">
                  <a:moveTo>
                    <a:pt x="0" y="0"/>
                  </a:moveTo>
                  <a:lnTo>
                    <a:pt x="0" y="111506"/>
                  </a:lnTo>
                </a:path>
              </a:pathLst>
            </a:custGeom>
            <a:ln w="28956">
              <a:solidFill>
                <a:srgbClr val="22563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9" name="object 88"/>
            <p:cNvSpPr/>
            <p:nvPr/>
          </p:nvSpPr>
          <p:spPr>
            <a:xfrm>
              <a:off x="7968995" y="1812035"/>
              <a:ext cx="2790825" cy="276225"/>
            </a:xfrm>
            <a:custGeom>
              <a:avLst/>
              <a:gdLst/>
              <a:ahLst/>
              <a:cxnLst/>
              <a:rect l="l" t="t" r="r" b="b"/>
              <a:pathLst>
                <a:path w="2790825" h="276225">
                  <a:moveTo>
                    <a:pt x="2744470" y="275843"/>
                  </a:moveTo>
                  <a:lnTo>
                    <a:pt x="2753613" y="239013"/>
                  </a:lnTo>
                  <a:lnTo>
                    <a:pt x="2790444" y="229869"/>
                  </a:lnTo>
                  <a:lnTo>
                    <a:pt x="2744470" y="275843"/>
                  </a:lnTo>
                  <a:lnTo>
                    <a:pt x="0" y="275843"/>
                  </a:lnTo>
                  <a:lnTo>
                    <a:pt x="0" y="0"/>
                  </a:lnTo>
                  <a:lnTo>
                    <a:pt x="2790444" y="0"/>
                  </a:lnTo>
                  <a:lnTo>
                    <a:pt x="2790444" y="22986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0" name="object 89"/>
            <p:cNvSpPr txBox="1"/>
            <p:nvPr/>
          </p:nvSpPr>
          <p:spPr>
            <a:xfrm>
              <a:off x="9027922" y="1824228"/>
              <a:ext cx="673735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900" dirty="0">
                  <a:latin typeface="Arial"/>
                  <a:cs typeface="Arial"/>
                </a:rPr>
                <a:t>Р</a:t>
              </a:r>
              <a:r>
                <a:rPr sz="900" spc="-4" dirty="0">
                  <a:latin typeface="Arial"/>
                  <a:cs typeface="Arial"/>
                </a:rPr>
                <a:t>е</a:t>
              </a:r>
              <a:r>
                <a:rPr sz="900" dirty="0">
                  <a:latin typeface="Arial"/>
                  <a:cs typeface="Arial"/>
                </a:rPr>
                <a:t>шение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101" name="object 90"/>
            <p:cNvSpPr/>
            <p:nvPr/>
          </p:nvSpPr>
          <p:spPr>
            <a:xfrm>
              <a:off x="8258556" y="2781300"/>
              <a:ext cx="965200" cy="276225"/>
            </a:xfrm>
            <a:custGeom>
              <a:avLst/>
              <a:gdLst/>
              <a:ahLst/>
              <a:cxnLst/>
              <a:rect l="l" t="t" r="r" b="b"/>
              <a:pathLst>
                <a:path w="965200" h="276225">
                  <a:moveTo>
                    <a:pt x="918718" y="275844"/>
                  </a:moveTo>
                  <a:lnTo>
                    <a:pt x="927862" y="239013"/>
                  </a:lnTo>
                  <a:lnTo>
                    <a:pt x="964692" y="229870"/>
                  </a:lnTo>
                  <a:lnTo>
                    <a:pt x="918718" y="275844"/>
                  </a:lnTo>
                  <a:lnTo>
                    <a:pt x="0" y="275844"/>
                  </a:lnTo>
                  <a:lnTo>
                    <a:pt x="0" y="0"/>
                  </a:lnTo>
                  <a:lnTo>
                    <a:pt x="964692" y="0"/>
                  </a:lnTo>
                  <a:lnTo>
                    <a:pt x="964692" y="22987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2" name="object 91"/>
            <p:cNvSpPr txBox="1"/>
            <p:nvPr/>
          </p:nvSpPr>
          <p:spPr>
            <a:xfrm>
              <a:off x="8464678" y="2818765"/>
              <a:ext cx="551815" cy="13850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75" spc="-4" dirty="0">
                  <a:latin typeface="Arial"/>
                  <a:cs typeface="Arial"/>
                </a:rPr>
                <a:t>Сведения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103" name="object 92"/>
            <p:cNvSpPr/>
            <p:nvPr/>
          </p:nvSpPr>
          <p:spPr>
            <a:xfrm>
              <a:off x="8561831" y="3057144"/>
              <a:ext cx="76200" cy="293370"/>
            </a:xfrm>
            <a:custGeom>
              <a:avLst/>
              <a:gdLst/>
              <a:ahLst/>
              <a:cxnLst/>
              <a:rect l="l" t="t" r="r" b="b"/>
              <a:pathLst>
                <a:path w="76200" h="29337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293242"/>
                  </a:lnTo>
                  <a:lnTo>
                    <a:pt x="44450" y="293242"/>
                  </a:lnTo>
                  <a:lnTo>
                    <a:pt x="44450" y="63500"/>
                  </a:lnTo>
                  <a:close/>
                </a:path>
                <a:path w="76200" h="29337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29337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4" name="object 93"/>
            <p:cNvSpPr/>
            <p:nvPr/>
          </p:nvSpPr>
          <p:spPr>
            <a:xfrm>
              <a:off x="8897111" y="3057144"/>
              <a:ext cx="76200" cy="304800"/>
            </a:xfrm>
            <a:custGeom>
              <a:avLst/>
              <a:gdLst/>
              <a:ahLst/>
              <a:cxnLst/>
              <a:rect l="l" t="t" r="r" b="b"/>
              <a:pathLst>
                <a:path w="76200" h="304800">
                  <a:moveTo>
                    <a:pt x="31750" y="228472"/>
                  </a:moveTo>
                  <a:lnTo>
                    <a:pt x="0" y="228472"/>
                  </a:lnTo>
                  <a:lnTo>
                    <a:pt x="38100" y="304672"/>
                  </a:lnTo>
                  <a:lnTo>
                    <a:pt x="69850" y="241172"/>
                  </a:lnTo>
                  <a:lnTo>
                    <a:pt x="31750" y="241172"/>
                  </a:lnTo>
                  <a:lnTo>
                    <a:pt x="31750" y="228472"/>
                  </a:lnTo>
                  <a:close/>
                </a:path>
                <a:path w="76200" h="304800">
                  <a:moveTo>
                    <a:pt x="44450" y="0"/>
                  </a:moveTo>
                  <a:lnTo>
                    <a:pt x="31750" y="0"/>
                  </a:lnTo>
                  <a:lnTo>
                    <a:pt x="31750" y="241172"/>
                  </a:lnTo>
                  <a:lnTo>
                    <a:pt x="44450" y="241172"/>
                  </a:lnTo>
                  <a:lnTo>
                    <a:pt x="44450" y="0"/>
                  </a:lnTo>
                  <a:close/>
                </a:path>
                <a:path w="76200" h="304800">
                  <a:moveTo>
                    <a:pt x="76200" y="228472"/>
                  </a:moveTo>
                  <a:lnTo>
                    <a:pt x="44450" y="228472"/>
                  </a:lnTo>
                  <a:lnTo>
                    <a:pt x="44450" y="241172"/>
                  </a:lnTo>
                  <a:lnTo>
                    <a:pt x="69850" y="241172"/>
                  </a:lnTo>
                  <a:lnTo>
                    <a:pt x="76200" y="2284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5" name="object 94"/>
            <p:cNvSpPr/>
            <p:nvPr/>
          </p:nvSpPr>
          <p:spPr>
            <a:xfrm>
              <a:off x="8033511" y="2087626"/>
              <a:ext cx="76200" cy="1273810"/>
            </a:xfrm>
            <a:custGeom>
              <a:avLst/>
              <a:gdLst/>
              <a:ahLst/>
              <a:cxnLst/>
              <a:rect l="l" t="t" r="r" b="b"/>
              <a:pathLst>
                <a:path w="76200" h="1273810">
                  <a:moveTo>
                    <a:pt x="44416" y="76019"/>
                  </a:moveTo>
                  <a:lnTo>
                    <a:pt x="31715" y="76252"/>
                  </a:lnTo>
                  <a:lnTo>
                    <a:pt x="52578" y="1273810"/>
                  </a:lnTo>
                  <a:lnTo>
                    <a:pt x="65278" y="1273556"/>
                  </a:lnTo>
                  <a:lnTo>
                    <a:pt x="44416" y="76019"/>
                  </a:lnTo>
                  <a:close/>
                </a:path>
                <a:path w="76200" h="1273810">
                  <a:moveTo>
                    <a:pt x="36703" y="0"/>
                  </a:moveTo>
                  <a:lnTo>
                    <a:pt x="0" y="76835"/>
                  </a:lnTo>
                  <a:lnTo>
                    <a:pt x="31715" y="76252"/>
                  </a:lnTo>
                  <a:lnTo>
                    <a:pt x="31496" y="63626"/>
                  </a:lnTo>
                  <a:lnTo>
                    <a:pt x="44196" y="63373"/>
                  </a:lnTo>
                  <a:lnTo>
                    <a:pt x="69776" y="63373"/>
                  </a:lnTo>
                  <a:lnTo>
                    <a:pt x="36703" y="0"/>
                  </a:lnTo>
                  <a:close/>
                </a:path>
                <a:path w="76200" h="1273810">
                  <a:moveTo>
                    <a:pt x="44196" y="63373"/>
                  </a:moveTo>
                  <a:lnTo>
                    <a:pt x="31496" y="63626"/>
                  </a:lnTo>
                  <a:lnTo>
                    <a:pt x="31715" y="76252"/>
                  </a:lnTo>
                  <a:lnTo>
                    <a:pt x="44416" y="76019"/>
                  </a:lnTo>
                  <a:lnTo>
                    <a:pt x="44196" y="63373"/>
                  </a:lnTo>
                  <a:close/>
                </a:path>
                <a:path w="76200" h="1273810">
                  <a:moveTo>
                    <a:pt x="69776" y="63373"/>
                  </a:moveTo>
                  <a:lnTo>
                    <a:pt x="44196" y="63373"/>
                  </a:lnTo>
                  <a:lnTo>
                    <a:pt x="44416" y="76019"/>
                  </a:lnTo>
                  <a:lnTo>
                    <a:pt x="76073" y="75437"/>
                  </a:lnTo>
                  <a:lnTo>
                    <a:pt x="69776" y="633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6" name="object 95"/>
            <p:cNvSpPr/>
            <p:nvPr/>
          </p:nvSpPr>
          <p:spPr>
            <a:xfrm>
              <a:off x="9616440" y="2740151"/>
              <a:ext cx="878205" cy="433070"/>
            </a:xfrm>
            <a:custGeom>
              <a:avLst/>
              <a:gdLst/>
              <a:ahLst/>
              <a:cxnLst/>
              <a:rect l="l" t="t" r="r" b="b"/>
              <a:pathLst>
                <a:path w="878204" h="433069">
                  <a:moveTo>
                    <a:pt x="805687" y="432815"/>
                  </a:moveTo>
                  <a:lnTo>
                    <a:pt x="820165" y="375158"/>
                  </a:lnTo>
                  <a:lnTo>
                    <a:pt x="877824" y="360680"/>
                  </a:lnTo>
                  <a:lnTo>
                    <a:pt x="805687" y="432815"/>
                  </a:lnTo>
                  <a:lnTo>
                    <a:pt x="0" y="432815"/>
                  </a:lnTo>
                  <a:lnTo>
                    <a:pt x="0" y="0"/>
                  </a:lnTo>
                  <a:lnTo>
                    <a:pt x="877824" y="0"/>
                  </a:lnTo>
                  <a:lnTo>
                    <a:pt x="877824" y="36068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7" name="object 96"/>
            <p:cNvSpPr txBox="1"/>
            <p:nvPr/>
          </p:nvSpPr>
          <p:spPr>
            <a:xfrm>
              <a:off x="9766807" y="2780918"/>
              <a:ext cx="576580" cy="2495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3343" marR="3810" indent="-64294">
                <a:lnSpc>
                  <a:spcPct val="105000"/>
                </a:lnSpc>
              </a:pPr>
              <a:r>
                <a:rPr sz="600" spc="-4" dirty="0">
                  <a:latin typeface="Arial"/>
                  <a:cs typeface="Arial"/>
                </a:rPr>
                <a:t>Сведения</a:t>
              </a:r>
              <a:r>
                <a:rPr sz="600" spc="-4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в  </a:t>
              </a:r>
              <a:r>
                <a:rPr sz="600" spc="-4" dirty="0">
                  <a:latin typeface="Arial"/>
                  <a:cs typeface="Arial"/>
                </a:rPr>
                <a:t>реестре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08" name="object 97"/>
            <p:cNvSpPr/>
            <p:nvPr/>
          </p:nvSpPr>
          <p:spPr>
            <a:xfrm>
              <a:off x="10646664" y="2087879"/>
              <a:ext cx="76200" cy="1273810"/>
            </a:xfrm>
            <a:custGeom>
              <a:avLst/>
              <a:gdLst/>
              <a:ahLst/>
              <a:cxnLst/>
              <a:rect l="l" t="t" r="r" b="b"/>
              <a:pathLst>
                <a:path w="76200" h="1273810">
                  <a:moveTo>
                    <a:pt x="31750" y="1197229"/>
                  </a:moveTo>
                  <a:lnTo>
                    <a:pt x="0" y="1197229"/>
                  </a:lnTo>
                  <a:lnTo>
                    <a:pt x="38100" y="1273429"/>
                  </a:lnTo>
                  <a:lnTo>
                    <a:pt x="69850" y="1209929"/>
                  </a:lnTo>
                  <a:lnTo>
                    <a:pt x="31750" y="1209929"/>
                  </a:lnTo>
                  <a:lnTo>
                    <a:pt x="31750" y="1197229"/>
                  </a:lnTo>
                  <a:close/>
                </a:path>
                <a:path w="76200" h="1273810">
                  <a:moveTo>
                    <a:pt x="44450" y="0"/>
                  </a:moveTo>
                  <a:lnTo>
                    <a:pt x="31750" y="0"/>
                  </a:lnTo>
                  <a:lnTo>
                    <a:pt x="31750" y="1209929"/>
                  </a:lnTo>
                  <a:lnTo>
                    <a:pt x="44450" y="1209929"/>
                  </a:lnTo>
                  <a:lnTo>
                    <a:pt x="44450" y="0"/>
                  </a:lnTo>
                  <a:close/>
                </a:path>
                <a:path w="76200" h="1273810">
                  <a:moveTo>
                    <a:pt x="76200" y="1197229"/>
                  </a:moveTo>
                  <a:lnTo>
                    <a:pt x="44450" y="1197229"/>
                  </a:lnTo>
                  <a:lnTo>
                    <a:pt x="44450" y="1209929"/>
                  </a:lnTo>
                  <a:lnTo>
                    <a:pt x="69850" y="1209929"/>
                  </a:lnTo>
                  <a:lnTo>
                    <a:pt x="76200" y="119722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9" name="object 98"/>
            <p:cNvSpPr/>
            <p:nvPr/>
          </p:nvSpPr>
          <p:spPr>
            <a:xfrm>
              <a:off x="9800843" y="3172967"/>
              <a:ext cx="76200" cy="187960"/>
            </a:xfrm>
            <a:custGeom>
              <a:avLst/>
              <a:gdLst/>
              <a:ahLst/>
              <a:cxnLst/>
              <a:rect l="l" t="t" r="r" b="b"/>
              <a:pathLst>
                <a:path w="76200" h="187960">
                  <a:moveTo>
                    <a:pt x="44450" y="63500"/>
                  </a:moveTo>
                  <a:lnTo>
                    <a:pt x="31750" y="63500"/>
                  </a:lnTo>
                  <a:lnTo>
                    <a:pt x="31750" y="187579"/>
                  </a:lnTo>
                  <a:lnTo>
                    <a:pt x="44450" y="187579"/>
                  </a:lnTo>
                  <a:lnTo>
                    <a:pt x="44450" y="63500"/>
                  </a:lnTo>
                  <a:close/>
                </a:path>
                <a:path w="76200" h="187960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187960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0" name="object 99"/>
            <p:cNvSpPr/>
            <p:nvPr/>
          </p:nvSpPr>
          <p:spPr>
            <a:xfrm>
              <a:off x="10189464" y="3172967"/>
              <a:ext cx="76200" cy="187960"/>
            </a:xfrm>
            <a:custGeom>
              <a:avLst/>
              <a:gdLst/>
              <a:ahLst/>
              <a:cxnLst/>
              <a:rect l="l" t="t" r="r" b="b"/>
              <a:pathLst>
                <a:path w="76200" h="187960">
                  <a:moveTo>
                    <a:pt x="31750" y="111633"/>
                  </a:moveTo>
                  <a:lnTo>
                    <a:pt x="0" y="111633"/>
                  </a:lnTo>
                  <a:lnTo>
                    <a:pt x="38100" y="187833"/>
                  </a:lnTo>
                  <a:lnTo>
                    <a:pt x="69850" y="124333"/>
                  </a:lnTo>
                  <a:lnTo>
                    <a:pt x="31750" y="124333"/>
                  </a:lnTo>
                  <a:lnTo>
                    <a:pt x="31750" y="111633"/>
                  </a:lnTo>
                  <a:close/>
                </a:path>
                <a:path w="76200" h="187960">
                  <a:moveTo>
                    <a:pt x="44450" y="0"/>
                  </a:moveTo>
                  <a:lnTo>
                    <a:pt x="31750" y="0"/>
                  </a:lnTo>
                  <a:lnTo>
                    <a:pt x="31750" y="124333"/>
                  </a:lnTo>
                  <a:lnTo>
                    <a:pt x="44450" y="124333"/>
                  </a:lnTo>
                  <a:lnTo>
                    <a:pt x="44450" y="0"/>
                  </a:lnTo>
                  <a:close/>
                </a:path>
                <a:path w="76200" h="187960">
                  <a:moveTo>
                    <a:pt x="76200" y="111633"/>
                  </a:moveTo>
                  <a:lnTo>
                    <a:pt x="44450" y="111633"/>
                  </a:lnTo>
                  <a:lnTo>
                    <a:pt x="44450" y="124333"/>
                  </a:lnTo>
                  <a:lnTo>
                    <a:pt x="69850" y="124333"/>
                  </a:lnTo>
                  <a:lnTo>
                    <a:pt x="76200" y="111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1" name="object 100"/>
            <p:cNvSpPr/>
            <p:nvPr/>
          </p:nvSpPr>
          <p:spPr>
            <a:xfrm>
              <a:off x="10856086" y="1684020"/>
              <a:ext cx="76200" cy="1677035"/>
            </a:xfrm>
            <a:custGeom>
              <a:avLst/>
              <a:gdLst/>
              <a:ahLst/>
              <a:cxnLst/>
              <a:rect l="l" t="t" r="r" b="b"/>
              <a:pathLst>
                <a:path w="76200" h="1677035">
                  <a:moveTo>
                    <a:pt x="44435" y="76136"/>
                  </a:moveTo>
                  <a:lnTo>
                    <a:pt x="31736" y="76263"/>
                  </a:lnTo>
                  <a:lnTo>
                    <a:pt x="45974" y="1676653"/>
                  </a:lnTo>
                  <a:lnTo>
                    <a:pt x="58674" y="1676527"/>
                  </a:lnTo>
                  <a:lnTo>
                    <a:pt x="44435" y="76136"/>
                  </a:lnTo>
                  <a:close/>
                </a:path>
                <a:path w="76200" h="1677035">
                  <a:moveTo>
                    <a:pt x="37465" y="0"/>
                  </a:moveTo>
                  <a:lnTo>
                    <a:pt x="0" y="76580"/>
                  </a:lnTo>
                  <a:lnTo>
                    <a:pt x="31736" y="76263"/>
                  </a:lnTo>
                  <a:lnTo>
                    <a:pt x="31623" y="63500"/>
                  </a:lnTo>
                  <a:lnTo>
                    <a:pt x="69906" y="63500"/>
                  </a:lnTo>
                  <a:lnTo>
                    <a:pt x="37465" y="0"/>
                  </a:lnTo>
                  <a:close/>
                </a:path>
                <a:path w="76200" h="1677035">
                  <a:moveTo>
                    <a:pt x="44323" y="63500"/>
                  </a:moveTo>
                  <a:lnTo>
                    <a:pt x="31623" y="63500"/>
                  </a:lnTo>
                  <a:lnTo>
                    <a:pt x="31736" y="76263"/>
                  </a:lnTo>
                  <a:lnTo>
                    <a:pt x="44435" y="76136"/>
                  </a:lnTo>
                  <a:lnTo>
                    <a:pt x="44323" y="63500"/>
                  </a:lnTo>
                  <a:close/>
                </a:path>
                <a:path w="76200" h="1677035">
                  <a:moveTo>
                    <a:pt x="69906" y="63500"/>
                  </a:moveTo>
                  <a:lnTo>
                    <a:pt x="44323" y="63500"/>
                  </a:lnTo>
                  <a:lnTo>
                    <a:pt x="44435" y="76136"/>
                  </a:lnTo>
                  <a:lnTo>
                    <a:pt x="76200" y="75818"/>
                  </a:lnTo>
                  <a:lnTo>
                    <a:pt x="69906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2" name="object 101"/>
            <p:cNvSpPr/>
            <p:nvPr/>
          </p:nvSpPr>
          <p:spPr>
            <a:xfrm>
              <a:off x="9838943" y="1304544"/>
              <a:ext cx="1887220" cy="379730"/>
            </a:xfrm>
            <a:custGeom>
              <a:avLst/>
              <a:gdLst/>
              <a:ahLst/>
              <a:cxnLst/>
              <a:rect l="l" t="t" r="r" b="b"/>
              <a:pathLst>
                <a:path w="1887220" h="379730">
                  <a:moveTo>
                    <a:pt x="1823465" y="379475"/>
                  </a:moveTo>
                  <a:lnTo>
                    <a:pt x="1836165" y="328929"/>
                  </a:lnTo>
                  <a:lnTo>
                    <a:pt x="1886711" y="316229"/>
                  </a:lnTo>
                  <a:lnTo>
                    <a:pt x="1823465" y="379475"/>
                  </a:lnTo>
                  <a:lnTo>
                    <a:pt x="0" y="379475"/>
                  </a:lnTo>
                  <a:lnTo>
                    <a:pt x="0" y="0"/>
                  </a:lnTo>
                  <a:lnTo>
                    <a:pt x="1886711" y="0"/>
                  </a:lnTo>
                  <a:lnTo>
                    <a:pt x="1886711" y="31622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3" name="object 102"/>
            <p:cNvSpPr txBox="1"/>
            <p:nvPr/>
          </p:nvSpPr>
          <p:spPr>
            <a:xfrm>
              <a:off x="10192894" y="1295780"/>
              <a:ext cx="1181100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750" spc="-4" dirty="0">
                  <a:latin typeface="Arial"/>
                  <a:cs typeface="Arial"/>
                </a:rPr>
                <a:t>Свидетельство</a:t>
              </a:r>
              <a:r>
                <a:rPr sz="750" spc="-11" dirty="0">
                  <a:latin typeface="Arial"/>
                  <a:cs typeface="Arial"/>
                </a:rPr>
                <a:t> </a:t>
              </a:r>
              <a:r>
                <a:rPr sz="750" spc="-8" dirty="0">
                  <a:latin typeface="Arial"/>
                  <a:cs typeface="Arial"/>
                </a:rPr>
                <a:t>или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14" name="object 103"/>
            <p:cNvSpPr txBox="1"/>
            <p:nvPr/>
          </p:nvSpPr>
          <p:spPr>
            <a:xfrm>
              <a:off x="10423018" y="1455801"/>
              <a:ext cx="722631" cy="15388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750" spc="-4" dirty="0">
                  <a:latin typeface="Arial"/>
                  <a:cs typeface="Arial"/>
                </a:rPr>
                <a:t>з</a:t>
              </a:r>
              <a:r>
                <a:rPr sz="750" spc="-8" dirty="0">
                  <a:latin typeface="Arial"/>
                  <a:cs typeface="Arial"/>
                </a:rPr>
                <a:t>ак</a:t>
              </a:r>
              <a:r>
                <a:rPr sz="750" spc="-11" dirty="0">
                  <a:latin typeface="Arial"/>
                  <a:cs typeface="Arial"/>
                </a:rPr>
                <a:t>л</a:t>
              </a:r>
              <a:r>
                <a:rPr sz="750" spc="-8" dirty="0">
                  <a:latin typeface="Arial"/>
                  <a:cs typeface="Arial"/>
                </a:rPr>
                <a:t>юче</a:t>
              </a:r>
              <a:r>
                <a:rPr sz="750" spc="-4" dirty="0">
                  <a:latin typeface="Arial"/>
                  <a:cs typeface="Arial"/>
                </a:rPr>
                <a:t>н</a:t>
              </a:r>
              <a:r>
                <a:rPr sz="750" spc="-8" dirty="0">
                  <a:latin typeface="Arial"/>
                  <a:cs typeface="Arial"/>
                </a:rPr>
                <a:t>и</a:t>
              </a:r>
              <a:r>
                <a:rPr sz="750" spc="-4" dirty="0">
                  <a:latin typeface="Arial"/>
                  <a:cs typeface="Arial"/>
                </a:rPr>
                <a:t>е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15" name="object 104"/>
            <p:cNvSpPr/>
            <p:nvPr/>
          </p:nvSpPr>
          <p:spPr>
            <a:xfrm>
              <a:off x="10826495" y="1054608"/>
              <a:ext cx="76200" cy="249554"/>
            </a:xfrm>
            <a:custGeom>
              <a:avLst/>
              <a:gdLst/>
              <a:ahLst/>
              <a:cxnLst/>
              <a:rect l="l" t="t" r="r" b="b"/>
              <a:pathLst>
                <a:path w="76200" h="249555">
                  <a:moveTo>
                    <a:pt x="44450" y="63500"/>
                  </a:moveTo>
                  <a:lnTo>
                    <a:pt x="31750" y="63500"/>
                  </a:lnTo>
                  <a:lnTo>
                    <a:pt x="31750" y="249554"/>
                  </a:lnTo>
                  <a:lnTo>
                    <a:pt x="44450" y="249554"/>
                  </a:lnTo>
                  <a:lnTo>
                    <a:pt x="44450" y="63500"/>
                  </a:lnTo>
                  <a:close/>
                </a:path>
                <a:path w="76200" h="249555">
                  <a:moveTo>
                    <a:pt x="38100" y="0"/>
                  </a:moveTo>
                  <a:lnTo>
                    <a:pt x="0" y="76200"/>
                  </a:lnTo>
                  <a:lnTo>
                    <a:pt x="31750" y="76200"/>
                  </a:lnTo>
                  <a:lnTo>
                    <a:pt x="31750" y="63500"/>
                  </a:lnTo>
                  <a:lnTo>
                    <a:pt x="69850" y="63500"/>
                  </a:lnTo>
                  <a:lnTo>
                    <a:pt x="38100" y="0"/>
                  </a:lnTo>
                  <a:close/>
                </a:path>
                <a:path w="76200" h="249555">
                  <a:moveTo>
                    <a:pt x="69850" y="63500"/>
                  </a:moveTo>
                  <a:lnTo>
                    <a:pt x="44450" y="63500"/>
                  </a:lnTo>
                  <a:lnTo>
                    <a:pt x="44450" y="76200"/>
                  </a:lnTo>
                  <a:lnTo>
                    <a:pt x="76200" y="76200"/>
                  </a:lnTo>
                  <a:lnTo>
                    <a:pt x="69850" y="635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6" name="object 105"/>
            <p:cNvSpPr/>
            <p:nvPr/>
          </p:nvSpPr>
          <p:spPr>
            <a:xfrm>
              <a:off x="7320660" y="3361182"/>
              <a:ext cx="86995" cy="2520950"/>
            </a:xfrm>
            <a:custGeom>
              <a:avLst/>
              <a:gdLst/>
              <a:ahLst/>
              <a:cxnLst/>
              <a:rect l="l" t="t" r="r" b="b"/>
              <a:pathLst>
                <a:path w="86995" h="2520950">
                  <a:moveTo>
                    <a:pt x="28940" y="2433849"/>
                  </a:moveTo>
                  <a:lnTo>
                    <a:pt x="0" y="2433878"/>
                  </a:lnTo>
                  <a:lnTo>
                    <a:pt x="43561" y="2520708"/>
                  </a:lnTo>
                  <a:lnTo>
                    <a:pt x="79622" y="2448331"/>
                  </a:lnTo>
                  <a:lnTo>
                    <a:pt x="28956" y="2448331"/>
                  </a:lnTo>
                  <a:lnTo>
                    <a:pt x="28940" y="2433849"/>
                  </a:lnTo>
                  <a:close/>
                </a:path>
                <a:path w="86995" h="2520950">
                  <a:moveTo>
                    <a:pt x="57896" y="2433819"/>
                  </a:moveTo>
                  <a:lnTo>
                    <a:pt x="28940" y="2433849"/>
                  </a:lnTo>
                  <a:lnTo>
                    <a:pt x="28956" y="2448331"/>
                  </a:lnTo>
                  <a:lnTo>
                    <a:pt x="57912" y="2448305"/>
                  </a:lnTo>
                  <a:lnTo>
                    <a:pt x="57896" y="2433819"/>
                  </a:lnTo>
                  <a:close/>
                </a:path>
                <a:path w="86995" h="2520950">
                  <a:moveTo>
                    <a:pt x="86868" y="2433789"/>
                  </a:moveTo>
                  <a:lnTo>
                    <a:pt x="57896" y="2433819"/>
                  </a:lnTo>
                  <a:lnTo>
                    <a:pt x="57912" y="2448305"/>
                  </a:lnTo>
                  <a:lnTo>
                    <a:pt x="28956" y="2448331"/>
                  </a:lnTo>
                  <a:lnTo>
                    <a:pt x="79622" y="2448331"/>
                  </a:lnTo>
                  <a:lnTo>
                    <a:pt x="86868" y="2433789"/>
                  </a:lnTo>
                  <a:close/>
                </a:path>
                <a:path w="86995" h="2520950">
                  <a:moveTo>
                    <a:pt x="57658" y="2216657"/>
                  </a:moveTo>
                  <a:lnTo>
                    <a:pt x="28702" y="2216657"/>
                  </a:lnTo>
                  <a:lnTo>
                    <a:pt x="28940" y="2433849"/>
                  </a:lnTo>
                  <a:lnTo>
                    <a:pt x="57896" y="2433819"/>
                  </a:lnTo>
                  <a:lnTo>
                    <a:pt x="57658" y="2216657"/>
                  </a:lnTo>
                  <a:close/>
                </a:path>
                <a:path w="86995" h="2520950">
                  <a:moveTo>
                    <a:pt x="57404" y="1898141"/>
                  </a:moveTo>
                  <a:lnTo>
                    <a:pt x="28448" y="1898141"/>
                  </a:lnTo>
                  <a:lnTo>
                    <a:pt x="28702" y="2129790"/>
                  </a:lnTo>
                  <a:lnTo>
                    <a:pt x="57658" y="2129790"/>
                  </a:lnTo>
                  <a:lnTo>
                    <a:pt x="57404" y="1898141"/>
                  </a:lnTo>
                  <a:close/>
                </a:path>
                <a:path w="86995" h="2520950">
                  <a:moveTo>
                    <a:pt x="57023" y="1579625"/>
                  </a:moveTo>
                  <a:lnTo>
                    <a:pt x="28067" y="1579625"/>
                  </a:lnTo>
                  <a:lnTo>
                    <a:pt x="28321" y="1811273"/>
                  </a:lnTo>
                  <a:lnTo>
                    <a:pt x="57277" y="1811273"/>
                  </a:lnTo>
                  <a:lnTo>
                    <a:pt x="57023" y="1579625"/>
                  </a:lnTo>
                  <a:close/>
                </a:path>
                <a:path w="86995" h="2520950">
                  <a:moveTo>
                    <a:pt x="56769" y="1261109"/>
                  </a:moveTo>
                  <a:lnTo>
                    <a:pt x="27813" y="1261109"/>
                  </a:lnTo>
                  <a:lnTo>
                    <a:pt x="28067" y="1492757"/>
                  </a:lnTo>
                  <a:lnTo>
                    <a:pt x="57023" y="1492757"/>
                  </a:lnTo>
                  <a:lnTo>
                    <a:pt x="56769" y="1261109"/>
                  </a:lnTo>
                  <a:close/>
                </a:path>
                <a:path w="86995" h="2520950">
                  <a:moveTo>
                    <a:pt x="56388" y="942593"/>
                  </a:moveTo>
                  <a:lnTo>
                    <a:pt x="27432" y="942593"/>
                  </a:lnTo>
                  <a:lnTo>
                    <a:pt x="27686" y="1174241"/>
                  </a:lnTo>
                  <a:lnTo>
                    <a:pt x="56642" y="1174241"/>
                  </a:lnTo>
                  <a:lnTo>
                    <a:pt x="56388" y="942593"/>
                  </a:lnTo>
                  <a:close/>
                </a:path>
                <a:path w="86995" h="2520950">
                  <a:moveTo>
                    <a:pt x="56134" y="624077"/>
                  </a:moveTo>
                  <a:lnTo>
                    <a:pt x="27178" y="624077"/>
                  </a:lnTo>
                  <a:lnTo>
                    <a:pt x="27432" y="855725"/>
                  </a:lnTo>
                  <a:lnTo>
                    <a:pt x="56388" y="855725"/>
                  </a:lnTo>
                  <a:lnTo>
                    <a:pt x="56134" y="624077"/>
                  </a:lnTo>
                  <a:close/>
                </a:path>
                <a:path w="86995" h="2520950">
                  <a:moveTo>
                    <a:pt x="55753" y="305561"/>
                  </a:moveTo>
                  <a:lnTo>
                    <a:pt x="26797" y="305561"/>
                  </a:lnTo>
                  <a:lnTo>
                    <a:pt x="27050" y="537209"/>
                  </a:lnTo>
                  <a:lnTo>
                    <a:pt x="56007" y="537209"/>
                  </a:lnTo>
                  <a:lnTo>
                    <a:pt x="55753" y="305561"/>
                  </a:lnTo>
                  <a:close/>
                </a:path>
                <a:path w="86995" h="2520950">
                  <a:moveTo>
                    <a:pt x="55499" y="0"/>
                  </a:moveTo>
                  <a:lnTo>
                    <a:pt x="26543" y="0"/>
                  </a:lnTo>
                  <a:lnTo>
                    <a:pt x="26797" y="218693"/>
                  </a:lnTo>
                  <a:lnTo>
                    <a:pt x="55753" y="218693"/>
                  </a:lnTo>
                  <a:lnTo>
                    <a:pt x="5549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7" name="object 106"/>
            <p:cNvSpPr/>
            <p:nvPr/>
          </p:nvSpPr>
          <p:spPr>
            <a:xfrm>
              <a:off x="8551418" y="3361563"/>
              <a:ext cx="86995" cy="2533650"/>
            </a:xfrm>
            <a:custGeom>
              <a:avLst/>
              <a:gdLst/>
              <a:ahLst/>
              <a:cxnLst/>
              <a:rect l="l" t="t" r="r" b="b"/>
              <a:pathLst>
                <a:path w="86995" h="2533650">
                  <a:moveTo>
                    <a:pt x="0" y="2446642"/>
                  </a:moveTo>
                  <a:lnTo>
                    <a:pt x="43179" y="2533624"/>
                  </a:lnTo>
                  <a:lnTo>
                    <a:pt x="79615" y="2461272"/>
                  </a:lnTo>
                  <a:lnTo>
                    <a:pt x="57784" y="2461272"/>
                  </a:lnTo>
                  <a:lnTo>
                    <a:pt x="28828" y="2461196"/>
                  </a:lnTo>
                  <a:lnTo>
                    <a:pt x="28868" y="2446718"/>
                  </a:lnTo>
                  <a:lnTo>
                    <a:pt x="0" y="2446642"/>
                  </a:lnTo>
                  <a:close/>
                </a:path>
                <a:path w="86995" h="2533650">
                  <a:moveTo>
                    <a:pt x="29463" y="2229561"/>
                  </a:moveTo>
                  <a:lnTo>
                    <a:pt x="28828" y="2461196"/>
                  </a:lnTo>
                  <a:lnTo>
                    <a:pt x="57784" y="2461272"/>
                  </a:lnTo>
                  <a:lnTo>
                    <a:pt x="58420" y="2229624"/>
                  </a:lnTo>
                  <a:lnTo>
                    <a:pt x="29463" y="2229561"/>
                  </a:lnTo>
                  <a:close/>
                </a:path>
                <a:path w="86995" h="2533650">
                  <a:moveTo>
                    <a:pt x="57824" y="2446794"/>
                  </a:moveTo>
                  <a:lnTo>
                    <a:pt x="57784" y="2461272"/>
                  </a:lnTo>
                  <a:lnTo>
                    <a:pt x="79615" y="2461272"/>
                  </a:lnTo>
                  <a:lnTo>
                    <a:pt x="86867" y="2446870"/>
                  </a:lnTo>
                  <a:lnTo>
                    <a:pt x="57824" y="2446794"/>
                  </a:lnTo>
                  <a:close/>
                </a:path>
                <a:path w="86995" h="2533650">
                  <a:moveTo>
                    <a:pt x="57824" y="2446718"/>
                  </a:moveTo>
                  <a:lnTo>
                    <a:pt x="28868" y="2446718"/>
                  </a:lnTo>
                  <a:lnTo>
                    <a:pt x="57824" y="2446794"/>
                  </a:lnTo>
                  <a:close/>
                </a:path>
                <a:path w="86995" h="2533650">
                  <a:moveTo>
                    <a:pt x="59308" y="1911096"/>
                  </a:moveTo>
                  <a:lnTo>
                    <a:pt x="30352" y="1911096"/>
                  </a:lnTo>
                  <a:lnTo>
                    <a:pt x="29717" y="2142744"/>
                  </a:lnTo>
                  <a:lnTo>
                    <a:pt x="58674" y="2142744"/>
                  </a:lnTo>
                  <a:lnTo>
                    <a:pt x="59308" y="1911096"/>
                  </a:lnTo>
                  <a:close/>
                </a:path>
                <a:path w="86995" h="2533650">
                  <a:moveTo>
                    <a:pt x="60071" y="1592580"/>
                  </a:moveTo>
                  <a:lnTo>
                    <a:pt x="31114" y="1592580"/>
                  </a:lnTo>
                  <a:lnTo>
                    <a:pt x="30479" y="1824228"/>
                  </a:lnTo>
                  <a:lnTo>
                    <a:pt x="59435" y="1824228"/>
                  </a:lnTo>
                  <a:lnTo>
                    <a:pt x="60071" y="1592580"/>
                  </a:lnTo>
                  <a:close/>
                </a:path>
                <a:path w="86995" h="2533650">
                  <a:moveTo>
                    <a:pt x="60959" y="1274064"/>
                  </a:moveTo>
                  <a:lnTo>
                    <a:pt x="32003" y="1274064"/>
                  </a:lnTo>
                  <a:lnTo>
                    <a:pt x="31368" y="1505712"/>
                  </a:lnTo>
                  <a:lnTo>
                    <a:pt x="60325" y="1505712"/>
                  </a:lnTo>
                  <a:lnTo>
                    <a:pt x="60959" y="1274064"/>
                  </a:lnTo>
                  <a:close/>
                </a:path>
                <a:path w="86995" h="2533650">
                  <a:moveTo>
                    <a:pt x="61722" y="955548"/>
                  </a:moveTo>
                  <a:lnTo>
                    <a:pt x="32765" y="955548"/>
                  </a:lnTo>
                  <a:lnTo>
                    <a:pt x="32130" y="1187195"/>
                  </a:lnTo>
                  <a:lnTo>
                    <a:pt x="61086" y="1187195"/>
                  </a:lnTo>
                  <a:lnTo>
                    <a:pt x="61722" y="955548"/>
                  </a:lnTo>
                  <a:close/>
                </a:path>
                <a:path w="86995" h="2533650">
                  <a:moveTo>
                    <a:pt x="62610" y="637032"/>
                  </a:moveTo>
                  <a:lnTo>
                    <a:pt x="33654" y="637032"/>
                  </a:lnTo>
                  <a:lnTo>
                    <a:pt x="33020" y="868680"/>
                  </a:lnTo>
                  <a:lnTo>
                    <a:pt x="61975" y="868680"/>
                  </a:lnTo>
                  <a:lnTo>
                    <a:pt x="62610" y="637032"/>
                  </a:lnTo>
                  <a:close/>
                </a:path>
                <a:path w="86995" h="2533650">
                  <a:moveTo>
                    <a:pt x="63373" y="318516"/>
                  </a:moveTo>
                  <a:lnTo>
                    <a:pt x="34416" y="318516"/>
                  </a:lnTo>
                  <a:lnTo>
                    <a:pt x="33781" y="550163"/>
                  </a:lnTo>
                  <a:lnTo>
                    <a:pt x="62737" y="550163"/>
                  </a:lnTo>
                  <a:lnTo>
                    <a:pt x="63373" y="318516"/>
                  </a:lnTo>
                  <a:close/>
                </a:path>
                <a:path w="86995" h="2533650">
                  <a:moveTo>
                    <a:pt x="64261" y="0"/>
                  </a:moveTo>
                  <a:lnTo>
                    <a:pt x="35305" y="0"/>
                  </a:lnTo>
                  <a:lnTo>
                    <a:pt x="34671" y="231648"/>
                  </a:lnTo>
                  <a:lnTo>
                    <a:pt x="63626" y="231648"/>
                  </a:lnTo>
                  <a:lnTo>
                    <a:pt x="6426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8" name="object 107"/>
            <p:cNvSpPr/>
            <p:nvPr/>
          </p:nvSpPr>
          <p:spPr>
            <a:xfrm>
              <a:off x="10850880" y="4469129"/>
              <a:ext cx="86995" cy="1417320"/>
            </a:xfrm>
            <a:custGeom>
              <a:avLst/>
              <a:gdLst/>
              <a:ahLst/>
              <a:cxnLst/>
              <a:rect l="l" t="t" r="r" b="b"/>
              <a:pathLst>
                <a:path w="86995" h="1417320">
                  <a:moveTo>
                    <a:pt x="28955" y="1329842"/>
                  </a:moveTo>
                  <a:lnTo>
                    <a:pt x="0" y="1329842"/>
                  </a:lnTo>
                  <a:lnTo>
                    <a:pt x="43434" y="1416710"/>
                  </a:lnTo>
                  <a:lnTo>
                    <a:pt x="79629" y="1344320"/>
                  </a:lnTo>
                  <a:lnTo>
                    <a:pt x="28955" y="1344320"/>
                  </a:lnTo>
                  <a:lnTo>
                    <a:pt x="28955" y="1329842"/>
                  </a:lnTo>
                  <a:close/>
                </a:path>
                <a:path w="86995" h="1417320">
                  <a:moveTo>
                    <a:pt x="57912" y="1112647"/>
                  </a:moveTo>
                  <a:lnTo>
                    <a:pt x="28955" y="1112647"/>
                  </a:lnTo>
                  <a:lnTo>
                    <a:pt x="28955" y="1344320"/>
                  </a:lnTo>
                  <a:lnTo>
                    <a:pt x="57912" y="1344320"/>
                  </a:lnTo>
                  <a:lnTo>
                    <a:pt x="57912" y="1112647"/>
                  </a:lnTo>
                  <a:close/>
                </a:path>
                <a:path w="86995" h="1417320">
                  <a:moveTo>
                    <a:pt x="86868" y="1329842"/>
                  </a:moveTo>
                  <a:lnTo>
                    <a:pt x="57912" y="1329842"/>
                  </a:lnTo>
                  <a:lnTo>
                    <a:pt x="57912" y="1344320"/>
                  </a:lnTo>
                  <a:lnTo>
                    <a:pt x="79629" y="1344320"/>
                  </a:lnTo>
                  <a:lnTo>
                    <a:pt x="86868" y="1329842"/>
                  </a:lnTo>
                  <a:close/>
                </a:path>
                <a:path w="86995" h="1417320">
                  <a:moveTo>
                    <a:pt x="57912" y="794131"/>
                  </a:moveTo>
                  <a:lnTo>
                    <a:pt x="28955" y="794131"/>
                  </a:lnTo>
                  <a:lnTo>
                    <a:pt x="28955" y="1025779"/>
                  </a:lnTo>
                  <a:lnTo>
                    <a:pt x="57912" y="1025779"/>
                  </a:lnTo>
                  <a:lnTo>
                    <a:pt x="57912" y="794131"/>
                  </a:lnTo>
                  <a:close/>
                </a:path>
                <a:path w="86995" h="1417320">
                  <a:moveTo>
                    <a:pt x="57912" y="475615"/>
                  </a:moveTo>
                  <a:lnTo>
                    <a:pt x="28955" y="475615"/>
                  </a:lnTo>
                  <a:lnTo>
                    <a:pt x="28955" y="707263"/>
                  </a:lnTo>
                  <a:lnTo>
                    <a:pt x="57912" y="707263"/>
                  </a:lnTo>
                  <a:lnTo>
                    <a:pt x="57912" y="475615"/>
                  </a:lnTo>
                  <a:close/>
                </a:path>
                <a:path w="86995" h="1417320">
                  <a:moveTo>
                    <a:pt x="57912" y="157099"/>
                  </a:moveTo>
                  <a:lnTo>
                    <a:pt x="28955" y="157099"/>
                  </a:lnTo>
                  <a:lnTo>
                    <a:pt x="28955" y="388747"/>
                  </a:lnTo>
                  <a:lnTo>
                    <a:pt x="57912" y="388747"/>
                  </a:lnTo>
                  <a:lnTo>
                    <a:pt x="57912" y="157099"/>
                  </a:lnTo>
                  <a:close/>
                </a:path>
                <a:path w="86995" h="1417320">
                  <a:moveTo>
                    <a:pt x="57912" y="0"/>
                  </a:moveTo>
                  <a:lnTo>
                    <a:pt x="28955" y="0"/>
                  </a:lnTo>
                  <a:lnTo>
                    <a:pt x="28955" y="70231"/>
                  </a:lnTo>
                  <a:lnTo>
                    <a:pt x="57912" y="70231"/>
                  </a:lnTo>
                  <a:lnTo>
                    <a:pt x="57912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19" name="object 108"/>
            <p:cNvSpPr/>
            <p:nvPr/>
          </p:nvSpPr>
          <p:spPr>
            <a:xfrm>
              <a:off x="10774680" y="5841491"/>
              <a:ext cx="585216" cy="101650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0" name="object 109"/>
            <p:cNvSpPr/>
            <p:nvPr/>
          </p:nvSpPr>
          <p:spPr>
            <a:xfrm>
              <a:off x="6682740" y="6733213"/>
              <a:ext cx="4191000" cy="76200"/>
            </a:xfrm>
            <a:custGeom>
              <a:avLst/>
              <a:gdLst/>
              <a:ahLst/>
              <a:cxnLst/>
              <a:rect l="l" t="t" r="r" b="b"/>
              <a:pathLst>
                <a:path w="4191000" h="76200">
                  <a:moveTo>
                    <a:pt x="4114524" y="44449"/>
                  </a:moveTo>
                  <a:lnTo>
                    <a:pt x="4114418" y="76199"/>
                  </a:lnTo>
                  <a:lnTo>
                    <a:pt x="4178258" y="44477"/>
                  </a:lnTo>
                  <a:lnTo>
                    <a:pt x="4127245" y="44477"/>
                  </a:lnTo>
                  <a:lnTo>
                    <a:pt x="4114524" y="44449"/>
                  </a:lnTo>
                  <a:close/>
                </a:path>
                <a:path w="4191000" h="76200">
                  <a:moveTo>
                    <a:pt x="4114567" y="31749"/>
                  </a:moveTo>
                  <a:lnTo>
                    <a:pt x="4114524" y="44449"/>
                  </a:lnTo>
                  <a:lnTo>
                    <a:pt x="4127245" y="44477"/>
                  </a:lnTo>
                  <a:lnTo>
                    <a:pt x="4127245" y="31777"/>
                  </a:lnTo>
                  <a:lnTo>
                    <a:pt x="4114567" y="31749"/>
                  </a:lnTo>
                  <a:close/>
                </a:path>
                <a:path w="4191000" h="76200">
                  <a:moveTo>
                    <a:pt x="4114673" y="0"/>
                  </a:moveTo>
                  <a:lnTo>
                    <a:pt x="4114567" y="31749"/>
                  </a:lnTo>
                  <a:lnTo>
                    <a:pt x="4127245" y="31777"/>
                  </a:lnTo>
                  <a:lnTo>
                    <a:pt x="4127245" y="44477"/>
                  </a:lnTo>
                  <a:lnTo>
                    <a:pt x="4178258" y="44477"/>
                  </a:lnTo>
                  <a:lnTo>
                    <a:pt x="4190745" y="38272"/>
                  </a:lnTo>
                  <a:lnTo>
                    <a:pt x="4114673" y="0"/>
                  </a:lnTo>
                  <a:close/>
                </a:path>
                <a:path w="4191000" h="76200">
                  <a:moveTo>
                    <a:pt x="0" y="22423"/>
                  </a:moveTo>
                  <a:lnTo>
                    <a:pt x="0" y="35121"/>
                  </a:lnTo>
                  <a:lnTo>
                    <a:pt x="4114524" y="44449"/>
                  </a:lnTo>
                  <a:lnTo>
                    <a:pt x="4114567" y="31749"/>
                  </a:lnTo>
                  <a:lnTo>
                    <a:pt x="0" y="22423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1" name="object 110"/>
            <p:cNvSpPr txBox="1"/>
            <p:nvPr/>
          </p:nvSpPr>
          <p:spPr>
            <a:xfrm>
              <a:off x="7957566" y="6571691"/>
              <a:ext cx="2058671" cy="1692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825" dirty="0">
                  <a:solidFill>
                    <a:srgbClr val="843B0C"/>
                  </a:solidFill>
                  <a:latin typeface="Arial"/>
                  <a:cs typeface="Arial"/>
                </a:rPr>
                <a:t>не более 30 календарных</a:t>
              </a:r>
              <a:r>
                <a:rPr sz="825" spc="-101" dirty="0">
                  <a:solidFill>
                    <a:srgbClr val="843B0C"/>
                  </a:solidFill>
                  <a:latin typeface="Arial"/>
                  <a:cs typeface="Arial"/>
                </a:rPr>
                <a:t> </a:t>
              </a:r>
              <a:r>
                <a:rPr sz="825" dirty="0">
                  <a:solidFill>
                    <a:srgbClr val="843B0C"/>
                  </a:solidFill>
                  <a:latin typeface="Arial"/>
                  <a:cs typeface="Arial"/>
                </a:rPr>
                <a:t>дней</a:t>
              </a:r>
              <a:endParaRPr sz="825">
                <a:latin typeface="Arial"/>
                <a:cs typeface="Arial"/>
              </a:endParaRPr>
            </a:p>
          </p:txBody>
        </p:sp>
        <p:sp>
          <p:nvSpPr>
            <p:cNvPr id="122" name="object 111"/>
            <p:cNvSpPr/>
            <p:nvPr/>
          </p:nvSpPr>
          <p:spPr>
            <a:xfrm>
              <a:off x="7301483" y="5894832"/>
              <a:ext cx="350520" cy="54406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3" name="object 112"/>
            <p:cNvSpPr/>
            <p:nvPr/>
          </p:nvSpPr>
          <p:spPr>
            <a:xfrm>
              <a:off x="8513064" y="5881115"/>
              <a:ext cx="545592" cy="69494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4" name="object 113"/>
            <p:cNvSpPr/>
            <p:nvPr/>
          </p:nvSpPr>
          <p:spPr>
            <a:xfrm>
              <a:off x="6634733" y="3361182"/>
              <a:ext cx="728980" cy="1104900"/>
            </a:xfrm>
            <a:custGeom>
              <a:avLst/>
              <a:gdLst/>
              <a:ahLst/>
              <a:cxnLst/>
              <a:rect l="l" t="t" r="r" b="b"/>
              <a:pathLst>
                <a:path w="728979" h="1104900">
                  <a:moveTo>
                    <a:pt x="0" y="1104900"/>
                  </a:moveTo>
                  <a:lnTo>
                    <a:pt x="728472" y="1104900"/>
                  </a:lnTo>
                  <a:lnTo>
                    <a:pt x="728472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5" name="object 114"/>
            <p:cNvSpPr/>
            <p:nvPr/>
          </p:nvSpPr>
          <p:spPr>
            <a:xfrm>
              <a:off x="6634733" y="3361182"/>
              <a:ext cx="728980" cy="1104900"/>
            </a:xfrm>
            <a:custGeom>
              <a:avLst/>
              <a:gdLst/>
              <a:ahLst/>
              <a:cxnLst/>
              <a:rect l="l" t="t" r="r" b="b"/>
              <a:pathLst>
                <a:path w="728979" h="1104900">
                  <a:moveTo>
                    <a:pt x="0" y="1104900"/>
                  </a:moveTo>
                  <a:lnTo>
                    <a:pt x="728472" y="1104900"/>
                  </a:lnTo>
                  <a:lnTo>
                    <a:pt x="728472" y="0"/>
                  </a:lnTo>
                  <a:lnTo>
                    <a:pt x="0" y="0"/>
                  </a:lnTo>
                  <a:lnTo>
                    <a:pt x="0" y="1104900"/>
                  </a:lnTo>
                  <a:close/>
                </a:path>
              </a:pathLst>
            </a:custGeom>
            <a:ln w="38100">
              <a:solidFill>
                <a:srgbClr val="385622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6" name="object 115"/>
            <p:cNvSpPr txBox="1"/>
            <p:nvPr/>
          </p:nvSpPr>
          <p:spPr>
            <a:xfrm>
              <a:off x="6842496" y="3508981"/>
              <a:ext cx="307776" cy="808991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31909" indent="-22860">
                <a:lnSpc>
                  <a:spcPts val="829"/>
                </a:lnSpc>
              </a:pPr>
              <a:r>
                <a:rPr sz="750" dirty="0">
                  <a:latin typeface="Arial"/>
                  <a:cs typeface="Arial"/>
                </a:rPr>
                <a:t>О</a:t>
              </a:r>
              <a:r>
                <a:rPr sz="750" spc="-4" dirty="0">
                  <a:latin typeface="Arial"/>
                  <a:cs typeface="Arial"/>
                </a:rPr>
                <a:t>ф</a:t>
              </a:r>
              <a:r>
                <a:rPr sz="750" dirty="0">
                  <a:latin typeface="Arial"/>
                  <a:cs typeface="Arial"/>
                </a:rPr>
                <a:t>о</a:t>
              </a:r>
              <a:r>
                <a:rPr sz="750" spc="-4" dirty="0">
                  <a:latin typeface="Arial"/>
                  <a:cs typeface="Arial"/>
                </a:rPr>
                <a:t>р</a:t>
              </a:r>
              <a:r>
                <a:rPr sz="750" dirty="0">
                  <a:latin typeface="Arial"/>
                  <a:cs typeface="Arial"/>
                </a:rPr>
                <a:t>м</a:t>
              </a:r>
              <a:r>
                <a:rPr sz="750" spc="-8" dirty="0">
                  <a:latin typeface="Arial"/>
                  <a:cs typeface="Arial"/>
                </a:rPr>
                <a:t>л</a:t>
              </a:r>
              <a:r>
                <a:rPr sz="750" dirty="0">
                  <a:latin typeface="Arial"/>
                  <a:cs typeface="Arial"/>
                </a:rPr>
                <a:t>ен</a:t>
              </a:r>
              <a:r>
                <a:rPr sz="750" spc="-4" dirty="0">
                  <a:latin typeface="Arial"/>
                  <a:cs typeface="Arial"/>
                </a:rPr>
                <a:t>и</a:t>
              </a:r>
              <a:r>
                <a:rPr sz="750" dirty="0">
                  <a:latin typeface="Arial"/>
                  <a:cs typeface="Arial"/>
                </a:rPr>
                <a:t>е</a:t>
              </a:r>
              <a:endParaRPr sz="750">
                <a:latin typeface="Arial"/>
                <a:cs typeface="Arial"/>
              </a:endParaRPr>
            </a:p>
            <a:p>
              <a:pPr marL="31909">
                <a:spcBef>
                  <a:spcPts val="64"/>
                </a:spcBef>
              </a:pPr>
              <a:r>
                <a:rPr sz="750" dirty="0">
                  <a:latin typeface="Arial"/>
                  <a:cs typeface="Arial"/>
                </a:rPr>
                <a:t>р</a:t>
              </a:r>
              <a:r>
                <a:rPr sz="750" spc="-4" dirty="0">
                  <a:latin typeface="Arial"/>
                  <a:cs typeface="Arial"/>
                </a:rPr>
                <a:t>е</a:t>
              </a:r>
              <a:r>
                <a:rPr sz="750" dirty="0">
                  <a:latin typeface="Arial"/>
                  <a:cs typeface="Arial"/>
                </a:rPr>
                <a:t>з</a:t>
              </a:r>
              <a:r>
                <a:rPr sz="750" spc="-23" dirty="0">
                  <a:latin typeface="Arial"/>
                  <a:cs typeface="Arial"/>
                </a:rPr>
                <a:t>у</a:t>
              </a:r>
              <a:r>
                <a:rPr sz="750" spc="-4" dirty="0">
                  <a:latin typeface="Arial"/>
                  <a:cs typeface="Arial"/>
                </a:rPr>
                <a:t>л</a:t>
              </a:r>
              <a:r>
                <a:rPr sz="750" dirty="0">
                  <a:latin typeface="Arial"/>
                  <a:cs typeface="Arial"/>
                </a:rPr>
                <a:t>ь</a:t>
              </a:r>
              <a:r>
                <a:rPr sz="750" spc="-4" dirty="0">
                  <a:latin typeface="Arial"/>
                  <a:cs typeface="Arial"/>
                </a:rPr>
                <a:t>т</a:t>
              </a:r>
              <a:r>
                <a:rPr sz="750" dirty="0">
                  <a:latin typeface="Arial"/>
                  <a:cs typeface="Arial"/>
                </a:rPr>
                <a:t>ат</a:t>
              </a:r>
              <a:r>
                <a:rPr sz="750" spc="4" dirty="0">
                  <a:latin typeface="Arial"/>
                  <a:cs typeface="Arial"/>
                </a:rPr>
                <a:t>о</a:t>
              </a:r>
              <a:r>
                <a:rPr sz="750" dirty="0">
                  <a:latin typeface="Arial"/>
                  <a:cs typeface="Arial"/>
                </a:rPr>
                <a:t>в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27" name="object 116"/>
            <p:cNvSpPr/>
            <p:nvPr/>
          </p:nvSpPr>
          <p:spPr>
            <a:xfrm>
              <a:off x="6603110" y="4467478"/>
              <a:ext cx="86995" cy="1416050"/>
            </a:xfrm>
            <a:custGeom>
              <a:avLst/>
              <a:gdLst/>
              <a:ahLst/>
              <a:cxnLst/>
              <a:rect l="l" t="t" r="r" b="b"/>
              <a:pathLst>
                <a:path w="86995" h="1416050">
                  <a:moveTo>
                    <a:pt x="28955" y="1329292"/>
                  </a:moveTo>
                  <a:lnTo>
                    <a:pt x="0" y="1329550"/>
                  </a:lnTo>
                  <a:lnTo>
                    <a:pt x="44196" y="1416037"/>
                  </a:lnTo>
                  <a:lnTo>
                    <a:pt x="79533" y="1343774"/>
                  </a:lnTo>
                  <a:lnTo>
                    <a:pt x="29083" y="1343774"/>
                  </a:lnTo>
                  <a:lnTo>
                    <a:pt x="28955" y="1329292"/>
                  </a:lnTo>
                  <a:close/>
                </a:path>
                <a:path w="86995" h="1416050">
                  <a:moveTo>
                    <a:pt x="57911" y="1329033"/>
                  </a:moveTo>
                  <a:lnTo>
                    <a:pt x="28955" y="1329292"/>
                  </a:lnTo>
                  <a:lnTo>
                    <a:pt x="29083" y="1343774"/>
                  </a:lnTo>
                  <a:lnTo>
                    <a:pt x="58039" y="1343520"/>
                  </a:lnTo>
                  <a:lnTo>
                    <a:pt x="57911" y="1329033"/>
                  </a:lnTo>
                  <a:close/>
                </a:path>
                <a:path w="86995" h="1416050">
                  <a:moveTo>
                    <a:pt x="86868" y="1328775"/>
                  </a:moveTo>
                  <a:lnTo>
                    <a:pt x="57911" y="1329033"/>
                  </a:lnTo>
                  <a:lnTo>
                    <a:pt x="58039" y="1343520"/>
                  </a:lnTo>
                  <a:lnTo>
                    <a:pt x="29083" y="1343774"/>
                  </a:lnTo>
                  <a:lnTo>
                    <a:pt x="79533" y="1343774"/>
                  </a:lnTo>
                  <a:lnTo>
                    <a:pt x="86868" y="1328775"/>
                  </a:lnTo>
                  <a:close/>
                </a:path>
                <a:path w="86995" h="1416050">
                  <a:moveTo>
                    <a:pt x="56007" y="1111885"/>
                  </a:moveTo>
                  <a:lnTo>
                    <a:pt x="27050" y="1112139"/>
                  </a:lnTo>
                  <a:lnTo>
                    <a:pt x="28955" y="1329292"/>
                  </a:lnTo>
                  <a:lnTo>
                    <a:pt x="57911" y="1329033"/>
                  </a:lnTo>
                  <a:lnTo>
                    <a:pt x="56007" y="1111885"/>
                  </a:lnTo>
                  <a:close/>
                </a:path>
                <a:path w="86995" h="1416050">
                  <a:moveTo>
                    <a:pt x="53213" y="793369"/>
                  </a:moveTo>
                  <a:lnTo>
                    <a:pt x="24257" y="793623"/>
                  </a:lnTo>
                  <a:lnTo>
                    <a:pt x="26289" y="1025271"/>
                  </a:lnTo>
                  <a:lnTo>
                    <a:pt x="55245" y="1025017"/>
                  </a:lnTo>
                  <a:lnTo>
                    <a:pt x="53213" y="793369"/>
                  </a:lnTo>
                  <a:close/>
                </a:path>
                <a:path w="86995" h="1416050">
                  <a:moveTo>
                    <a:pt x="50292" y="474853"/>
                  </a:moveTo>
                  <a:lnTo>
                    <a:pt x="21336" y="475107"/>
                  </a:lnTo>
                  <a:lnTo>
                    <a:pt x="23495" y="706755"/>
                  </a:lnTo>
                  <a:lnTo>
                    <a:pt x="52450" y="706501"/>
                  </a:lnTo>
                  <a:lnTo>
                    <a:pt x="50292" y="474853"/>
                  </a:lnTo>
                  <a:close/>
                </a:path>
                <a:path w="86995" h="1416050">
                  <a:moveTo>
                    <a:pt x="47498" y="156337"/>
                  </a:moveTo>
                  <a:lnTo>
                    <a:pt x="18542" y="156591"/>
                  </a:lnTo>
                  <a:lnTo>
                    <a:pt x="20574" y="388239"/>
                  </a:lnTo>
                  <a:lnTo>
                    <a:pt x="49530" y="387985"/>
                  </a:lnTo>
                  <a:lnTo>
                    <a:pt x="47498" y="156337"/>
                  </a:lnTo>
                  <a:close/>
                </a:path>
                <a:path w="86995" h="1416050">
                  <a:moveTo>
                    <a:pt x="46100" y="0"/>
                  </a:moveTo>
                  <a:lnTo>
                    <a:pt x="17145" y="254"/>
                  </a:lnTo>
                  <a:lnTo>
                    <a:pt x="17780" y="69723"/>
                  </a:lnTo>
                  <a:lnTo>
                    <a:pt x="46736" y="69469"/>
                  </a:lnTo>
                  <a:lnTo>
                    <a:pt x="461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8" name="object 117"/>
            <p:cNvSpPr/>
            <p:nvPr/>
          </p:nvSpPr>
          <p:spPr>
            <a:xfrm>
              <a:off x="6661404" y="6350508"/>
              <a:ext cx="714375" cy="76200"/>
            </a:xfrm>
            <a:custGeom>
              <a:avLst/>
              <a:gdLst/>
              <a:ahLst/>
              <a:cxnLst/>
              <a:rect l="l" t="t" r="r" b="b"/>
              <a:pathLst>
                <a:path w="714375" h="76200">
                  <a:moveTo>
                    <a:pt x="637794" y="0"/>
                  </a:moveTo>
                  <a:lnTo>
                    <a:pt x="637794" y="76199"/>
                  </a:lnTo>
                  <a:lnTo>
                    <a:pt x="701294" y="44449"/>
                  </a:lnTo>
                  <a:lnTo>
                    <a:pt x="650494" y="44449"/>
                  </a:lnTo>
                  <a:lnTo>
                    <a:pt x="650494" y="31749"/>
                  </a:lnTo>
                  <a:lnTo>
                    <a:pt x="701294" y="31749"/>
                  </a:lnTo>
                  <a:lnTo>
                    <a:pt x="637794" y="0"/>
                  </a:lnTo>
                  <a:close/>
                </a:path>
                <a:path w="714375" h="76200">
                  <a:moveTo>
                    <a:pt x="637794" y="31749"/>
                  </a:moveTo>
                  <a:lnTo>
                    <a:pt x="0" y="31749"/>
                  </a:lnTo>
                  <a:lnTo>
                    <a:pt x="0" y="44449"/>
                  </a:lnTo>
                  <a:lnTo>
                    <a:pt x="637794" y="44449"/>
                  </a:lnTo>
                  <a:lnTo>
                    <a:pt x="637794" y="31749"/>
                  </a:lnTo>
                  <a:close/>
                </a:path>
                <a:path w="714375" h="76200">
                  <a:moveTo>
                    <a:pt x="701294" y="31749"/>
                  </a:moveTo>
                  <a:lnTo>
                    <a:pt x="650494" y="31749"/>
                  </a:lnTo>
                  <a:lnTo>
                    <a:pt x="650494" y="44449"/>
                  </a:lnTo>
                  <a:lnTo>
                    <a:pt x="701294" y="44449"/>
                  </a:lnTo>
                  <a:lnTo>
                    <a:pt x="713994" y="38099"/>
                  </a:lnTo>
                  <a:lnTo>
                    <a:pt x="701294" y="31749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29" name="object 118"/>
            <p:cNvSpPr txBox="1"/>
            <p:nvPr/>
          </p:nvSpPr>
          <p:spPr>
            <a:xfrm>
              <a:off x="5323078" y="5940347"/>
              <a:ext cx="803911" cy="47705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4286" indent="104775">
                <a:lnSpc>
                  <a:spcPct val="105000"/>
                </a:lnSpc>
              </a:pP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не более</a:t>
              </a:r>
              <a:r>
                <a:rPr sz="750" spc="-68" dirty="0">
                  <a:solidFill>
                    <a:srgbClr val="843B0C"/>
                  </a:solidFill>
                  <a:latin typeface="Arial"/>
                  <a:cs typeface="Arial"/>
                </a:rPr>
                <a:t> 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7  </a:t>
              </a:r>
              <a:r>
                <a:rPr sz="750" spc="-8" dirty="0">
                  <a:solidFill>
                    <a:srgbClr val="843B0C"/>
                  </a:solidFill>
                  <a:latin typeface="Arial"/>
                  <a:cs typeface="Arial"/>
                </a:rPr>
                <a:t>к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а</a:t>
              </a:r>
              <a:r>
                <a:rPr sz="750" spc="-11" dirty="0">
                  <a:solidFill>
                    <a:srgbClr val="843B0C"/>
                  </a:solidFill>
                  <a:latin typeface="Arial"/>
                  <a:cs typeface="Arial"/>
                </a:rPr>
                <a:t>л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ен</a:t>
              </a:r>
              <a:r>
                <a:rPr sz="750" spc="-8" dirty="0">
                  <a:solidFill>
                    <a:srgbClr val="843B0C"/>
                  </a:solidFill>
                  <a:latin typeface="Arial"/>
                  <a:cs typeface="Arial"/>
                </a:rPr>
                <a:t>д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а</a:t>
              </a:r>
              <a:r>
                <a:rPr sz="750" spc="-8" dirty="0">
                  <a:solidFill>
                    <a:srgbClr val="843B0C"/>
                  </a:solidFill>
                  <a:latin typeface="Arial"/>
                  <a:cs typeface="Arial"/>
                </a:rPr>
                <a:t>р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н</a:t>
              </a:r>
              <a:r>
                <a:rPr sz="750" dirty="0">
                  <a:solidFill>
                    <a:srgbClr val="843B0C"/>
                  </a:solidFill>
                  <a:latin typeface="Arial"/>
                  <a:cs typeface="Arial"/>
                </a:rPr>
                <a:t>ы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х</a:t>
              </a:r>
              <a:endParaRPr sz="750">
                <a:latin typeface="Arial"/>
                <a:cs typeface="Arial"/>
              </a:endParaRPr>
            </a:p>
            <a:p>
              <a:pPr marL="380048">
                <a:spcBef>
                  <a:spcPts val="45"/>
                </a:spcBef>
              </a:pPr>
              <a:r>
                <a:rPr sz="750" spc="-8" dirty="0">
                  <a:solidFill>
                    <a:srgbClr val="843B0C"/>
                  </a:solidFill>
                  <a:latin typeface="Arial"/>
                  <a:cs typeface="Arial"/>
                </a:rPr>
                <a:t>д</a:t>
              </a:r>
              <a:r>
                <a:rPr sz="750" spc="-4" dirty="0">
                  <a:solidFill>
                    <a:srgbClr val="843B0C"/>
                  </a:solidFill>
                  <a:latin typeface="Arial"/>
                  <a:cs typeface="Arial"/>
                </a:rPr>
                <a:t>ней</a:t>
              </a:r>
              <a:endParaRPr sz="750">
                <a:latin typeface="Arial"/>
                <a:cs typeface="Arial"/>
              </a:endParaRPr>
            </a:p>
          </p:txBody>
        </p:sp>
        <p:sp>
          <p:nvSpPr>
            <p:cNvPr id="130" name="object 119"/>
            <p:cNvSpPr/>
            <p:nvPr/>
          </p:nvSpPr>
          <p:spPr>
            <a:xfrm>
              <a:off x="6702552" y="6460477"/>
              <a:ext cx="1891030" cy="76200"/>
            </a:xfrm>
            <a:custGeom>
              <a:avLst/>
              <a:gdLst/>
              <a:ahLst/>
              <a:cxnLst/>
              <a:rect l="l" t="t" r="r" b="b"/>
              <a:pathLst>
                <a:path w="1891029" h="76200">
                  <a:moveTo>
                    <a:pt x="1878510" y="31711"/>
                  </a:moveTo>
                  <a:lnTo>
                    <a:pt x="1827402" y="31711"/>
                  </a:lnTo>
                  <a:lnTo>
                    <a:pt x="1827402" y="44411"/>
                  </a:lnTo>
                  <a:lnTo>
                    <a:pt x="1814724" y="44452"/>
                  </a:lnTo>
                  <a:lnTo>
                    <a:pt x="1814829" y="76199"/>
                  </a:lnTo>
                  <a:lnTo>
                    <a:pt x="1890902" y="37858"/>
                  </a:lnTo>
                  <a:lnTo>
                    <a:pt x="1878510" y="31711"/>
                  </a:lnTo>
                  <a:close/>
                </a:path>
                <a:path w="1891029" h="76200">
                  <a:moveTo>
                    <a:pt x="1814681" y="31752"/>
                  </a:moveTo>
                  <a:lnTo>
                    <a:pt x="0" y="37604"/>
                  </a:lnTo>
                  <a:lnTo>
                    <a:pt x="0" y="50304"/>
                  </a:lnTo>
                  <a:lnTo>
                    <a:pt x="1814724" y="44452"/>
                  </a:lnTo>
                  <a:lnTo>
                    <a:pt x="1814681" y="31752"/>
                  </a:lnTo>
                  <a:close/>
                </a:path>
                <a:path w="1891029" h="76200">
                  <a:moveTo>
                    <a:pt x="1827402" y="31711"/>
                  </a:moveTo>
                  <a:lnTo>
                    <a:pt x="1814681" y="31752"/>
                  </a:lnTo>
                  <a:lnTo>
                    <a:pt x="1814724" y="44452"/>
                  </a:lnTo>
                  <a:lnTo>
                    <a:pt x="1827402" y="44411"/>
                  </a:lnTo>
                  <a:lnTo>
                    <a:pt x="1827402" y="31711"/>
                  </a:lnTo>
                  <a:close/>
                </a:path>
                <a:path w="1891029" h="76200">
                  <a:moveTo>
                    <a:pt x="1814576" y="0"/>
                  </a:moveTo>
                  <a:lnTo>
                    <a:pt x="1814681" y="31752"/>
                  </a:lnTo>
                  <a:lnTo>
                    <a:pt x="1878510" y="31711"/>
                  </a:lnTo>
                  <a:lnTo>
                    <a:pt x="1814576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1" name="object 120"/>
            <p:cNvSpPr txBox="1"/>
            <p:nvPr/>
          </p:nvSpPr>
          <p:spPr>
            <a:xfrm>
              <a:off x="7668514" y="6079235"/>
              <a:ext cx="729615" cy="4154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675" spc="-4" dirty="0">
                  <a:solidFill>
                    <a:srgbClr val="843B0C"/>
                  </a:solidFill>
                  <a:latin typeface="Arial"/>
                  <a:cs typeface="Arial"/>
                </a:rPr>
                <a:t>не более 14  </a:t>
              </a:r>
              <a:r>
                <a:rPr sz="675" dirty="0">
                  <a:solidFill>
                    <a:srgbClr val="843B0C"/>
                  </a:solidFill>
                  <a:latin typeface="Arial"/>
                  <a:cs typeface="Arial"/>
                </a:rPr>
                <a:t>ка</a:t>
              </a:r>
              <a:r>
                <a:rPr sz="675" spc="-4" dirty="0">
                  <a:solidFill>
                    <a:srgbClr val="843B0C"/>
                  </a:solidFill>
                  <a:latin typeface="Arial"/>
                  <a:cs typeface="Arial"/>
                </a:rPr>
                <a:t>ле</a:t>
              </a:r>
              <a:r>
                <a:rPr sz="675" spc="-8" dirty="0">
                  <a:solidFill>
                    <a:srgbClr val="843B0C"/>
                  </a:solidFill>
                  <a:latin typeface="Arial"/>
                  <a:cs typeface="Arial"/>
                </a:rPr>
                <a:t>н</a:t>
              </a:r>
              <a:r>
                <a:rPr sz="675" spc="-4" dirty="0">
                  <a:solidFill>
                    <a:srgbClr val="843B0C"/>
                  </a:solidFill>
                  <a:latin typeface="Arial"/>
                  <a:cs typeface="Arial"/>
                </a:rPr>
                <a:t>дар</a:t>
              </a:r>
              <a:r>
                <a:rPr sz="675" spc="-8" dirty="0">
                  <a:solidFill>
                    <a:srgbClr val="843B0C"/>
                  </a:solidFill>
                  <a:latin typeface="Arial"/>
                  <a:cs typeface="Arial"/>
                </a:rPr>
                <a:t>н</a:t>
              </a:r>
              <a:r>
                <a:rPr sz="675" dirty="0">
                  <a:solidFill>
                    <a:srgbClr val="843B0C"/>
                  </a:solidFill>
                  <a:latin typeface="Arial"/>
                  <a:cs typeface="Arial"/>
                </a:rPr>
                <a:t>ых  </a:t>
              </a:r>
              <a:r>
                <a:rPr sz="675" spc="-4" dirty="0">
                  <a:solidFill>
                    <a:srgbClr val="843B0C"/>
                  </a:solidFill>
                  <a:latin typeface="Arial"/>
                  <a:cs typeface="Arial"/>
                </a:rPr>
                <a:t>дней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132" name="object 121"/>
            <p:cNvSpPr/>
            <p:nvPr/>
          </p:nvSpPr>
          <p:spPr>
            <a:xfrm>
              <a:off x="6126479" y="6035040"/>
              <a:ext cx="1097280" cy="353695"/>
            </a:xfrm>
            <a:custGeom>
              <a:avLst/>
              <a:gdLst/>
              <a:ahLst/>
              <a:cxnLst/>
              <a:rect l="l" t="t" r="r" b="b"/>
              <a:pathLst>
                <a:path w="1097279" h="353695">
                  <a:moveTo>
                    <a:pt x="0" y="0"/>
                  </a:moveTo>
                  <a:lnTo>
                    <a:pt x="408431" y="6096"/>
                  </a:lnTo>
                  <a:lnTo>
                    <a:pt x="458761" y="15906"/>
                  </a:lnTo>
                  <a:lnTo>
                    <a:pt x="505319" y="45815"/>
                  </a:lnTo>
                  <a:lnTo>
                    <a:pt x="556400" y="97059"/>
                  </a:lnTo>
                  <a:lnTo>
                    <a:pt x="582691" y="134112"/>
                  </a:lnTo>
                  <a:lnTo>
                    <a:pt x="611959" y="169640"/>
                  </a:lnTo>
                  <a:lnTo>
                    <a:pt x="648716" y="195072"/>
                  </a:lnTo>
                  <a:lnTo>
                    <a:pt x="685583" y="202777"/>
                  </a:lnTo>
                  <a:lnTo>
                    <a:pt x="727553" y="201850"/>
                  </a:lnTo>
                  <a:lnTo>
                    <a:pt x="772717" y="198290"/>
                  </a:lnTo>
                  <a:lnTo>
                    <a:pt x="819168" y="198095"/>
                  </a:lnTo>
                  <a:lnTo>
                    <a:pt x="864997" y="207264"/>
                  </a:lnTo>
                  <a:lnTo>
                    <a:pt x="910319" y="226868"/>
                  </a:lnTo>
                  <a:lnTo>
                    <a:pt x="956398" y="252910"/>
                  </a:lnTo>
                  <a:lnTo>
                    <a:pt x="1003043" y="283780"/>
                  </a:lnTo>
                  <a:lnTo>
                    <a:pt x="1050067" y="317869"/>
                  </a:lnTo>
                  <a:lnTo>
                    <a:pt x="1097279" y="353568"/>
                  </a:lnTo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3" name="object 122"/>
            <p:cNvSpPr/>
            <p:nvPr/>
          </p:nvSpPr>
          <p:spPr>
            <a:xfrm>
              <a:off x="1687576" y="4791455"/>
              <a:ext cx="1670050" cy="544195"/>
            </a:xfrm>
            <a:custGeom>
              <a:avLst/>
              <a:gdLst/>
              <a:ahLst/>
              <a:cxnLst/>
              <a:rect l="l" t="t" r="r" b="b"/>
              <a:pathLst>
                <a:path w="1670050" h="544195">
                  <a:moveTo>
                    <a:pt x="1635760" y="0"/>
                  </a:moveTo>
                  <a:lnTo>
                    <a:pt x="67944" y="0"/>
                  </a:lnTo>
                  <a:lnTo>
                    <a:pt x="54697" y="2674"/>
                  </a:lnTo>
                  <a:lnTo>
                    <a:pt x="43878" y="9969"/>
                  </a:lnTo>
                  <a:lnTo>
                    <a:pt x="36583" y="20788"/>
                  </a:lnTo>
                  <a:lnTo>
                    <a:pt x="33909" y="34036"/>
                  </a:lnTo>
                  <a:lnTo>
                    <a:pt x="33909" y="476123"/>
                  </a:lnTo>
                  <a:lnTo>
                    <a:pt x="9525" y="476123"/>
                  </a:lnTo>
                  <a:lnTo>
                    <a:pt x="17018" y="483616"/>
                  </a:lnTo>
                  <a:lnTo>
                    <a:pt x="17018" y="502412"/>
                  </a:lnTo>
                  <a:lnTo>
                    <a:pt x="9398" y="510032"/>
                  </a:lnTo>
                  <a:lnTo>
                    <a:pt x="33909" y="510032"/>
                  </a:lnTo>
                  <a:lnTo>
                    <a:pt x="31253" y="523279"/>
                  </a:lnTo>
                  <a:lnTo>
                    <a:pt x="24003" y="534098"/>
                  </a:lnTo>
                  <a:lnTo>
                    <a:pt x="13227" y="541393"/>
                  </a:lnTo>
                  <a:lnTo>
                    <a:pt x="0" y="544068"/>
                  </a:lnTo>
                  <a:lnTo>
                    <a:pt x="1567814" y="544068"/>
                  </a:lnTo>
                  <a:lnTo>
                    <a:pt x="1581062" y="541393"/>
                  </a:lnTo>
                  <a:lnTo>
                    <a:pt x="1591881" y="534098"/>
                  </a:lnTo>
                  <a:lnTo>
                    <a:pt x="1599176" y="523279"/>
                  </a:lnTo>
                  <a:lnTo>
                    <a:pt x="1601851" y="510032"/>
                  </a:lnTo>
                  <a:lnTo>
                    <a:pt x="1601851" y="476123"/>
                  </a:lnTo>
                  <a:lnTo>
                    <a:pt x="33909" y="476123"/>
                  </a:lnTo>
                  <a:lnTo>
                    <a:pt x="1601851" y="476031"/>
                  </a:lnTo>
                  <a:lnTo>
                    <a:pt x="1601851" y="67945"/>
                  </a:lnTo>
                  <a:lnTo>
                    <a:pt x="58547" y="67945"/>
                  </a:lnTo>
                  <a:lnTo>
                    <a:pt x="50926" y="60452"/>
                  </a:lnTo>
                  <a:lnTo>
                    <a:pt x="50926" y="41656"/>
                  </a:lnTo>
                  <a:lnTo>
                    <a:pt x="58547" y="34036"/>
                  </a:lnTo>
                  <a:lnTo>
                    <a:pt x="1669796" y="34036"/>
                  </a:lnTo>
                  <a:lnTo>
                    <a:pt x="1667121" y="20788"/>
                  </a:lnTo>
                  <a:lnTo>
                    <a:pt x="1659826" y="9969"/>
                  </a:lnTo>
                  <a:lnTo>
                    <a:pt x="1649007" y="2674"/>
                  </a:lnTo>
                  <a:lnTo>
                    <a:pt x="1635760" y="0"/>
                  </a:lnTo>
                  <a:close/>
                </a:path>
                <a:path w="1670050" h="544195">
                  <a:moveTo>
                    <a:pt x="9398" y="475996"/>
                  </a:moveTo>
                  <a:lnTo>
                    <a:pt x="0" y="475996"/>
                  </a:lnTo>
                  <a:lnTo>
                    <a:pt x="9433" y="476031"/>
                  </a:lnTo>
                  <a:close/>
                </a:path>
                <a:path w="1670050" h="544195">
                  <a:moveTo>
                    <a:pt x="1669796" y="34036"/>
                  </a:moveTo>
                  <a:lnTo>
                    <a:pt x="101981" y="34036"/>
                  </a:lnTo>
                  <a:lnTo>
                    <a:pt x="99306" y="47263"/>
                  </a:lnTo>
                  <a:lnTo>
                    <a:pt x="92011" y="58039"/>
                  </a:lnTo>
                  <a:lnTo>
                    <a:pt x="81192" y="65289"/>
                  </a:lnTo>
                  <a:lnTo>
                    <a:pt x="67944" y="67945"/>
                  </a:lnTo>
                  <a:lnTo>
                    <a:pt x="1635760" y="67945"/>
                  </a:lnTo>
                  <a:lnTo>
                    <a:pt x="1649007" y="65289"/>
                  </a:lnTo>
                  <a:lnTo>
                    <a:pt x="1659826" y="58039"/>
                  </a:lnTo>
                  <a:lnTo>
                    <a:pt x="1667121" y="47263"/>
                  </a:lnTo>
                  <a:lnTo>
                    <a:pt x="1669796" y="340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4" name="object 123"/>
            <p:cNvSpPr/>
            <p:nvPr/>
          </p:nvSpPr>
          <p:spPr>
            <a:xfrm>
              <a:off x="1653539" y="4825491"/>
              <a:ext cx="136525" cy="510540"/>
            </a:xfrm>
            <a:custGeom>
              <a:avLst/>
              <a:gdLst/>
              <a:ahLst/>
              <a:cxnLst/>
              <a:rect l="l" t="t" r="r" b="b"/>
              <a:pathLst>
                <a:path w="136525" h="510539">
                  <a:moveTo>
                    <a:pt x="136017" y="0"/>
                  </a:moveTo>
                  <a:lnTo>
                    <a:pt x="92583" y="0"/>
                  </a:lnTo>
                  <a:lnTo>
                    <a:pt x="84962" y="7619"/>
                  </a:lnTo>
                  <a:lnTo>
                    <a:pt x="84962" y="26415"/>
                  </a:lnTo>
                  <a:lnTo>
                    <a:pt x="92583" y="33908"/>
                  </a:lnTo>
                  <a:lnTo>
                    <a:pt x="101981" y="33908"/>
                  </a:lnTo>
                  <a:lnTo>
                    <a:pt x="115228" y="31253"/>
                  </a:lnTo>
                  <a:lnTo>
                    <a:pt x="126047" y="24002"/>
                  </a:lnTo>
                  <a:lnTo>
                    <a:pt x="133342" y="13227"/>
                  </a:lnTo>
                  <a:lnTo>
                    <a:pt x="136017" y="0"/>
                  </a:lnTo>
                  <a:close/>
                </a:path>
                <a:path w="136525" h="510539">
                  <a:moveTo>
                    <a:pt x="43434" y="442086"/>
                  </a:moveTo>
                  <a:lnTo>
                    <a:pt x="34036" y="442086"/>
                  </a:lnTo>
                  <a:lnTo>
                    <a:pt x="20788" y="444742"/>
                  </a:lnTo>
                  <a:lnTo>
                    <a:pt x="9969" y="451992"/>
                  </a:lnTo>
                  <a:lnTo>
                    <a:pt x="2674" y="462768"/>
                  </a:lnTo>
                  <a:lnTo>
                    <a:pt x="0" y="475995"/>
                  </a:lnTo>
                  <a:lnTo>
                    <a:pt x="2674" y="489243"/>
                  </a:lnTo>
                  <a:lnTo>
                    <a:pt x="9969" y="500062"/>
                  </a:lnTo>
                  <a:lnTo>
                    <a:pt x="20788" y="507357"/>
                  </a:lnTo>
                  <a:lnTo>
                    <a:pt x="34036" y="510031"/>
                  </a:lnTo>
                  <a:lnTo>
                    <a:pt x="47263" y="507357"/>
                  </a:lnTo>
                  <a:lnTo>
                    <a:pt x="58039" y="500062"/>
                  </a:lnTo>
                  <a:lnTo>
                    <a:pt x="65289" y="489243"/>
                  </a:lnTo>
                  <a:lnTo>
                    <a:pt x="67945" y="475995"/>
                  </a:lnTo>
                  <a:lnTo>
                    <a:pt x="43434" y="475995"/>
                  </a:lnTo>
                  <a:lnTo>
                    <a:pt x="51054" y="468375"/>
                  </a:lnTo>
                  <a:lnTo>
                    <a:pt x="51054" y="449579"/>
                  </a:lnTo>
                  <a:lnTo>
                    <a:pt x="43434" y="442086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5" name="object 124"/>
            <p:cNvSpPr/>
            <p:nvPr/>
          </p:nvSpPr>
          <p:spPr>
            <a:xfrm>
              <a:off x="1653539" y="4791455"/>
              <a:ext cx="1704339" cy="544195"/>
            </a:xfrm>
            <a:custGeom>
              <a:avLst/>
              <a:gdLst/>
              <a:ahLst/>
              <a:cxnLst/>
              <a:rect l="l" t="t" r="r" b="b"/>
              <a:pathLst>
                <a:path w="1704339" h="544195">
                  <a:moveTo>
                    <a:pt x="67945" y="476123"/>
                  </a:moveTo>
                  <a:lnTo>
                    <a:pt x="67945" y="34036"/>
                  </a:lnTo>
                  <a:lnTo>
                    <a:pt x="70619" y="20788"/>
                  </a:lnTo>
                  <a:lnTo>
                    <a:pt x="77914" y="9969"/>
                  </a:lnTo>
                  <a:lnTo>
                    <a:pt x="88733" y="2674"/>
                  </a:lnTo>
                  <a:lnTo>
                    <a:pt x="101981" y="0"/>
                  </a:lnTo>
                  <a:lnTo>
                    <a:pt x="1669796" y="0"/>
                  </a:lnTo>
                  <a:lnTo>
                    <a:pt x="1683043" y="2674"/>
                  </a:lnTo>
                  <a:lnTo>
                    <a:pt x="1693862" y="9969"/>
                  </a:lnTo>
                  <a:lnTo>
                    <a:pt x="1701157" y="20788"/>
                  </a:lnTo>
                  <a:lnTo>
                    <a:pt x="1703832" y="34036"/>
                  </a:lnTo>
                  <a:lnTo>
                    <a:pt x="1701157" y="47263"/>
                  </a:lnTo>
                  <a:lnTo>
                    <a:pt x="1693862" y="58039"/>
                  </a:lnTo>
                  <a:lnTo>
                    <a:pt x="1683043" y="65289"/>
                  </a:lnTo>
                  <a:lnTo>
                    <a:pt x="1669796" y="67945"/>
                  </a:lnTo>
                  <a:lnTo>
                    <a:pt x="1635887" y="67945"/>
                  </a:lnTo>
                  <a:lnTo>
                    <a:pt x="1635887" y="510032"/>
                  </a:lnTo>
                  <a:lnTo>
                    <a:pt x="1633212" y="523279"/>
                  </a:lnTo>
                  <a:lnTo>
                    <a:pt x="1625917" y="534098"/>
                  </a:lnTo>
                  <a:lnTo>
                    <a:pt x="1615098" y="541393"/>
                  </a:lnTo>
                  <a:lnTo>
                    <a:pt x="1601851" y="544068"/>
                  </a:lnTo>
                  <a:lnTo>
                    <a:pt x="34036" y="544068"/>
                  </a:lnTo>
                  <a:lnTo>
                    <a:pt x="20788" y="541393"/>
                  </a:lnTo>
                  <a:lnTo>
                    <a:pt x="9969" y="534098"/>
                  </a:lnTo>
                  <a:lnTo>
                    <a:pt x="2674" y="523279"/>
                  </a:lnTo>
                  <a:lnTo>
                    <a:pt x="0" y="510032"/>
                  </a:lnTo>
                  <a:lnTo>
                    <a:pt x="2674" y="496804"/>
                  </a:lnTo>
                  <a:lnTo>
                    <a:pt x="9969" y="486029"/>
                  </a:lnTo>
                  <a:lnTo>
                    <a:pt x="20788" y="478778"/>
                  </a:lnTo>
                  <a:lnTo>
                    <a:pt x="34036" y="476123"/>
                  </a:lnTo>
                  <a:lnTo>
                    <a:pt x="67945" y="47612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6" name="object 125"/>
            <p:cNvSpPr/>
            <p:nvPr/>
          </p:nvSpPr>
          <p:spPr>
            <a:xfrm>
              <a:off x="1738502" y="4791455"/>
              <a:ext cx="51435" cy="67945"/>
            </a:xfrm>
            <a:custGeom>
              <a:avLst/>
              <a:gdLst/>
              <a:ahLst/>
              <a:cxnLst/>
              <a:rect l="l" t="t" r="r" b="b"/>
              <a:pathLst>
                <a:path w="51435" h="67945">
                  <a:moveTo>
                    <a:pt x="17018" y="0"/>
                  </a:moveTo>
                  <a:lnTo>
                    <a:pt x="30265" y="2674"/>
                  </a:lnTo>
                  <a:lnTo>
                    <a:pt x="41084" y="9969"/>
                  </a:lnTo>
                  <a:lnTo>
                    <a:pt x="48379" y="20788"/>
                  </a:lnTo>
                  <a:lnTo>
                    <a:pt x="51054" y="34036"/>
                  </a:lnTo>
                  <a:lnTo>
                    <a:pt x="48379" y="47263"/>
                  </a:lnTo>
                  <a:lnTo>
                    <a:pt x="41084" y="58039"/>
                  </a:lnTo>
                  <a:lnTo>
                    <a:pt x="30265" y="65289"/>
                  </a:lnTo>
                  <a:lnTo>
                    <a:pt x="17018" y="67945"/>
                  </a:lnTo>
                  <a:lnTo>
                    <a:pt x="7620" y="67945"/>
                  </a:lnTo>
                  <a:lnTo>
                    <a:pt x="0" y="60452"/>
                  </a:lnTo>
                  <a:lnTo>
                    <a:pt x="0" y="51054"/>
                  </a:lnTo>
                  <a:lnTo>
                    <a:pt x="0" y="41656"/>
                  </a:lnTo>
                  <a:lnTo>
                    <a:pt x="7620" y="34036"/>
                  </a:lnTo>
                  <a:lnTo>
                    <a:pt x="17018" y="34036"/>
                  </a:lnTo>
                  <a:lnTo>
                    <a:pt x="51054" y="34036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7" name="object 126"/>
            <p:cNvSpPr/>
            <p:nvPr/>
          </p:nvSpPr>
          <p:spPr>
            <a:xfrm>
              <a:off x="1755520" y="4859401"/>
              <a:ext cx="1534160" cy="0"/>
            </a:xfrm>
            <a:custGeom>
              <a:avLst/>
              <a:gdLst/>
              <a:ahLst/>
              <a:cxnLst/>
              <a:rect l="l" t="t" r="r" b="b"/>
              <a:pathLst>
                <a:path w="1534160">
                  <a:moveTo>
                    <a:pt x="1533906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8" name="object 127"/>
            <p:cNvSpPr/>
            <p:nvPr/>
          </p:nvSpPr>
          <p:spPr>
            <a:xfrm>
              <a:off x="1687576" y="5267578"/>
              <a:ext cx="34290" cy="34290"/>
            </a:xfrm>
            <a:custGeom>
              <a:avLst/>
              <a:gdLst/>
              <a:ahLst/>
              <a:cxnLst/>
              <a:rect l="l" t="t" r="r" b="b"/>
              <a:pathLst>
                <a:path w="34289" h="34289">
                  <a:moveTo>
                    <a:pt x="0" y="0"/>
                  </a:moveTo>
                  <a:lnTo>
                    <a:pt x="9398" y="0"/>
                  </a:lnTo>
                  <a:lnTo>
                    <a:pt x="17018" y="7493"/>
                  </a:lnTo>
                  <a:lnTo>
                    <a:pt x="17018" y="16891"/>
                  </a:lnTo>
                  <a:lnTo>
                    <a:pt x="17018" y="26289"/>
                  </a:lnTo>
                  <a:lnTo>
                    <a:pt x="9398" y="33909"/>
                  </a:lnTo>
                  <a:lnTo>
                    <a:pt x="0" y="33909"/>
                  </a:lnTo>
                  <a:lnTo>
                    <a:pt x="33909" y="33909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9" name="object 128"/>
            <p:cNvSpPr/>
            <p:nvPr/>
          </p:nvSpPr>
          <p:spPr>
            <a:xfrm>
              <a:off x="1687576" y="5267578"/>
              <a:ext cx="34290" cy="67945"/>
            </a:xfrm>
            <a:custGeom>
              <a:avLst/>
              <a:gdLst/>
              <a:ahLst/>
              <a:cxnLst/>
              <a:rect l="l" t="t" r="r" b="b"/>
              <a:pathLst>
                <a:path w="34289" h="67945">
                  <a:moveTo>
                    <a:pt x="0" y="67945"/>
                  </a:moveTo>
                  <a:lnTo>
                    <a:pt x="13227" y="65270"/>
                  </a:lnTo>
                  <a:lnTo>
                    <a:pt x="24003" y="57975"/>
                  </a:lnTo>
                  <a:lnTo>
                    <a:pt x="31253" y="47156"/>
                  </a:lnTo>
                  <a:lnTo>
                    <a:pt x="33909" y="33909"/>
                  </a:lnTo>
                  <a:lnTo>
                    <a:pt x="33909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0" name="object 129"/>
            <p:cNvSpPr txBox="1"/>
            <p:nvPr/>
          </p:nvSpPr>
          <p:spPr>
            <a:xfrm>
              <a:off x="1907286" y="4873600"/>
              <a:ext cx="1194435" cy="38566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1429" algn="ctr">
                <a:lnSpc>
                  <a:spcPct val="107000"/>
                </a:lnSpc>
              </a:pPr>
              <a:r>
                <a:rPr sz="600" dirty="0">
                  <a:latin typeface="Arial"/>
                  <a:cs typeface="Arial"/>
                </a:rPr>
                <a:t>Постановление  Правительства РФ </a:t>
              </a:r>
              <a:r>
                <a:rPr sz="600" spc="-4" dirty="0">
                  <a:latin typeface="Arial"/>
                  <a:cs typeface="Arial"/>
                </a:rPr>
                <a:t>от</a:t>
              </a:r>
              <a:r>
                <a:rPr sz="600" spc="-75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16  ноября 2016 г. </a:t>
              </a:r>
              <a:r>
                <a:rPr sz="600" dirty="0">
                  <a:latin typeface="Arial"/>
                  <a:cs typeface="Arial"/>
                </a:rPr>
                <a:t>N</a:t>
              </a:r>
              <a:r>
                <a:rPr sz="600" spc="4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1204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41" name="object 130"/>
            <p:cNvSpPr/>
            <p:nvPr/>
          </p:nvSpPr>
          <p:spPr>
            <a:xfrm>
              <a:off x="4923535" y="5027676"/>
              <a:ext cx="1668145" cy="576580"/>
            </a:xfrm>
            <a:custGeom>
              <a:avLst/>
              <a:gdLst/>
              <a:ahLst/>
              <a:cxnLst/>
              <a:rect l="l" t="t" r="r" b="b"/>
              <a:pathLst>
                <a:path w="1668145" h="576579">
                  <a:moveTo>
                    <a:pt x="1631695" y="0"/>
                  </a:moveTo>
                  <a:lnTo>
                    <a:pt x="71881" y="0"/>
                  </a:lnTo>
                  <a:lnTo>
                    <a:pt x="57908" y="2831"/>
                  </a:lnTo>
                  <a:lnTo>
                    <a:pt x="46481" y="10556"/>
                  </a:lnTo>
                  <a:lnTo>
                    <a:pt x="38770" y="22020"/>
                  </a:lnTo>
                  <a:lnTo>
                    <a:pt x="35940" y="36068"/>
                  </a:lnTo>
                  <a:lnTo>
                    <a:pt x="35940" y="504063"/>
                  </a:lnTo>
                  <a:lnTo>
                    <a:pt x="0" y="504063"/>
                  </a:lnTo>
                  <a:lnTo>
                    <a:pt x="6977" y="505469"/>
                  </a:lnTo>
                  <a:lnTo>
                    <a:pt x="12668" y="509317"/>
                  </a:lnTo>
                  <a:lnTo>
                    <a:pt x="16502" y="515046"/>
                  </a:lnTo>
                  <a:lnTo>
                    <a:pt x="17906" y="522097"/>
                  </a:lnTo>
                  <a:lnTo>
                    <a:pt x="17906" y="532003"/>
                  </a:lnTo>
                  <a:lnTo>
                    <a:pt x="9905" y="540004"/>
                  </a:lnTo>
                  <a:lnTo>
                    <a:pt x="35940" y="540004"/>
                  </a:lnTo>
                  <a:lnTo>
                    <a:pt x="33111" y="554051"/>
                  </a:lnTo>
                  <a:lnTo>
                    <a:pt x="25399" y="565515"/>
                  </a:lnTo>
                  <a:lnTo>
                    <a:pt x="13973" y="573240"/>
                  </a:lnTo>
                  <a:lnTo>
                    <a:pt x="0" y="576072"/>
                  </a:lnTo>
                  <a:lnTo>
                    <a:pt x="1559687" y="576072"/>
                  </a:lnTo>
                  <a:lnTo>
                    <a:pt x="1573734" y="573240"/>
                  </a:lnTo>
                  <a:lnTo>
                    <a:pt x="1585198" y="565515"/>
                  </a:lnTo>
                  <a:lnTo>
                    <a:pt x="1592923" y="554051"/>
                  </a:lnTo>
                  <a:lnTo>
                    <a:pt x="1595755" y="540004"/>
                  </a:lnTo>
                  <a:lnTo>
                    <a:pt x="1595755" y="72009"/>
                  </a:lnTo>
                  <a:lnTo>
                    <a:pt x="71881" y="72009"/>
                  </a:lnTo>
                  <a:lnTo>
                    <a:pt x="64904" y="70602"/>
                  </a:lnTo>
                  <a:lnTo>
                    <a:pt x="59213" y="66754"/>
                  </a:lnTo>
                  <a:lnTo>
                    <a:pt x="55379" y="61025"/>
                  </a:lnTo>
                  <a:lnTo>
                    <a:pt x="53975" y="53975"/>
                  </a:lnTo>
                  <a:lnTo>
                    <a:pt x="53975" y="44068"/>
                  </a:lnTo>
                  <a:lnTo>
                    <a:pt x="61975" y="36068"/>
                  </a:lnTo>
                  <a:lnTo>
                    <a:pt x="1667764" y="36068"/>
                  </a:lnTo>
                  <a:lnTo>
                    <a:pt x="1664932" y="22020"/>
                  </a:lnTo>
                  <a:lnTo>
                    <a:pt x="1657207" y="10556"/>
                  </a:lnTo>
                  <a:lnTo>
                    <a:pt x="1645743" y="2831"/>
                  </a:lnTo>
                  <a:lnTo>
                    <a:pt x="1631695" y="0"/>
                  </a:lnTo>
                  <a:close/>
                </a:path>
                <a:path w="1668145" h="576579">
                  <a:moveTo>
                    <a:pt x="1667764" y="36068"/>
                  </a:moveTo>
                  <a:lnTo>
                    <a:pt x="107950" y="36068"/>
                  </a:lnTo>
                  <a:lnTo>
                    <a:pt x="105118" y="50041"/>
                  </a:lnTo>
                  <a:lnTo>
                    <a:pt x="97393" y="61468"/>
                  </a:lnTo>
                  <a:lnTo>
                    <a:pt x="85929" y="69179"/>
                  </a:lnTo>
                  <a:lnTo>
                    <a:pt x="71881" y="72009"/>
                  </a:lnTo>
                  <a:lnTo>
                    <a:pt x="1631695" y="72009"/>
                  </a:lnTo>
                  <a:lnTo>
                    <a:pt x="1645743" y="69179"/>
                  </a:lnTo>
                  <a:lnTo>
                    <a:pt x="1657207" y="61468"/>
                  </a:lnTo>
                  <a:lnTo>
                    <a:pt x="1664932" y="50041"/>
                  </a:lnTo>
                  <a:lnTo>
                    <a:pt x="1667764" y="360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2" name="object 131"/>
            <p:cNvSpPr/>
            <p:nvPr/>
          </p:nvSpPr>
          <p:spPr>
            <a:xfrm>
              <a:off x="4887467" y="5063744"/>
              <a:ext cx="144145" cy="540385"/>
            </a:xfrm>
            <a:custGeom>
              <a:avLst/>
              <a:gdLst/>
              <a:ahLst/>
              <a:cxnLst/>
              <a:rect l="l" t="t" r="r" b="b"/>
              <a:pathLst>
                <a:path w="144145" h="540385">
                  <a:moveTo>
                    <a:pt x="144018" y="0"/>
                  </a:moveTo>
                  <a:lnTo>
                    <a:pt x="98044" y="0"/>
                  </a:lnTo>
                  <a:lnTo>
                    <a:pt x="90043" y="8000"/>
                  </a:lnTo>
                  <a:lnTo>
                    <a:pt x="90043" y="17906"/>
                  </a:lnTo>
                  <a:lnTo>
                    <a:pt x="91447" y="24957"/>
                  </a:lnTo>
                  <a:lnTo>
                    <a:pt x="95281" y="30686"/>
                  </a:lnTo>
                  <a:lnTo>
                    <a:pt x="100972" y="34534"/>
                  </a:lnTo>
                  <a:lnTo>
                    <a:pt x="107950" y="35940"/>
                  </a:lnTo>
                  <a:lnTo>
                    <a:pt x="121997" y="33111"/>
                  </a:lnTo>
                  <a:lnTo>
                    <a:pt x="133461" y="25399"/>
                  </a:lnTo>
                  <a:lnTo>
                    <a:pt x="141186" y="13973"/>
                  </a:lnTo>
                  <a:lnTo>
                    <a:pt x="144018" y="0"/>
                  </a:lnTo>
                  <a:close/>
                </a:path>
                <a:path w="144145" h="540385">
                  <a:moveTo>
                    <a:pt x="35941" y="467994"/>
                  </a:moveTo>
                  <a:lnTo>
                    <a:pt x="21967" y="470824"/>
                  </a:lnTo>
                  <a:lnTo>
                    <a:pt x="10541" y="478535"/>
                  </a:lnTo>
                  <a:lnTo>
                    <a:pt x="2829" y="489962"/>
                  </a:lnTo>
                  <a:lnTo>
                    <a:pt x="0" y="503935"/>
                  </a:lnTo>
                  <a:lnTo>
                    <a:pt x="2829" y="517983"/>
                  </a:lnTo>
                  <a:lnTo>
                    <a:pt x="10540" y="529447"/>
                  </a:lnTo>
                  <a:lnTo>
                    <a:pt x="21967" y="537172"/>
                  </a:lnTo>
                  <a:lnTo>
                    <a:pt x="35941" y="540003"/>
                  </a:lnTo>
                  <a:lnTo>
                    <a:pt x="49988" y="537172"/>
                  </a:lnTo>
                  <a:lnTo>
                    <a:pt x="61452" y="529447"/>
                  </a:lnTo>
                  <a:lnTo>
                    <a:pt x="69177" y="517983"/>
                  </a:lnTo>
                  <a:lnTo>
                    <a:pt x="72009" y="503935"/>
                  </a:lnTo>
                  <a:lnTo>
                    <a:pt x="35941" y="503935"/>
                  </a:lnTo>
                  <a:lnTo>
                    <a:pt x="42991" y="502531"/>
                  </a:lnTo>
                  <a:lnTo>
                    <a:pt x="48720" y="498697"/>
                  </a:lnTo>
                  <a:lnTo>
                    <a:pt x="52568" y="493006"/>
                  </a:lnTo>
                  <a:lnTo>
                    <a:pt x="53975" y="486028"/>
                  </a:lnTo>
                  <a:lnTo>
                    <a:pt x="52568" y="478978"/>
                  </a:lnTo>
                  <a:lnTo>
                    <a:pt x="48720" y="473249"/>
                  </a:lnTo>
                  <a:lnTo>
                    <a:pt x="42991" y="469401"/>
                  </a:lnTo>
                  <a:lnTo>
                    <a:pt x="35941" y="467994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3" name="object 132"/>
            <p:cNvSpPr/>
            <p:nvPr/>
          </p:nvSpPr>
          <p:spPr>
            <a:xfrm>
              <a:off x="4887467" y="5027676"/>
              <a:ext cx="1704339" cy="576580"/>
            </a:xfrm>
            <a:custGeom>
              <a:avLst/>
              <a:gdLst/>
              <a:ahLst/>
              <a:cxnLst/>
              <a:rect l="l" t="t" r="r" b="b"/>
              <a:pathLst>
                <a:path w="1704340" h="576579">
                  <a:moveTo>
                    <a:pt x="72009" y="504063"/>
                  </a:moveTo>
                  <a:lnTo>
                    <a:pt x="72009" y="36068"/>
                  </a:lnTo>
                  <a:lnTo>
                    <a:pt x="74838" y="22020"/>
                  </a:lnTo>
                  <a:lnTo>
                    <a:pt x="82550" y="10556"/>
                  </a:lnTo>
                  <a:lnTo>
                    <a:pt x="93976" y="2831"/>
                  </a:lnTo>
                  <a:lnTo>
                    <a:pt x="107950" y="0"/>
                  </a:lnTo>
                  <a:lnTo>
                    <a:pt x="1667764" y="0"/>
                  </a:lnTo>
                  <a:lnTo>
                    <a:pt x="1681811" y="2831"/>
                  </a:lnTo>
                  <a:lnTo>
                    <a:pt x="1693275" y="10556"/>
                  </a:lnTo>
                  <a:lnTo>
                    <a:pt x="1701000" y="22020"/>
                  </a:lnTo>
                  <a:lnTo>
                    <a:pt x="1703832" y="36068"/>
                  </a:lnTo>
                  <a:lnTo>
                    <a:pt x="1701000" y="50041"/>
                  </a:lnTo>
                  <a:lnTo>
                    <a:pt x="1693275" y="61468"/>
                  </a:lnTo>
                  <a:lnTo>
                    <a:pt x="1681811" y="69179"/>
                  </a:lnTo>
                  <a:lnTo>
                    <a:pt x="1667764" y="72009"/>
                  </a:lnTo>
                  <a:lnTo>
                    <a:pt x="1631823" y="72009"/>
                  </a:lnTo>
                  <a:lnTo>
                    <a:pt x="1631823" y="540004"/>
                  </a:lnTo>
                  <a:lnTo>
                    <a:pt x="1628991" y="554051"/>
                  </a:lnTo>
                  <a:lnTo>
                    <a:pt x="1621266" y="565515"/>
                  </a:lnTo>
                  <a:lnTo>
                    <a:pt x="1609802" y="573240"/>
                  </a:lnTo>
                  <a:lnTo>
                    <a:pt x="1595755" y="576072"/>
                  </a:lnTo>
                  <a:lnTo>
                    <a:pt x="36068" y="576072"/>
                  </a:lnTo>
                  <a:lnTo>
                    <a:pt x="22020" y="573240"/>
                  </a:lnTo>
                  <a:lnTo>
                    <a:pt x="10556" y="565515"/>
                  </a:lnTo>
                  <a:lnTo>
                    <a:pt x="2831" y="554051"/>
                  </a:lnTo>
                  <a:lnTo>
                    <a:pt x="0" y="540004"/>
                  </a:lnTo>
                  <a:lnTo>
                    <a:pt x="2831" y="526030"/>
                  </a:lnTo>
                  <a:lnTo>
                    <a:pt x="10556" y="514604"/>
                  </a:lnTo>
                  <a:lnTo>
                    <a:pt x="22020" y="506892"/>
                  </a:lnTo>
                  <a:lnTo>
                    <a:pt x="36068" y="504063"/>
                  </a:lnTo>
                  <a:lnTo>
                    <a:pt x="72009" y="504063"/>
                  </a:lnTo>
                  <a:close/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4" name="object 133"/>
            <p:cNvSpPr/>
            <p:nvPr/>
          </p:nvSpPr>
          <p:spPr>
            <a:xfrm>
              <a:off x="4977510" y="5027676"/>
              <a:ext cx="53975" cy="72390"/>
            </a:xfrm>
            <a:custGeom>
              <a:avLst/>
              <a:gdLst/>
              <a:ahLst/>
              <a:cxnLst/>
              <a:rect l="l" t="t" r="r" b="b"/>
              <a:pathLst>
                <a:path w="53975" h="72389">
                  <a:moveTo>
                    <a:pt x="17906" y="0"/>
                  </a:moveTo>
                  <a:lnTo>
                    <a:pt x="31954" y="2831"/>
                  </a:lnTo>
                  <a:lnTo>
                    <a:pt x="43418" y="10556"/>
                  </a:lnTo>
                  <a:lnTo>
                    <a:pt x="51143" y="22020"/>
                  </a:lnTo>
                  <a:lnTo>
                    <a:pt x="53975" y="36068"/>
                  </a:lnTo>
                  <a:lnTo>
                    <a:pt x="51143" y="50041"/>
                  </a:lnTo>
                  <a:lnTo>
                    <a:pt x="43418" y="61468"/>
                  </a:lnTo>
                  <a:lnTo>
                    <a:pt x="31954" y="69179"/>
                  </a:lnTo>
                  <a:lnTo>
                    <a:pt x="17906" y="72009"/>
                  </a:lnTo>
                  <a:lnTo>
                    <a:pt x="10929" y="70602"/>
                  </a:lnTo>
                  <a:lnTo>
                    <a:pt x="5238" y="66754"/>
                  </a:lnTo>
                  <a:lnTo>
                    <a:pt x="1404" y="61025"/>
                  </a:lnTo>
                  <a:lnTo>
                    <a:pt x="0" y="53975"/>
                  </a:lnTo>
                  <a:lnTo>
                    <a:pt x="0" y="44068"/>
                  </a:lnTo>
                  <a:lnTo>
                    <a:pt x="8000" y="36068"/>
                  </a:lnTo>
                  <a:lnTo>
                    <a:pt x="17906" y="36068"/>
                  </a:lnTo>
                  <a:lnTo>
                    <a:pt x="53975" y="36068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5" name="object 134"/>
            <p:cNvSpPr/>
            <p:nvPr/>
          </p:nvSpPr>
          <p:spPr>
            <a:xfrm>
              <a:off x="4995417" y="5099684"/>
              <a:ext cx="1524000" cy="0"/>
            </a:xfrm>
            <a:custGeom>
              <a:avLst/>
              <a:gdLst/>
              <a:ahLst/>
              <a:cxnLst/>
              <a:rect l="l" t="t" r="r" b="b"/>
              <a:pathLst>
                <a:path w="1524000">
                  <a:moveTo>
                    <a:pt x="1523873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6" name="object 135"/>
            <p:cNvSpPr/>
            <p:nvPr/>
          </p:nvSpPr>
          <p:spPr>
            <a:xfrm>
              <a:off x="4923535" y="5531739"/>
              <a:ext cx="36195" cy="36195"/>
            </a:xfrm>
            <a:custGeom>
              <a:avLst/>
              <a:gdLst/>
              <a:ahLst/>
              <a:cxnLst/>
              <a:rect l="l" t="t" r="r" b="b"/>
              <a:pathLst>
                <a:path w="36195" h="36195">
                  <a:moveTo>
                    <a:pt x="0" y="0"/>
                  </a:moveTo>
                  <a:lnTo>
                    <a:pt x="6977" y="1406"/>
                  </a:lnTo>
                  <a:lnTo>
                    <a:pt x="12668" y="5254"/>
                  </a:lnTo>
                  <a:lnTo>
                    <a:pt x="16502" y="10983"/>
                  </a:lnTo>
                  <a:lnTo>
                    <a:pt x="17906" y="18034"/>
                  </a:lnTo>
                  <a:lnTo>
                    <a:pt x="17906" y="27940"/>
                  </a:lnTo>
                  <a:lnTo>
                    <a:pt x="9905" y="35941"/>
                  </a:lnTo>
                  <a:lnTo>
                    <a:pt x="0" y="35941"/>
                  </a:lnTo>
                  <a:lnTo>
                    <a:pt x="35940" y="35941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7" name="object 136"/>
            <p:cNvSpPr/>
            <p:nvPr/>
          </p:nvSpPr>
          <p:spPr>
            <a:xfrm>
              <a:off x="4923535" y="5531739"/>
              <a:ext cx="36195" cy="72390"/>
            </a:xfrm>
            <a:custGeom>
              <a:avLst/>
              <a:gdLst/>
              <a:ahLst/>
              <a:cxnLst/>
              <a:rect l="l" t="t" r="r" b="b"/>
              <a:pathLst>
                <a:path w="36195" h="72389">
                  <a:moveTo>
                    <a:pt x="0" y="72009"/>
                  </a:moveTo>
                  <a:lnTo>
                    <a:pt x="13973" y="69177"/>
                  </a:lnTo>
                  <a:lnTo>
                    <a:pt x="25399" y="61452"/>
                  </a:lnTo>
                  <a:lnTo>
                    <a:pt x="33111" y="49988"/>
                  </a:lnTo>
                  <a:lnTo>
                    <a:pt x="35940" y="35941"/>
                  </a:lnTo>
                  <a:lnTo>
                    <a:pt x="3594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8" name="object 137"/>
            <p:cNvSpPr txBox="1"/>
            <p:nvPr/>
          </p:nvSpPr>
          <p:spPr>
            <a:xfrm>
              <a:off x="5142103" y="5130196"/>
              <a:ext cx="1194435" cy="3821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953" algn="ctr">
                <a:lnSpc>
                  <a:spcPct val="105600"/>
                </a:lnSpc>
              </a:pPr>
              <a:r>
                <a:rPr sz="600" spc="-4" dirty="0">
                  <a:latin typeface="Arial"/>
                  <a:cs typeface="Arial"/>
                </a:rPr>
                <a:t>Постановление  </a:t>
              </a:r>
              <a:r>
                <a:rPr sz="600" dirty="0">
                  <a:latin typeface="Arial"/>
                  <a:cs typeface="Arial"/>
                </a:rPr>
                <a:t>Правительства РФ </a:t>
              </a:r>
              <a:r>
                <a:rPr sz="600" spc="-4" dirty="0">
                  <a:latin typeface="Arial"/>
                  <a:cs typeface="Arial"/>
                </a:rPr>
                <a:t>от</a:t>
              </a:r>
              <a:r>
                <a:rPr sz="600" spc="-75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16  ноября 2016 г. </a:t>
              </a:r>
              <a:r>
                <a:rPr sz="600" dirty="0">
                  <a:latin typeface="Arial"/>
                  <a:cs typeface="Arial"/>
                </a:rPr>
                <a:t>N</a:t>
              </a:r>
              <a:r>
                <a:rPr sz="600" spc="4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1204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49" name="object 138"/>
            <p:cNvSpPr/>
            <p:nvPr/>
          </p:nvSpPr>
          <p:spPr>
            <a:xfrm>
              <a:off x="8716644" y="4661915"/>
              <a:ext cx="1290320" cy="600710"/>
            </a:xfrm>
            <a:custGeom>
              <a:avLst/>
              <a:gdLst/>
              <a:ahLst/>
              <a:cxnLst/>
              <a:rect l="l" t="t" r="r" b="b"/>
              <a:pathLst>
                <a:path w="1290320" h="600710">
                  <a:moveTo>
                    <a:pt x="1252347" y="0"/>
                  </a:moveTo>
                  <a:lnTo>
                    <a:pt x="75056" y="0"/>
                  </a:lnTo>
                  <a:lnTo>
                    <a:pt x="60469" y="2942"/>
                  </a:lnTo>
                  <a:lnTo>
                    <a:pt x="48561" y="10969"/>
                  </a:lnTo>
                  <a:lnTo>
                    <a:pt x="40534" y="22877"/>
                  </a:lnTo>
                  <a:lnTo>
                    <a:pt x="37591" y="37464"/>
                  </a:lnTo>
                  <a:lnTo>
                    <a:pt x="37591" y="525398"/>
                  </a:lnTo>
                  <a:lnTo>
                    <a:pt x="0" y="525398"/>
                  </a:lnTo>
                  <a:lnTo>
                    <a:pt x="7330" y="526871"/>
                  </a:lnTo>
                  <a:lnTo>
                    <a:pt x="13303" y="530891"/>
                  </a:lnTo>
                  <a:lnTo>
                    <a:pt x="17323" y="536864"/>
                  </a:lnTo>
                  <a:lnTo>
                    <a:pt x="18796" y="544194"/>
                  </a:lnTo>
                  <a:lnTo>
                    <a:pt x="17323" y="551451"/>
                  </a:lnTo>
                  <a:lnTo>
                    <a:pt x="13303" y="557387"/>
                  </a:lnTo>
                  <a:lnTo>
                    <a:pt x="7330" y="561393"/>
                  </a:lnTo>
                  <a:lnTo>
                    <a:pt x="0" y="562863"/>
                  </a:lnTo>
                  <a:lnTo>
                    <a:pt x="37591" y="562863"/>
                  </a:lnTo>
                  <a:lnTo>
                    <a:pt x="34647" y="577524"/>
                  </a:lnTo>
                  <a:lnTo>
                    <a:pt x="26606" y="589470"/>
                  </a:lnTo>
                  <a:lnTo>
                    <a:pt x="14660" y="597511"/>
                  </a:lnTo>
                  <a:lnTo>
                    <a:pt x="0" y="600455"/>
                  </a:lnTo>
                  <a:lnTo>
                    <a:pt x="1177289" y="600455"/>
                  </a:lnTo>
                  <a:lnTo>
                    <a:pt x="1191950" y="597511"/>
                  </a:lnTo>
                  <a:lnTo>
                    <a:pt x="1203896" y="589470"/>
                  </a:lnTo>
                  <a:lnTo>
                    <a:pt x="1211937" y="577524"/>
                  </a:lnTo>
                  <a:lnTo>
                    <a:pt x="1214881" y="562863"/>
                  </a:lnTo>
                  <a:lnTo>
                    <a:pt x="1214881" y="75056"/>
                  </a:lnTo>
                  <a:lnTo>
                    <a:pt x="75056" y="75056"/>
                  </a:lnTo>
                  <a:lnTo>
                    <a:pt x="67800" y="73584"/>
                  </a:lnTo>
                  <a:lnTo>
                    <a:pt x="61864" y="69564"/>
                  </a:lnTo>
                  <a:lnTo>
                    <a:pt x="57858" y="63591"/>
                  </a:lnTo>
                  <a:lnTo>
                    <a:pt x="56387" y="56260"/>
                  </a:lnTo>
                  <a:lnTo>
                    <a:pt x="57858" y="48984"/>
                  </a:lnTo>
                  <a:lnTo>
                    <a:pt x="61864" y="43005"/>
                  </a:lnTo>
                  <a:lnTo>
                    <a:pt x="67800" y="38955"/>
                  </a:lnTo>
                  <a:lnTo>
                    <a:pt x="75056" y="37464"/>
                  </a:lnTo>
                  <a:lnTo>
                    <a:pt x="1289938" y="37464"/>
                  </a:lnTo>
                  <a:lnTo>
                    <a:pt x="1286994" y="22877"/>
                  </a:lnTo>
                  <a:lnTo>
                    <a:pt x="1278953" y="10969"/>
                  </a:lnTo>
                  <a:lnTo>
                    <a:pt x="1267007" y="2942"/>
                  </a:lnTo>
                  <a:lnTo>
                    <a:pt x="1252347" y="0"/>
                  </a:lnTo>
                  <a:close/>
                </a:path>
                <a:path w="1290320" h="600710">
                  <a:moveTo>
                    <a:pt x="1289938" y="37464"/>
                  </a:moveTo>
                  <a:lnTo>
                    <a:pt x="112649" y="37464"/>
                  </a:lnTo>
                  <a:lnTo>
                    <a:pt x="109704" y="52125"/>
                  </a:lnTo>
                  <a:lnTo>
                    <a:pt x="101663" y="64071"/>
                  </a:lnTo>
                  <a:lnTo>
                    <a:pt x="89717" y="72112"/>
                  </a:lnTo>
                  <a:lnTo>
                    <a:pt x="75056" y="75056"/>
                  </a:lnTo>
                  <a:lnTo>
                    <a:pt x="1252347" y="75056"/>
                  </a:lnTo>
                  <a:lnTo>
                    <a:pt x="1267007" y="72112"/>
                  </a:lnTo>
                  <a:lnTo>
                    <a:pt x="1278953" y="64071"/>
                  </a:lnTo>
                  <a:lnTo>
                    <a:pt x="1286994" y="52125"/>
                  </a:lnTo>
                  <a:lnTo>
                    <a:pt x="1289938" y="374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0" name="object 139"/>
            <p:cNvSpPr/>
            <p:nvPr/>
          </p:nvSpPr>
          <p:spPr>
            <a:xfrm>
              <a:off x="8679180" y="4699380"/>
              <a:ext cx="150495" cy="563245"/>
            </a:xfrm>
            <a:custGeom>
              <a:avLst/>
              <a:gdLst/>
              <a:ahLst/>
              <a:cxnLst/>
              <a:rect l="l" t="t" r="r" b="b"/>
              <a:pathLst>
                <a:path w="150495" h="563245">
                  <a:moveTo>
                    <a:pt x="150114" y="0"/>
                  </a:moveTo>
                  <a:lnTo>
                    <a:pt x="112522" y="0"/>
                  </a:lnTo>
                  <a:lnTo>
                    <a:pt x="105265" y="1490"/>
                  </a:lnTo>
                  <a:lnTo>
                    <a:pt x="99329" y="5540"/>
                  </a:lnTo>
                  <a:lnTo>
                    <a:pt x="95323" y="11519"/>
                  </a:lnTo>
                  <a:lnTo>
                    <a:pt x="93852" y="18796"/>
                  </a:lnTo>
                  <a:lnTo>
                    <a:pt x="95323" y="26126"/>
                  </a:lnTo>
                  <a:lnTo>
                    <a:pt x="99329" y="32099"/>
                  </a:lnTo>
                  <a:lnTo>
                    <a:pt x="105265" y="36119"/>
                  </a:lnTo>
                  <a:lnTo>
                    <a:pt x="112522" y="37592"/>
                  </a:lnTo>
                  <a:lnTo>
                    <a:pt x="127182" y="34647"/>
                  </a:lnTo>
                  <a:lnTo>
                    <a:pt x="139128" y="26606"/>
                  </a:lnTo>
                  <a:lnTo>
                    <a:pt x="147169" y="14660"/>
                  </a:lnTo>
                  <a:lnTo>
                    <a:pt x="150114" y="0"/>
                  </a:lnTo>
                  <a:close/>
                </a:path>
                <a:path w="150495" h="563245">
                  <a:moveTo>
                    <a:pt x="37465" y="487934"/>
                  </a:moveTo>
                  <a:lnTo>
                    <a:pt x="22877" y="490876"/>
                  </a:lnTo>
                  <a:lnTo>
                    <a:pt x="10969" y="498903"/>
                  </a:lnTo>
                  <a:lnTo>
                    <a:pt x="2942" y="510811"/>
                  </a:lnTo>
                  <a:lnTo>
                    <a:pt x="0" y="525399"/>
                  </a:lnTo>
                  <a:lnTo>
                    <a:pt x="2942" y="540059"/>
                  </a:lnTo>
                  <a:lnTo>
                    <a:pt x="10969" y="552005"/>
                  </a:lnTo>
                  <a:lnTo>
                    <a:pt x="22877" y="560046"/>
                  </a:lnTo>
                  <a:lnTo>
                    <a:pt x="37465" y="562991"/>
                  </a:lnTo>
                  <a:lnTo>
                    <a:pt x="52125" y="560046"/>
                  </a:lnTo>
                  <a:lnTo>
                    <a:pt x="64071" y="552005"/>
                  </a:lnTo>
                  <a:lnTo>
                    <a:pt x="72112" y="540059"/>
                  </a:lnTo>
                  <a:lnTo>
                    <a:pt x="75056" y="525399"/>
                  </a:lnTo>
                  <a:lnTo>
                    <a:pt x="37465" y="525399"/>
                  </a:lnTo>
                  <a:lnTo>
                    <a:pt x="44795" y="523928"/>
                  </a:lnTo>
                  <a:lnTo>
                    <a:pt x="50768" y="519922"/>
                  </a:lnTo>
                  <a:lnTo>
                    <a:pt x="54788" y="513986"/>
                  </a:lnTo>
                  <a:lnTo>
                    <a:pt x="56261" y="506730"/>
                  </a:lnTo>
                  <a:lnTo>
                    <a:pt x="54788" y="499399"/>
                  </a:lnTo>
                  <a:lnTo>
                    <a:pt x="50768" y="493426"/>
                  </a:lnTo>
                  <a:lnTo>
                    <a:pt x="44795" y="489406"/>
                  </a:lnTo>
                  <a:lnTo>
                    <a:pt x="37465" y="487934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1" name="object 140"/>
            <p:cNvSpPr/>
            <p:nvPr/>
          </p:nvSpPr>
          <p:spPr>
            <a:xfrm>
              <a:off x="8679180" y="4661915"/>
              <a:ext cx="1327785" cy="600710"/>
            </a:xfrm>
            <a:custGeom>
              <a:avLst/>
              <a:gdLst/>
              <a:ahLst/>
              <a:cxnLst/>
              <a:rect l="l" t="t" r="r" b="b"/>
              <a:pathLst>
                <a:path w="1327784" h="600710">
                  <a:moveTo>
                    <a:pt x="75056" y="525398"/>
                  </a:moveTo>
                  <a:lnTo>
                    <a:pt x="75056" y="37464"/>
                  </a:lnTo>
                  <a:lnTo>
                    <a:pt x="77999" y="22877"/>
                  </a:lnTo>
                  <a:lnTo>
                    <a:pt x="86026" y="10969"/>
                  </a:lnTo>
                  <a:lnTo>
                    <a:pt x="97934" y="2942"/>
                  </a:lnTo>
                  <a:lnTo>
                    <a:pt x="112522" y="0"/>
                  </a:lnTo>
                  <a:lnTo>
                    <a:pt x="1289812" y="0"/>
                  </a:lnTo>
                  <a:lnTo>
                    <a:pt x="1304472" y="2942"/>
                  </a:lnTo>
                  <a:lnTo>
                    <a:pt x="1316418" y="10969"/>
                  </a:lnTo>
                  <a:lnTo>
                    <a:pt x="1324459" y="22877"/>
                  </a:lnTo>
                  <a:lnTo>
                    <a:pt x="1327403" y="37464"/>
                  </a:lnTo>
                  <a:lnTo>
                    <a:pt x="1324459" y="52125"/>
                  </a:lnTo>
                  <a:lnTo>
                    <a:pt x="1316418" y="64071"/>
                  </a:lnTo>
                  <a:lnTo>
                    <a:pt x="1304472" y="72112"/>
                  </a:lnTo>
                  <a:lnTo>
                    <a:pt x="1289812" y="75056"/>
                  </a:lnTo>
                  <a:lnTo>
                    <a:pt x="1252347" y="75056"/>
                  </a:lnTo>
                  <a:lnTo>
                    <a:pt x="1252347" y="562863"/>
                  </a:lnTo>
                  <a:lnTo>
                    <a:pt x="1249402" y="577524"/>
                  </a:lnTo>
                  <a:lnTo>
                    <a:pt x="1241361" y="589470"/>
                  </a:lnTo>
                  <a:lnTo>
                    <a:pt x="1229415" y="597511"/>
                  </a:lnTo>
                  <a:lnTo>
                    <a:pt x="1214754" y="600455"/>
                  </a:lnTo>
                  <a:lnTo>
                    <a:pt x="37465" y="600455"/>
                  </a:lnTo>
                  <a:lnTo>
                    <a:pt x="22877" y="597511"/>
                  </a:lnTo>
                  <a:lnTo>
                    <a:pt x="10969" y="589470"/>
                  </a:lnTo>
                  <a:lnTo>
                    <a:pt x="2942" y="577524"/>
                  </a:lnTo>
                  <a:lnTo>
                    <a:pt x="0" y="562863"/>
                  </a:lnTo>
                  <a:lnTo>
                    <a:pt x="2942" y="548276"/>
                  </a:lnTo>
                  <a:lnTo>
                    <a:pt x="10969" y="536368"/>
                  </a:lnTo>
                  <a:lnTo>
                    <a:pt x="22877" y="528341"/>
                  </a:lnTo>
                  <a:lnTo>
                    <a:pt x="37465" y="525398"/>
                  </a:lnTo>
                  <a:lnTo>
                    <a:pt x="75056" y="525398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2" name="object 141"/>
            <p:cNvSpPr/>
            <p:nvPr/>
          </p:nvSpPr>
          <p:spPr>
            <a:xfrm>
              <a:off x="8773032" y="4661915"/>
              <a:ext cx="56515" cy="75565"/>
            </a:xfrm>
            <a:custGeom>
              <a:avLst/>
              <a:gdLst/>
              <a:ahLst/>
              <a:cxnLst/>
              <a:rect l="l" t="t" r="r" b="b"/>
              <a:pathLst>
                <a:path w="56515" h="75564">
                  <a:moveTo>
                    <a:pt x="18669" y="0"/>
                  </a:moveTo>
                  <a:lnTo>
                    <a:pt x="33329" y="2942"/>
                  </a:lnTo>
                  <a:lnTo>
                    <a:pt x="45275" y="10969"/>
                  </a:lnTo>
                  <a:lnTo>
                    <a:pt x="53316" y="22877"/>
                  </a:lnTo>
                  <a:lnTo>
                    <a:pt x="56261" y="37464"/>
                  </a:lnTo>
                  <a:lnTo>
                    <a:pt x="53316" y="52125"/>
                  </a:lnTo>
                  <a:lnTo>
                    <a:pt x="45275" y="64071"/>
                  </a:lnTo>
                  <a:lnTo>
                    <a:pt x="33329" y="72112"/>
                  </a:lnTo>
                  <a:lnTo>
                    <a:pt x="18669" y="75056"/>
                  </a:lnTo>
                  <a:lnTo>
                    <a:pt x="11412" y="73584"/>
                  </a:lnTo>
                  <a:lnTo>
                    <a:pt x="5476" y="69564"/>
                  </a:lnTo>
                  <a:lnTo>
                    <a:pt x="1470" y="63591"/>
                  </a:lnTo>
                  <a:lnTo>
                    <a:pt x="0" y="56260"/>
                  </a:lnTo>
                  <a:lnTo>
                    <a:pt x="1470" y="48984"/>
                  </a:lnTo>
                  <a:lnTo>
                    <a:pt x="5476" y="43005"/>
                  </a:lnTo>
                  <a:lnTo>
                    <a:pt x="11412" y="38955"/>
                  </a:lnTo>
                  <a:lnTo>
                    <a:pt x="18669" y="37464"/>
                  </a:lnTo>
                  <a:lnTo>
                    <a:pt x="56261" y="37464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3" name="object 142"/>
            <p:cNvSpPr/>
            <p:nvPr/>
          </p:nvSpPr>
          <p:spPr>
            <a:xfrm>
              <a:off x="8791702" y="4736972"/>
              <a:ext cx="1139825" cy="0"/>
            </a:xfrm>
            <a:custGeom>
              <a:avLst/>
              <a:gdLst/>
              <a:ahLst/>
              <a:cxnLst/>
              <a:rect l="l" t="t" r="r" b="b"/>
              <a:pathLst>
                <a:path w="1139825">
                  <a:moveTo>
                    <a:pt x="1139825" y="0"/>
                  </a:moveTo>
                  <a:lnTo>
                    <a:pt x="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4" name="object 143"/>
            <p:cNvSpPr/>
            <p:nvPr/>
          </p:nvSpPr>
          <p:spPr>
            <a:xfrm>
              <a:off x="8716644" y="5187315"/>
              <a:ext cx="38100" cy="37465"/>
            </a:xfrm>
            <a:custGeom>
              <a:avLst/>
              <a:gdLst/>
              <a:ahLst/>
              <a:cxnLst/>
              <a:rect l="l" t="t" r="r" b="b"/>
              <a:pathLst>
                <a:path w="38100" h="37464">
                  <a:moveTo>
                    <a:pt x="0" y="0"/>
                  </a:moveTo>
                  <a:lnTo>
                    <a:pt x="7330" y="1472"/>
                  </a:lnTo>
                  <a:lnTo>
                    <a:pt x="13303" y="5492"/>
                  </a:lnTo>
                  <a:lnTo>
                    <a:pt x="17323" y="11465"/>
                  </a:lnTo>
                  <a:lnTo>
                    <a:pt x="18796" y="18796"/>
                  </a:lnTo>
                  <a:lnTo>
                    <a:pt x="17323" y="26052"/>
                  </a:lnTo>
                  <a:lnTo>
                    <a:pt x="13303" y="31988"/>
                  </a:lnTo>
                  <a:lnTo>
                    <a:pt x="7330" y="35994"/>
                  </a:lnTo>
                  <a:lnTo>
                    <a:pt x="0" y="37465"/>
                  </a:lnTo>
                  <a:lnTo>
                    <a:pt x="37591" y="37465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5" name="object 144"/>
            <p:cNvSpPr/>
            <p:nvPr/>
          </p:nvSpPr>
          <p:spPr>
            <a:xfrm>
              <a:off x="8716644" y="5187315"/>
              <a:ext cx="38100" cy="75565"/>
            </a:xfrm>
            <a:custGeom>
              <a:avLst/>
              <a:gdLst/>
              <a:ahLst/>
              <a:cxnLst/>
              <a:rect l="l" t="t" r="r" b="b"/>
              <a:pathLst>
                <a:path w="38100" h="75564">
                  <a:moveTo>
                    <a:pt x="0" y="75057"/>
                  </a:moveTo>
                  <a:lnTo>
                    <a:pt x="14660" y="72112"/>
                  </a:lnTo>
                  <a:lnTo>
                    <a:pt x="26606" y="64071"/>
                  </a:lnTo>
                  <a:lnTo>
                    <a:pt x="34647" y="52125"/>
                  </a:lnTo>
                  <a:lnTo>
                    <a:pt x="37591" y="37465"/>
                  </a:lnTo>
                  <a:lnTo>
                    <a:pt x="37591" y="0"/>
                  </a:lnTo>
                </a:path>
              </a:pathLst>
            </a:custGeom>
            <a:ln w="1219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6" name="object 145"/>
            <p:cNvSpPr txBox="1"/>
            <p:nvPr/>
          </p:nvSpPr>
          <p:spPr>
            <a:xfrm>
              <a:off x="8914892" y="4720590"/>
              <a:ext cx="856615" cy="12311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600" spc="-4" dirty="0">
                  <a:latin typeface="Arial"/>
                  <a:cs typeface="Arial"/>
                </a:rPr>
                <a:t>Приказ</a:t>
              </a:r>
              <a:r>
                <a:rPr sz="600" spc="-30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Минтруда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57" name="object 146"/>
            <p:cNvSpPr txBox="1"/>
            <p:nvPr/>
          </p:nvSpPr>
          <p:spPr>
            <a:xfrm>
              <a:off x="8841740" y="4842509"/>
              <a:ext cx="1002665" cy="37882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049" marR="3810" indent="-953" algn="ctr">
                <a:lnSpc>
                  <a:spcPct val="105000"/>
                </a:lnSpc>
              </a:pPr>
              <a:r>
                <a:rPr sz="600" spc="-4" dirty="0">
                  <a:latin typeface="Arial"/>
                  <a:cs typeface="Arial"/>
                </a:rPr>
                <a:t>России </a:t>
              </a:r>
              <a:r>
                <a:rPr sz="600" dirty="0">
                  <a:latin typeface="Arial"/>
                  <a:cs typeface="Arial"/>
                </a:rPr>
                <a:t>№ </a:t>
              </a:r>
              <a:r>
                <a:rPr sz="600" spc="-4" dirty="0">
                  <a:latin typeface="Arial"/>
                  <a:cs typeface="Arial"/>
                </a:rPr>
                <a:t>649н от  15 ноября 2016 года  </a:t>
              </a:r>
              <a:r>
                <a:rPr sz="600" dirty="0">
                  <a:latin typeface="Arial"/>
                  <a:cs typeface="Arial"/>
                </a:rPr>
                <a:t>о</a:t>
              </a:r>
              <a:r>
                <a:rPr sz="600" spc="-75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Реестре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58" name="object 147"/>
            <p:cNvSpPr/>
            <p:nvPr/>
          </p:nvSpPr>
          <p:spPr>
            <a:xfrm>
              <a:off x="10038588" y="5183123"/>
              <a:ext cx="1408430" cy="609600"/>
            </a:xfrm>
            <a:custGeom>
              <a:avLst/>
              <a:gdLst/>
              <a:ahLst/>
              <a:cxnLst/>
              <a:rect l="l" t="t" r="r" b="b"/>
              <a:pathLst>
                <a:path w="1408429" h="609600">
                  <a:moveTo>
                    <a:pt x="1370076" y="0"/>
                  </a:moveTo>
                  <a:lnTo>
                    <a:pt x="76200" y="0"/>
                  </a:lnTo>
                  <a:lnTo>
                    <a:pt x="61352" y="2988"/>
                  </a:lnTo>
                  <a:lnTo>
                    <a:pt x="49244" y="11144"/>
                  </a:lnTo>
                  <a:lnTo>
                    <a:pt x="41088" y="23252"/>
                  </a:lnTo>
                  <a:lnTo>
                    <a:pt x="38100" y="38100"/>
                  </a:lnTo>
                  <a:lnTo>
                    <a:pt x="38100" y="533400"/>
                  </a:lnTo>
                  <a:lnTo>
                    <a:pt x="0" y="533400"/>
                  </a:lnTo>
                  <a:lnTo>
                    <a:pt x="7423" y="534897"/>
                  </a:lnTo>
                  <a:lnTo>
                    <a:pt x="13477" y="538981"/>
                  </a:lnTo>
                  <a:lnTo>
                    <a:pt x="17555" y="545037"/>
                  </a:lnTo>
                  <a:lnTo>
                    <a:pt x="19050" y="552450"/>
                  </a:lnTo>
                  <a:lnTo>
                    <a:pt x="17555" y="559862"/>
                  </a:lnTo>
                  <a:lnTo>
                    <a:pt x="13477" y="565918"/>
                  </a:lnTo>
                  <a:lnTo>
                    <a:pt x="7423" y="570002"/>
                  </a:lnTo>
                  <a:lnTo>
                    <a:pt x="0" y="571500"/>
                  </a:lnTo>
                  <a:lnTo>
                    <a:pt x="38100" y="571500"/>
                  </a:lnTo>
                  <a:lnTo>
                    <a:pt x="35111" y="586331"/>
                  </a:lnTo>
                  <a:lnTo>
                    <a:pt x="26955" y="598441"/>
                  </a:lnTo>
                  <a:lnTo>
                    <a:pt x="14847" y="606606"/>
                  </a:lnTo>
                  <a:lnTo>
                    <a:pt x="0" y="609600"/>
                  </a:lnTo>
                  <a:lnTo>
                    <a:pt x="1293876" y="609600"/>
                  </a:lnTo>
                  <a:lnTo>
                    <a:pt x="1308723" y="606606"/>
                  </a:lnTo>
                  <a:lnTo>
                    <a:pt x="1320831" y="598441"/>
                  </a:lnTo>
                  <a:lnTo>
                    <a:pt x="1328987" y="586331"/>
                  </a:lnTo>
                  <a:lnTo>
                    <a:pt x="1331976" y="571500"/>
                  </a:lnTo>
                  <a:lnTo>
                    <a:pt x="1331976" y="76200"/>
                  </a:lnTo>
                  <a:lnTo>
                    <a:pt x="76200" y="76200"/>
                  </a:lnTo>
                  <a:lnTo>
                    <a:pt x="68776" y="74705"/>
                  </a:lnTo>
                  <a:lnTo>
                    <a:pt x="62722" y="70627"/>
                  </a:lnTo>
                  <a:lnTo>
                    <a:pt x="58644" y="64573"/>
                  </a:lnTo>
                  <a:lnTo>
                    <a:pt x="57150" y="57150"/>
                  </a:lnTo>
                  <a:lnTo>
                    <a:pt x="58644" y="49726"/>
                  </a:lnTo>
                  <a:lnTo>
                    <a:pt x="62722" y="43672"/>
                  </a:lnTo>
                  <a:lnTo>
                    <a:pt x="68776" y="39594"/>
                  </a:lnTo>
                  <a:lnTo>
                    <a:pt x="76200" y="38100"/>
                  </a:lnTo>
                  <a:lnTo>
                    <a:pt x="1408176" y="38100"/>
                  </a:lnTo>
                  <a:lnTo>
                    <a:pt x="1405187" y="23252"/>
                  </a:lnTo>
                  <a:lnTo>
                    <a:pt x="1397031" y="11144"/>
                  </a:lnTo>
                  <a:lnTo>
                    <a:pt x="1384923" y="2988"/>
                  </a:lnTo>
                  <a:lnTo>
                    <a:pt x="1370076" y="0"/>
                  </a:lnTo>
                  <a:close/>
                </a:path>
                <a:path w="1408429" h="609600">
                  <a:moveTo>
                    <a:pt x="1408176" y="38100"/>
                  </a:moveTo>
                  <a:lnTo>
                    <a:pt x="114300" y="38100"/>
                  </a:lnTo>
                  <a:lnTo>
                    <a:pt x="111311" y="52947"/>
                  </a:lnTo>
                  <a:lnTo>
                    <a:pt x="103155" y="65055"/>
                  </a:lnTo>
                  <a:lnTo>
                    <a:pt x="91047" y="73211"/>
                  </a:lnTo>
                  <a:lnTo>
                    <a:pt x="76200" y="76200"/>
                  </a:lnTo>
                  <a:lnTo>
                    <a:pt x="1370076" y="76200"/>
                  </a:lnTo>
                  <a:lnTo>
                    <a:pt x="1384923" y="73211"/>
                  </a:lnTo>
                  <a:lnTo>
                    <a:pt x="1397031" y="65055"/>
                  </a:lnTo>
                  <a:lnTo>
                    <a:pt x="1405187" y="52947"/>
                  </a:lnTo>
                  <a:lnTo>
                    <a:pt x="1408176" y="381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9" name="object 148"/>
            <p:cNvSpPr/>
            <p:nvPr/>
          </p:nvSpPr>
          <p:spPr>
            <a:xfrm>
              <a:off x="10000488" y="5221223"/>
              <a:ext cx="152400" cy="571500"/>
            </a:xfrm>
            <a:custGeom>
              <a:avLst/>
              <a:gdLst/>
              <a:ahLst/>
              <a:cxnLst/>
              <a:rect l="l" t="t" r="r" b="b"/>
              <a:pathLst>
                <a:path w="152400" h="571500">
                  <a:moveTo>
                    <a:pt x="152400" y="0"/>
                  </a:moveTo>
                  <a:lnTo>
                    <a:pt x="114300" y="0"/>
                  </a:lnTo>
                  <a:lnTo>
                    <a:pt x="106876" y="1494"/>
                  </a:lnTo>
                  <a:lnTo>
                    <a:pt x="100822" y="5572"/>
                  </a:lnTo>
                  <a:lnTo>
                    <a:pt x="96744" y="11626"/>
                  </a:lnTo>
                  <a:lnTo>
                    <a:pt x="95250" y="19050"/>
                  </a:lnTo>
                  <a:lnTo>
                    <a:pt x="96744" y="26473"/>
                  </a:lnTo>
                  <a:lnTo>
                    <a:pt x="100822" y="32527"/>
                  </a:lnTo>
                  <a:lnTo>
                    <a:pt x="106876" y="36605"/>
                  </a:lnTo>
                  <a:lnTo>
                    <a:pt x="114300" y="38100"/>
                  </a:lnTo>
                  <a:lnTo>
                    <a:pt x="129147" y="35111"/>
                  </a:lnTo>
                  <a:lnTo>
                    <a:pt x="141255" y="26955"/>
                  </a:lnTo>
                  <a:lnTo>
                    <a:pt x="149411" y="14847"/>
                  </a:lnTo>
                  <a:lnTo>
                    <a:pt x="152400" y="0"/>
                  </a:lnTo>
                  <a:close/>
                </a:path>
                <a:path w="152400" h="571500">
                  <a:moveTo>
                    <a:pt x="38100" y="495300"/>
                  </a:moveTo>
                  <a:lnTo>
                    <a:pt x="23252" y="498293"/>
                  </a:lnTo>
                  <a:lnTo>
                    <a:pt x="11144" y="506458"/>
                  </a:lnTo>
                  <a:lnTo>
                    <a:pt x="2988" y="518568"/>
                  </a:lnTo>
                  <a:lnTo>
                    <a:pt x="0" y="533400"/>
                  </a:lnTo>
                  <a:lnTo>
                    <a:pt x="2988" y="548231"/>
                  </a:lnTo>
                  <a:lnTo>
                    <a:pt x="11144" y="560341"/>
                  </a:lnTo>
                  <a:lnTo>
                    <a:pt x="23252" y="568506"/>
                  </a:lnTo>
                  <a:lnTo>
                    <a:pt x="38100" y="571500"/>
                  </a:lnTo>
                  <a:lnTo>
                    <a:pt x="52947" y="568506"/>
                  </a:lnTo>
                  <a:lnTo>
                    <a:pt x="65055" y="560341"/>
                  </a:lnTo>
                  <a:lnTo>
                    <a:pt x="73211" y="548231"/>
                  </a:lnTo>
                  <a:lnTo>
                    <a:pt x="76200" y="533400"/>
                  </a:lnTo>
                  <a:lnTo>
                    <a:pt x="38100" y="533400"/>
                  </a:lnTo>
                  <a:lnTo>
                    <a:pt x="45523" y="531902"/>
                  </a:lnTo>
                  <a:lnTo>
                    <a:pt x="51577" y="527818"/>
                  </a:lnTo>
                  <a:lnTo>
                    <a:pt x="55655" y="521762"/>
                  </a:lnTo>
                  <a:lnTo>
                    <a:pt x="57150" y="514350"/>
                  </a:lnTo>
                  <a:lnTo>
                    <a:pt x="55655" y="506937"/>
                  </a:lnTo>
                  <a:lnTo>
                    <a:pt x="51577" y="500881"/>
                  </a:lnTo>
                  <a:lnTo>
                    <a:pt x="45523" y="496797"/>
                  </a:lnTo>
                  <a:lnTo>
                    <a:pt x="38100" y="495300"/>
                  </a:lnTo>
                  <a:close/>
                </a:path>
              </a:pathLst>
            </a:custGeom>
            <a:solidFill>
              <a:srgbClr val="CDCDC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0" name="object 149"/>
            <p:cNvSpPr/>
            <p:nvPr/>
          </p:nvSpPr>
          <p:spPr>
            <a:xfrm>
              <a:off x="10000488" y="5183123"/>
              <a:ext cx="1446530" cy="609600"/>
            </a:xfrm>
            <a:custGeom>
              <a:avLst/>
              <a:gdLst/>
              <a:ahLst/>
              <a:cxnLst/>
              <a:rect l="l" t="t" r="r" b="b"/>
              <a:pathLst>
                <a:path w="1446529" h="609600">
                  <a:moveTo>
                    <a:pt x="76200" y="533400"/>
                  </a:moveTo>
                  <a:lnTo>
                    <a:pt x="76200" y="38100"/>
                  </a:lnTo>
                  <a:lnTo>
                    <a:pt x="79188" y="23252"/>
                  </a:lnTo>
                  <a:lnTo>
                    <a:pt x="87344" y="11144"/>
                  </a:lnTo>
                  <a:lnTo>
                    <a:pt x="99452" y="2988"/>
                  </a:lnTo>
                  <a:lnTo>
                    <a:pt x="114300" y="0"/>
                  </a:lnTo>
                  <a:lnTo>
                    <a:pt x="1408176" y="0"/>
                  </a:lnTo>
                  <a:lnTo>
                    <a:pt x="1423023" y="2988"/>
                  </a:lnTo>
                  <a:lnTo>
                    <a:pt x="1435131" y="11144"/>
                  </a:lnTo>
                  <a:lnTo>
                    <a:pt x="1443287" y="23252"/>
                  </a:lnTo>
                  <a:lnTo>
                    <a:pt x="1446276" y="38100"/>
                  </a:lnTo>
                  <a:lnTo>
                    <a:pt x="1443287" y="52947"/>
                  </a:lnTo>
                  <a:lnTo>
                    <a:pt x="1435131" y="65055"/>
                  </a:lnTo>
                  <a:lnTo>
                    <a:pt x="1423023" y="73211"/>
                  </a:lnTo>
                  <a:lnTo>
                    <a:pt x="1408176" y="76200"/>
                  </a:lnTo>
                  <a:lnTo>
                    <a:pt x="1370076" y="76200"/>
                  </a:lnTo>
                  <a:lnTo>
                    <a:pt x="1370076" y="571500"/>
                  </a:lnTo>
                  <a:lnTo>
                    <a:pt x="1367087" y="586331"/>
                  </a:lnTo>
                  <a:lnTo>
                    <a:pt x="1358931" y="598441"/>
                  </a:lnTo>
                  <a:lnTo>
                    <a:pt x="1346823" y="606606"/>
                  </a:lnTo>
                  <a:lnTo>
                    <a:pt x="1331976" y="609600"/>
                  </a:lnTo>
                  <a:lnTo>
                    <a:pt x="38100" y="609600"/>
                  </a:lnTo>
                  <a:lnTo>
                    <a:pt x="23252" y="606606"/>
                  </a:lnTo>
                  <a:lnTo>
                    <a:pt x="11144" y="598441"/>
                  </a:lnTo>
                  <a:lnTo>
                    <a:pt x="2988" y="586331"/>
                  </a:lnTo>
                  <a:lnTo>
                    <a:pt x="0" y="571500"/>
                  </a:lnTo>
                  <a:lnTo>
                    <a:pt x="2988" y="556668"/>
                  </a:lnTo>
                  <a:lnTo>
                    <a:pt x="11144" y="544558"/>
                  </a:lnTo>
                  <a:lnTo>
                    <a:pt x="23252" y="536393"/>
                  </a:lnTo>
                  <a:lnTo>
                    <a:pt x="38100" y="533400"/>
                  </a:lnTo>
                  <a:lnTo>
                    <a:pt x="76200" y="533400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1" name="object 150"/>
            <p:cNvSpPr/>
            <p:nvPr/>
          </p:nvSpPr>
          <p:spPr>
            <a:xfrm>
              <a:off x="10095738" y="5183123"/>
              <a:ext cx="57150" cy="76200"/>
            </a:xfrm>
            <a:custGeom>
              <a:avLst/>
              <a:gdLst/>
              <a:ahLst/>
              <a:cxnLst/>
              <a:rect l="l" t="t" r="r" b="b"/>
              <a:pathLst>
                <a:path w="57150" h="76200">
                  <a:moveTo>
                    <a:pt x="19050" y="0"/>
                  </a:moveTo>
                  <a:lnTo>
                    <a:pt x="33897" y="2988"/>
                  </a:lnTo>
                  <a:lnTo>
                    <a:pt x="46005" y="11144"/>
                  </a:lnTo>
                  <a:lnTo>
                    <a:pt x="54161" y="23252"/>
                  </a:lnTo>
                  <a:lnTo>
                    <a:pt x="57150" y="38100"/>
                  </a:lnTo>
                  <a:lnTo>
                    <a:pt x="54161" y="52947"/>
                  </a:lnTo>
                  <a:lnTo>
                    <a:pt x="46005" y="65055"/>
                  </a:lnTo>
                  <a:lnTo>
                    <a:pt x="33897" y="73211"/>
                  </a:lnTo>
                  <a:lnTo>
                    <a:pt x="19050" y="76200"/>
                  </a:lnTo>
                  <a:lnTo>
                    <a:pt x="11626" y="74705"/>
                  </a:lnTo>
                  <a:lnTo>
                    <a:pt x="5572" y="70627"/>
                  </a:lnTo>
                  <a:lnTo>
                    <a:pt x="1494" y="64573"/>
                  </a:lnTo>
                  <a:lnTo>
                    <a:pt x="0" y="57150"/>
                  </a:lnTo>
                  <a:lnTo>
                    <a:pt x="1494" y="49726"/>
                  </a:lnTo>
                  <a:lnTo>
                    <a:pt x="5572" y="43672"/>
                  </a:lnTo>
                  <a:lnTo>
                    <a:pt x="11626" y="39594"/>
                  </a:lnTo>
                  <a:lnTo>
                    <a:pt x="19050" y="38100"/>
                  </a:lnTo>
                  <a:lnTo>
                    <a:pt x="57150" y="381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2" name="object 151"/>
            <p:cNvSpPr/>
            <p:nvPr/>
          </p:nvSpPr>
          <p:spPr>
            <a:xfrm>
              <a:off x="10038588" y="5716523"/>
              <a:ext cx="38100" cy="38100"/>
            </a:xfrm>
            <a:custGeom>
              <a:avLst/>
              <a:gdLst/>
              <a:ahLst/>
              <a:cxnLst/>
              <a:rect l="l" t="t" r="r" b="b"/>
              <a:pathLst>
                <a:path w="38100" h="38100">
                  <a:moveTo>
                    <a:pt x="0" y="0"/>
                  </a:moveTo>
                  <a:lnTo>
                    <a:pt x="7423" y="1497"/>
                  </a:lnTo>
                  <a:lnTo>
                    <a:pt x="13477" y="5581"/>
                  </a:lnTo>
                  <a:lnTo>
                    <a:pt x="17555" y="11637"/>
                  </a:lnTo>
                  <a:lnTo>
                    <a:pt x="19050" y="19050"/>
                  </a:lnTo>
                  <a:lnTo>
                    <a:pt x="17555" y="26462"/>
                  </a:lnTo>
                  <a:lnTo>
                    <a:pt x="13477" y="32518"/>
                  </a:lnTo>
                  <a:lnTo>
                    <a:pt x="7423" y="36602"/>
                  </a:lnTo>
                  <a:lnTo>
                    <a:pt x="0" y="38100"/>
                  </a:lnTo>
                  <a:lnTo>
                    <a:pt x="38100" y="3810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3" name="object 152"/>
            <p:cNvSpPr/>
            <p:nvPr/>
          </p:nvSpPr>
          <p:spPr>
            <a:xfrm>
              <a:off x="10038588" y="5716523"/>
              <a:ext cx="38100" cy="76200"/>
            </a:xfrm>
            <a:custGeom>
              <a:avLst/>
              <a:gdLst/>
              <a:ahLst/>
              <a:cxnLst/>
              <a:rect l="l" t="t" r="r" b="b"/>
              <a:pathLst>
                <a:path w="38100" h="76200">
                  <a:moveTo>
                    <a:pt x="0" y="76200"/>
                  </a:moveTo>
                  <a:lnTo>
                    <a:pt x="14847" y="73206"/>
                  </a:lnTo>
                  <a:lnTo>
                    <a:pt x="26955" y="65041"/>
                  </a:lnTo>
                  <a:lnTo>
                    <a:pt x="35111" y="52931"/>
                  </a:lnTo>
                  <a:lnTo>
                    <a:pt x="38100" y="38100"/>
                  </a:lnTo>
                  <a:lnTo>
                    <a:pt x="38100" y="0"/>
                  </a:lnTo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4" name="object 153"/>
            <p:cNvSpPr txBox="1"/>
            <p:nvPr/>
          </p:nvSpPr>
          <p:spPr>
            <a:xfrm>
              <a:off x="10102088" y="5091714"/>
              <a:ext cx="1303655" cy="6560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ctr">
                <a:lnSpc>
                  <a:spcPct val="110600"/>
                </a:lnSpc>
                <a:tabLst>
                  <a:tab pos="967740" algn="l"/>
                </a:tabLst>
              </a:pPr>
              <a:r>
                <a:rPr sz="600" u="sng" dirty="0">
                  <a:latin typeface="Times New Roman"/>
                  <a:cs typeface="Times New Roman"/>
                </a:rPr>
                <a:t> 	</a:t>
              </a:r>
              <a:r>
                <a:rPr sz="600" dirty="0">
                  <a:latin typeface="Times New Roman"/>
                  <a:cs typeface="Times New Roman"/>
                </a:rPr>
                <a:t> </a:t>
              </a:r>
              <a:r>
                <a:rPr sz="600" dirty="0">
                  <a:latin typeface="Arial"/>
                  <a:cs typeface="Arial"/>
                </a:rPr>
                <a:t>П</a:t>
              </a:r>
              <a:r>
                <a:rPr sz="600" spc="-4" dirty="0">
                  <a:latin typeface="Arial"/>
                  <a:cs typeface="Arial"/>
                </a:rPr>
                <a:t>о</a:t>
              </a:r>
              <a:r>
                <a:rPr sz="600" dirty="0">
                  <a:latin typeface="Arial"/>
                  <a:cs typeface="Arial"/>
                </a:rPr>
                <a:t>ст</a:t>
              </a:r>
              <a:r>
                <a:rPr sz="600" spc="-4" dirty="0">
                  <a:latin typeface="Arial"/>
                  <a:cs typeface="Arial"/>
                </a:rPr>
                <a:t>а</a:t>
              </a:r>
              <a:r>
                <a:rPr sz="600" dirty="0">
                  <a:latin typeface="Arial"/>
                  <a:cs typeface="Arial"/>
                </a:rPr>
                <a:t>н</a:t>
              </a:r>
              <a:r>
                <a:rPr sz="600" spc="-4" dirty="0">
                  <a:latin typeface="Arial"/>
                  <a:cs typeface="Arial"/>
                </a:rPr>
                <a:t>о</a:t>
              </a:r>
              <a:r>
                <a:rPr sz="600" dirty="0">
                  <a:latin typeface="Arial"/>
                  <a:cs typeface="Arial"/>
                </a:rPr>
                <a:t>вл</a:t>
              </a:r>
              <a:r>
                <a:rPr sz="600" spc="-4" dirty="0">
                  <a:latin typeface="Arial"/>
                  <a:cs typeface="Arial"/>
                </a:rPr>
                <a:t>е</a:t>
              </a:r>
              <a:r>
                <a:rPr sz="600" dirty="0">
                  <a:latin typeface="Arial"/>
                  <a:cs typeface="Arial"/>
                </a:rPr>
                <a:t>н</a:t>
              </a:r>
              <a:r>
                <a:rPr sz="600" spc="-8" dirty="0">
                  <a:latin typeface="Arial"/>
                  <a:cs typeface="Arial"/>
                </a:rPr>
                <a:t>и</a:t>
              </a:r>
              <a:r>
                <a:rPr sz="600" dirty="0">
                  <a:latin typeface="Arial"/>
                  <a:cs typeface="Arial"/>
                </a:rPr>
                <a:t>е  П</a:t>
              </a:r>
              <a:r>
                <a:rPr sz="600" spc="-4" dirty="0">
                  <a:latin typeface="Arial"/>
                  <a:cs typeface="Arial"/>
                </a:rPr>
                <a:t>ра</a:t>
              </a:r>
              <a:r>
                <a:rPr sz="600" dirty="0">
                  <a:latin typeface="Arial"/>
                  <a:cs typeface="Arial"/>
                </a:rPr>
                <a:t>в</a:t>
              </a:r>
              <a:r>
                <a:rPr sz="600" spc="-8" dirty="0">
                  <a:latin typeface="Arial"/>
                  <a:cs typeface="Arial"/>
                </a:rPr>
                <a:t>и</a:t>
              </a:r>
              <a:r>
                <a:rPr sz="600" dirty="0">
                  <a:latin typeface="Arial"/>
                  <a:cs typeface="Arial"/>
                </a:rPr>
                <a:t>т</a:t>
              </a:r>
              <a:r>
                <a:rPr sz="600" spc="-4" dirty="0">
                  <a:latin typeface="Arial"/>
                  <a:cs typeface="Arial"/>
                </a:rPr>
                <a:t>е</a:t>
              </a:r>
              <a:r>
                <a:rPr sz="600" dirty="0">
                  <a:latin typeface="Arial"/>
                  <a:cs typeface="Arial"/>
                </a:rPr>
                <a:t>ль</a:t>
              </a:r>
              <a:r>
                <a:rPr sz="600" spc="4" dirty="0">
                  <a:latin typeface="Arial"/>
                  <a:cs typeface="Arial"/>
                </a:rPr>
                <a:t>с</a:t>
              </a:r>
              <a:r>
                <a:rPr sz="600" dirty="0">
                  <a:latin typeface="Arial"/>
                  <a:cs typeface="Arial"/>
                </a:rPr>
                <a:t>тва</a:t>
              </a:r>
              <a:r>
                <a:rPr sz="600" spc="-19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РФ</a:t>
              </a:r>
              <a:r>
                <a:rPr sz="600" spc="-8" dirty="0">
                  <a:latin typeface="Arial"/>
                  <a:cs typeface="Arial"/>
                </a:rPr>
                <a:t> </a:t>
              </a:r>
              <a:r>
                <a:rPr sz="600" spc="-4" dirty="0">
                  <a:latin typeface="Arial"/>
                  <a:cs typeface="Arial"/>
                </a:rPr>
                <a:t>о</a:t>
              </a:r>
              <a:r>
                <a:rPr sz="600" dirty="0">
                  <a:latin typeface="Arial"/>
                  <a:cs typeface="Arial"/>
                </a:rPr>
                <a:t>т</a:t>
              </a:r>
              <a:endParaRPr sz="600">
                <a:latin typeface="Arial"/>
                <a:cs typeface="Arial"/>
              </a:endParaRPr>
            </a:p>
            <a:p>
              <a:pPr marR="39052" algn="ctr">
                <a:spcBef>
                  <a:spcPts val="34"/>
                </a:spcBef>
              </a:pPr>
              <a:r>
                <a:rPr sz="600" spc="-4" dirty="0">
                  <a:latin typeface="Arial"/>
                  <a:cs typeface="Arial"/>
                </a:rPr>
                <a:t>16 ноября 2016 г.</a:t>
              </a:r>
              <a:r>
                <a:rPr sz="600" spc="11" dirty="0">
                  <a:latin typeface="Arial"/>
                  <a:cs typeface="Arial"/>
                </a:rPr>
                <a:t> </a:t>
              </a:r>
              <a:r>
                <a:rPr sz="600" dirty="0">
                  <a:latin typeface="Arial"/>
                  <a:cs typeface="Arial"/>
                </a:rPr>
                <a:t>N</a:t>
              </a:r>
              <a:endParaRPr sz="600">
                <a:latin typeface="Arial"/>
                <a:cs typeface="Arial"/>
              </a:endParaRPr>
            </a:p>
            <a:p>
              <a:pPr marR="38576" algn="ctr">
                <a:spcBef>
                  <a:spcPts val="34"/>
                </a:spcBef>
              </a:pPr>
              <a:r>
                <a:rPr sz="600" spc="-4" dirty="0">
                  <a:latin typeface="Arial"/>
                  <a:cs typeface="Arial"/>
                </a:rPr>
                <a:t>1204</a:t>
              </a:r>
              <a:endParaRPr sz="600">
                <a:latin typeface="Arial"/>
                <a:cs typeface="Arial"/>
              </a:endParaRPr>
            </a:p>
          </p:txBody>
        </p:sp>
        <p:sp>
          <p:nvSpPr>
            <p:cNvPr id="165" name="object 154"/>
            <p:cNvSpPr/>
            <p:nvPr/>
          </p:nvSpPr>
          <p:spPr>
            <a:xfrm>
              <a:off x="10588752" y="4466082"/>
              <a:ext cx="114300" cy="740410"/>
            </a:xfrm>
            <a:custGeom>
              <a:avLst/>
              <a:gdLst/>
              <a:ahLst/>
              <a:cxnLst/>
              <a:rect l="l" t="t" r="r" b="b"/>
              <a:pathLst>
                <a:path w="114300" h="740410">
                  <a:moveTo>
                    <a:pt x="76200" y="95250"/>
                  </a:moveTo>
                  <a:lnTo>
                    <a:pt x="38100" y="95250"/>
                  </a:lnTo>
                  <a:lnTo>
                    <a:pt x="38100" y="740029"/>
                  </a:lnTo>
                  <a:lnTo>
                    <a:pt x="76200" y="740029"/>
                  </a:lnTo>
                  <a:lnTo>
                    <a:pt x="76200" y="95250"/>
                  </a:lnTo>
                  <a:close/>
                </a:path>
                <a:path w="114300" h="740410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740410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E64113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6" name="object 155"/>
            <p:cNvSpPr/>
            <p:nvPr/>
          </p:nvSpPr>
          <p:spPr>
            <a:xfrm>
              <a:off x="9235440" y="4464558"/>
              <a:ext cx="114300" cy="198755"/>
            </a:xfrm>
            <a:custGeom>
              <a:avLst/>
              <a:gdLst/>
              <a:ahLst/>
              <a:cxnLst/>
              <a:rect l="l" t="t" r="r" b="b"/>
              <a:pathLst>
                <a:path w="114300" h="198754">
                  <a:moveTo>
                    <a:pt x="76200" y="95250"/>
                  </a:moveTo>
                  <a:lnTo>
                    <a:pt x="38100" y="95250"/>
                  </a:lnTo>
                  <a:lnTo>
                    <a:pt x="38100" y="198374"/>
                  </a:lnTo>
                  <a:lnTo>
                    <a:pt x="76200" y="198374"/>
                  </a:lnTo>
                  <a:lnTo>
                    <a:pt x="76200" y="95250"/>
                  </a:lnTo>
                  <a:close/>
                </a:path>
                <a:path w="114300" h="198754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198754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EB6C1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7" name="object 156"/>
            <p:cNvSpPr/>
            <p:nvPr/>
          </p:nvSpPr>
          <p:spPr>
            <a:xfrm>
              <a:off x="6048247" y="4464558"/>
              <a:ext cx="114300" cy="564515"/>
            </a:xfrm>
            <a:custGeom>
              <a:avLst/>
              <a:gdLst/>
              <a:ahLst/>
              <a:cxnLst/>
              <a:rect l="l" t="t" r="r" b="b"/>
              <a:pathLst>
                <a:path w="114300" h="564514">
                  <a:moveTo>
                    <a:pt x="76238" y="113875"/>
                  </a:moveTo>
                  <a:lnTo>
                    <a:pt x="38137" y="114722"/>
                  </a:lnTo>
                  <a:lnTo>
                    <a:pt x="48005" y="564515"/>
                  </a:lnTo>
                  <a:lnTo>
                    <a:pt x="86105" y="563626"/>
                  </a:lnTo>
                  <a:lnTo>
                    <a:pt x="76238" y="113875"/>
                  </a:lnTo>
                  <a:close/>
                </a:path>
                <a:path w="114300" h="564514">
                  <a:moveTo>
                    <a:pt x="54610" y="0"/>
                  </a:moveTo>
                  <a:lnTo>
                    <a:pt x="0" y="115570"/>
                  </a:lnTo>
                  <a:lnTo>
                    <a:pt x="38137" y="114722"/>
                  </a:lnTo>
                  <a:lnTo>
                    <a:pt x="37718" y="95631"/>
                  </a:lnTo>
                  <a:lnTo>
                    <a:pt x="75818" y="94742"/>
                  </a:lnTo>
                  <a:lnTo>
                    <a:pt x="104642" y="94742"/>
                  </a:lnTo>
                  <a:lnTo>
                    <a:pt x="54610" y="0"/>
                  </a:lnTo>
                  <a:close/>
                </a:path>
                <a:path w="114300" h="564514">
                  <a:moveTo>
                    <a:pt x="75818" y="94742"/>
                  </a:moveTo>
                  <a:lnTo>
                    <a:pt x="37718" y="95631"/>
                  </a:lnTo>
                  <a:lnTo>
                    <a:pt x="38137" y="114722"/>
                  </a:lnTo>
                  <a:lnTo>
                    <a:pt x="76238" y="113875"/>
                  </a:lnTo>
                  <a:lnTo>
                    <a:pt x="75818" y="94742"/>
                  </a:lnTo>
                  <a:close/>
                </a:path>
                <a:path w="114300" h="564514">
                  <a:moveTo>
                    <a:pt x="104642" y="94742"/>
                  </a:moveTo>
                  <a:lnTo>
                    <a:pt x="75818" y="94742"/>
                  </a:lnTo>
                  <a:lnTo>
                    <a:pt x="76238" y="113875"/>
                  </a:lnTo>
                  <a:lnTo>
                    <a:pt x="114300" y="113030"/>
                  </a:lnTo>
                  <a:lnTo>
                    <a:pt x="104642" y="94742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8" name="object 157"/>
            <p:cNvSpPr/>
            <p:nvPr/>
          </p:nvSpPr>
          <p:spPr>
            <a:xfrm>
              <a:off x="6339459" y="5565775"/>
              <a:ext cx="295910" cy="319405"/>
            </a:xfrm>
            <a:custGeom>
              <a:avLst/>
              <a:gdLst/>
              <a:ahLst/>
              <a:cxnLst/>
              <a:rect l="l" t="t" r="r" b="b"/>
              <a:pathLst>
                <a:path w="295909" h="319404">
                  <a:moveTo>
                    <a:pt x="236620" y="269946"/>
                  </a:moveTo>
                  <a:lnTo>
                    <a:pt x="215899" y="289064"/>
                  </a:lnTo>
                  <a:lnTo>
                    <a:pt x="295656" y="319227"/>
                  </a:lnTo>
                  <a:lnTo>
                    <a:pt x="284065" y="279285"/>
                  </a:lnTo>
                  <a:lnTo>
                    <a:pt x="245237" y="279285"/>
                  </a:lnTo>
                  <a:lnTo>
                    <a:pt x="236620" y="269946"/>
                  </a:lnTo>
                  <a:close/>
                </a:path>
                <a:path w="295909" h="319404">
                  <a:moveTo>
                    <a:pt x="251204" y="256490"/>
                  </a:moveTo>
                  <a:lnTo>
                    <a:pt x="236620" y="269946"/>
                  </a:lnTo>
                  <a:lnTo>
                    <a:pt x="245237" y="279285"/>
                  </a:lnTo>
                  <a:lnTo>
                    <a:pt x="259841" y="265849"/>
                  </a:lnTo>
                  <a:lnTo>
                    <a:pt x="251204" y="256490"/>
                  </a:lnTo>
                  <a:close/>
                </a:path>
                <a:path w="295909" h="319404">
                  <a:moveTo>
                    <a:pt x="271907" y="237388"/>
                  </a:moveTo>
                  <a:lnTo>
                    <a:pt x="251204" y="256490"/>
                  </a:lnTo>
                  <a:lnTo>
                    <a:pt x="259841" y="265849"/>
                  </a:lnTo>
                  <a:lnTo>
                    <a:pt x="245237" y="279285"/>
                  </a:lnTo>
                  <a:lnTo>
                    <a:pt x="284065" y="279285"/>
                  </a:lnTo>
                  <a:lnTo>
                    <a:pt x="271907" y="237388"/>
                  </a:lnTo>
                  <a:close/>
                </a:path>
                <a:path w="295909" h="319404">
                  <a:moveTo>
                    <a:pt x="14477" y="0"/>
                  </a:moveTo>
                  <a:lnTo>
                    <a:pt x="0" y="13462"/>
                  </a:lnTo>
                  <a:lnTo>
                    <a:pt x="236620" y="269946"/>
                  </a:lnTo>
                  <a:lnTo>
                    <a:pt x="251204" y="256490"/>
                  </a:lnTo>
                  <a:lnTo>
                    <a:pt x="1447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9" name="object 158"/>
            <p:cNvSpPr/>
            <p:nvPr/>
          </p:nvSpPr>
          <p:spPr>
            <a:xfrm>
              <a:off x="6492366" y="5308091"/>
              <a:ext cx="870585" cy="540385"/>
            </a:xfrm>
            <a:custGeom>
              <a:avLst/>
              <a:gdLst/>
              <a:ahLst/>
              <a:cxnLst/>
              <a:rect l="l" t="t" r="r" b="b"/>
              <a:pathLst>
                <a:path w="870584" h="540385">
                  <a:moveTo>
                    <a:pt x="800238" y="508736"/>
                  </a:moveTo>
                  <a:lnTo>
                    <a:pt x="785494" y="532739"/>
                  </a:lnTo>
                  <a:lnTo>
                    <a:pt x="870331" y="540181"/>
                  </a:lnTo>
                  <a:lnTo>
                    <a:pt x="854913" y="515366"/>
                  </a:lnTo>
                  <a:lnTo>
                    <a:pt x="811022" y="515366"/>
                  </a:lnTo>
                  <a:lnTo>
                    <a:pt x="800238" y="508736"/>
                  </a:lnTo>
                  <a:close/>
                </a:path>
                <a:path w="870584" h="540385">
                  <a:moveTo>
                    <a:pt x="810618" y="491838"/>
                  </a:moveTo>
                  <a:lnTo>
                    <a:pt x="800238" y="508736"/>
                  </a:lnTo>
                  <a:lnTo>
                    <a:pt x="811022" y="515366"/>
                  </a:lnTo>
                  <a:lnTo>
                    <a:pt x="821436" y="498487"/>
                  </a:lnTo>
                  <a:lnTo>
                    <a:pt x="810618" y="491838"/>
                  </a:lnTo>
                  <a:close/>
                </a:path>
                <a:path w="870584" h="540385">
                  <a:moveTo>
                    <a:pt x="825373" y="467817"/>
                  </a:moveTo>
                  <a:lnTo>
                    <a:pt x="810618" y="491838"/>
                  </a:lnTo>
                  <a:lnTo>
                    <a:pt x="821436" y="498487"/>
                  </a:lnTo>
                  <a:lnTo>
                    <a:pt x="811022" y="515366"/>
                  </a:lnTo>
                  <a:lnTo>
                    <a:pt x="854913" y="515366"/>
                  </a:lnTo>
                  <a:lnTo>
                    <a:pt x="825373" y="467817"/>
                  </a:lnTo>
                  <a:close/>
                </a:path>
                <a:path w="870584" h="540385">
                  <a:moveTo>
                    <a:pt x="10413" y="0"/>
                  </a:moveTo>
                  <a:lnTo>
                    <a:pt x="0" y="16764"/>
                  </a:lnTo>
                  <a:lnTo>
                    <a:pt x="800238" y="508736"/>
                  </a:lnTo>
                  <a:lnTo>
                    <a:pt x="810618" y="491838"/>
                  </a:lnTo>
                  <a:lnTo>
                    <a:pt x="1041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0" name="object 159"/>
            <p:cNvSpPr/>
            <p:nvPr/>
          </p:nvSpPr>
          <p:spPr>
            <a:xfrm>
              <a:off x="6503796" y="5197221"/>
              <a:ext cx="2091055" cy="666750"/>
            </a:xfrm>
            <a:custGeom>
              <a:avLst/>
              <a:gdLst/>
              <a:ahLst/>
              <a:cxnLst/>
              <a:rect l="l" t="t" r="r" b="b"/>
              <a:pathLst>
                <a:path w="2091054" h="666750">
                  <a:moveTo>
                    <a:pt x="2015126" y="639658"/>
                  </a:moveTo>
                  <a:lnTo>
                    <a:pt x="2006853" y="666610"/>
                  </a:lnTo>
                  <a:lnTo>
                    <a:pt x="2090801" y="652627"/>
                  </a:lnTo>
                  <a:lnTo>
                    <a:pt x="2081148" y="643407"/>
                  </a:lnTo>
                  <a:lnTo>
                    <a:pt x="2027301" y="643407"/>
                  </a:lnTo>
                  <a:lnTo>
                    <a:pt x="2015126" y="639658"/>
                  </a:lnTo>
                  <a:close/>
                </a:path>
                <a:path w="2091054" h="666750">
                  <a:moveTo>
                    <a:pt x="2020941" y="620713"/>
                  </a:moveTo>
                  <a:lnTo>
                    <a:pt x="2015126" y="639658"/>
                  </a:lnTo>
                  <a:lnTo>
                    <a:pt x="2027301" y="643407"/>
                  </a:lnTo>
                  <a:lnTo>
                    <a:pt x="2033143" y="624471"/>
                  </a:lnTo>
                  <a:lnTo>
                    <a:pt x="2020941" y="620713"/>
                  </a:lnTo>
                  <a:close/>
                </a:path>
                <a:path w="2091054" h="666750">
                  <a:moveTo>
                    <a:pt x="2029205" y="593788"/>
                  </a:moveTo>
                  <a:lnTo>
                    <a:pt x="2020941" y="620713"/>
                  </a:lnTo>
                  <a:lnTo>
                    <a:pt x="2033143" y="624471"/>
                  </a:lnTo>
                  <a:lnTo>
                    <a:pt x="2027301" y="643407"/>
                  </a:lnTo>
                  <a:lnTo>
                    <a:pt x="2081148" y="643407"/>
                  </a:lnTo>
                  <a:lnTo>
                    <a:pt x="2029205" y="593788"/>
                  </a:lnTo>
                  <a:close/>
                </a:path>
                <a:path w="2091054" h="666750">
                  <a:moveTo>
                    <a:pt x="5842" y="0"/>
                  </a:moveTo>
                  <a:lnTo>
                    <a:pt x="0" y="19049"/>
                  </a:lnTo>
                  <a:lnTo>
                    <a:pt x="2015126" y="639658"/>
                  </a:lnTo>
                  <a:lnTo>
                    <a:pt x="2020941" y="620713"/>
                  </a:lnTo>
                  <a:lnTo>
                    <a:pt x="584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1" name="object 160"/>
            <p:cNvSpPr/>
            <p:nvPr/>
          </p:nvSpPr>
          <p:spPr>
            <a:xfrm>
              <a:off x="2360676" y="4466082"/>
              <a:ext cx="114300" cy="327025"/>
            </a:xfrm>
            <a:custGeom>
              <a:avLst/>
              <a:gdLst/>
              <a:ahLst/>
              <a:cxnLst/>
              <a:rect l="l" t="t" r="r" b="b"/>
              <a:pathLst>
                <a:path w="114300" h="327025">
                  <a:moveTo>
                    <a:pt x="76200" y="95250"/>
                  </a:moveTo>
                  <a:lnTo>
                    <a:pt x="38100" y="95250"/>
                  </a:lnTo>
                  <a:lnTo>
                    <a:pt x="38100" y="326644"/>
                  </a:lnTo>
                  <a:lnTo>
                    <a:pt x="76200" y="326644"/>
                  </a:lnTo>
                  <a:lnTo>
                    <a:pt x="76200" y="95250"/>
                  </a:lnTo>
                  <a:close/>
                </a:path>
                <a:path w="114300" h="327025">
                  <a:moveTo>
                    <a:pt x="57150" y="0"/>
                  </a:moveTo>
                  <a:lnTo>
                    <a:pt x="0" y="114300"/>
                  </a:lnTo>
                  <a:lnTo>
                    <a:pt x="38100" y="114300"/>
                  </a:lnTo>
                  <a:lnTo>
                    <a:pt x="38100" y="95250"/>
                  </a:lnTo>
                  <a:lnTo>
                    <a:pt x="104775" y="95250"/>
                  </a:lnTo>
                  <a:lnTo>
                    <a:pt x="57150" y="0"/>
                  </a:lnTo>
                  <a:close/>
                </a:path>
                <a:path w="114300" h="327025">
                  <a:moveTo>
                    <a:pt x="104775" y="95250"/>
                  </a:moveTo>
                  <a:lnTo>
                    <a:pt x="76200" y="95250"/>
                  </a:lnTo>
                  <a:lnTo>
                    <a:pt x="76200" y="114300"/>
                  </a:lnTo>
                  <a:lnTo>
                    <a:pt x="114300" y="114300"/>
                  </a:lnTo>
                  <a:lnTo>
                    <a:pt x="104775" y="95250"/>
                  </a:lnTo>
                  <a:close/>
                </a:path>
              </a:pathLst>
            </a:custGeom>
            <a:solidFill>
              <a:srgbClr val="2256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2" name="object 161"/>
            <p:cNvSpPr/>
            <p:nvPr/>
          </p:nvSpPr>
          <p:spPr>
            <a:xfrm>
              <a:off x="1555241" y="5329046"/>
              <a:ext cx="560705" cy="521334"/>
            </a:xfrm>
            <a:custGeom>
              <a:avLst/>
              <a:gdLst/>
              <a:ahLst/>
              <a:cxnLst/>
              <a:rect l="l" t="t" r="r" b="b"/>
              <a:pathLst>
                <a:path w="560705" h="521335">
                  <a:moveTo>
                    <a:pt x="29971" y="441566"/>
                  </a:moveTo>
                  <a:lnTo>
                    <a:pt x="0" y="521334"/>
                  </a:lnTo>
                  <a:lnTo>
                    <a:pt x="81788" y="497408"/>
                  </a:lnTo>
                  <a:lnTo>
                    <a:pt x="70639" y="485393"/>
                  </a:lnTo>
                  <a:lnTo>
                    <a:pt x="53213" y="485393"/>
                  </a:lnTo>
                  <a:lnTo>
                    <a:pt x="39751" y="470865"/>
                  </a:lnTo>
                  <a:lnTo>
                    <a:pt x="49101" y="462182"/>
                  </a:lnTo>
                  <a:lnTo>
                    <a:pt x="29971" y="441566"/>
                  </a:lnTo>
                  <a:close/>
                </a:path>
                <a:path w="560705" h="521335">
                  <a:moveTo>
                    <a:pt x="49101" y="462182"/>
                  </a:moveTo>
                  <a:lnTo>
                    <a:pt x="39751" y="470865"/>
                  </a:lnTo>
                  <a:lnTo>
                    <a:pt x="53213" y="485393"/>
                  </a:lnTo>
                  <a:lnTo>
                    <a:pt x="62573" y="476701"/>
                  </a:lnTo>
                  <a:lnTo>
                    <a:pt x="49101" y="462182"/>
                  </a:lnTo>
                  <a:close/>
                </a:path>
                <a:path w="560705" h="521335">
                  <a:moveTo>
                    <a:pt x="62573" y="476701"/>
                  </a:moveTo>
                  <a:lnTo>
                    <a:pt x="53213" y="485393"/>
                  </a:lnTo>
                  <a:lnTo>
                    <a:pt x="70639" y="485393"/>
                  </a:lnTo>
                  <a:lnTo>
                    <a:pt x="62573" y="476701"/>
                  </a:lnTo>
                  <a:close/>
                </a:path>
                <a:path w="560705" h="521335">
                  <a:moveTo>
                    <a:pt x="546862" y="0"/>
                  </a:moveTo>
                  <a:lnTo>
                    <a:pt x="49101" y="462182"/>
                  </a:lnTo>
                  <a:lnTo>
                    <a:pt x="62573" y="476701"/>
                  </a:lnTo>
                  <a:lnTo>
                    <a:pt x="560324" y="14477"/>
                  </a:lnTo>
                  <a:lnTo>
                    <a:pt x="54686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3" name="object 162"/>
            <p:cNvSpPr/>
            <p:nvPr/>
          </p:nvSpPr>
          <p:spPr>
            <a:xfrm>
              <a:off x="3114548" y="5331967"/>
              <a:ext cx="260985" cy="518795"/>
            </a:xfrm>
            <a:custGeom>
              <a:avLst/>
              <a:gdLst/>
              <a:ahLst/>
              <a:cxnLst/>
              <a:rect l="l" t="t" r="r" b="b"/>
              <a:pathLst>
                <a:path w="260985" h="518795">
                  <a:moveTo>
                    <a:pt x="217700" y="454414"/>
                  </a:moveTo>
                  <a:lnTo>
                    <a:pt x="192404" y="466775"/>
                  </a:lnTo>
                  <a:lnTo>
                    <a:pt x="260096" y="518515"/>
                  </a:lnTo>
                  <a:lnTo>
                    <a:pt x="260567" y="465810"/>
                  </a:lnTo>
                  <a:lnTo>
                    <a:pt x="223265" y="465810"/>
                  </a:lnTo>
                  <a:lnTo>
                    <a:pt x="217700" y="454414"/>
                  </a:lnTo>
                  <a:close/>
                </a:path>
                <a:path w="260985" h="518795">
                  <a:moveTo>
                    <a:pt x="235484" y="445723"/>
                  </a:moveTo>
                  <a:lnTo>
                    <a:pt x="217700" y="454414"/>
                  </a:lnTo>
                  <a:lnTo>
                    <a:pt x="223265" y="465810"/>
                  </a:lnTo>
                  <a:lnTo>
                    <a:pt x="241046" y="457111"/>
                  </a:lnTo>
                  <a:lnTo>
                    <a:pt x="235484" y="445723"/>
                  </a:lnTo>
                  <a:close/>
                </a:path>
                <a:path w="260985" h="518795">
                  <a:moveTo>
                    <a:pt x="260857" y="433323"/>
                  </a:moveTo>
                  <a:lnTo>
                    <a:pt x="235484" y="445723"/>
                  </a:lnTo>
                  <a:lnTo>
                    <a:pt x="241046" y="457111"/>
                  </a:lnTo>
                  <a:lnTo>
                    <a:pt x="223265" y="465810"/>
                  </a:lnTo>
                  <a:lnTo>
                    <a:pt x="260567" y="465810"/>
                  </a:lnTo>
                  <a:lnTo>
                    <a:pt x="260857" y="433323"/>
                  </a:lnTo>
                  <a:close/>
                </a:path>
                <a:path w="260985" h="518795">
                  <a:moveTo>
                    <a:pt x="17779" y="0"/>
                  </a:moveTo>
                  <a:lnTo>
                    <a:pt x="0" y="8635"/>
                  </a:lnTo>
                  <a:lnTo>
                    <a:pt x="217700" y="454414"/>
                  </a:lnTo>
                  <a:lnTo>
                    <a:pt x="235484" y="445723"/>
                  </a:lnTo>
                  <a:lnTo>
                    <a:pt x="17779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4" name="object 163"/>
            <p:cNvSpPr/>
            <p:nvPr/>
          </p:nvSpPr>
          <p:spPr>
            <a:xfrm>
              <a:off x="9919716" y="5945123"/>
              <a:ext cx="431292" cy="5532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5" name="object 164"/>
            <p:cNvSpPr/>
            <p:nvPr/>
          </p:nvSpPr>
          <p:spPr>
            <a:xfrm>
              <a:off x="9958069" y="3352038"/>
              <a:ext cx="86995" cy="2533650"/>
            </a:xfrm>
            <a:custGeom>
              <a:avLst/>
              <a:gdLst/>
              <a:ahLst/>
              <a:cxnLst/>
              <a:rect l="l" t="t" r="r" b="b"/>
              <a:pathLst>
                <a:path w="86995" h="2533650">
                  <a:moveTo>
                    <a:pt x="0" y="2446642"/>
                  </a:moveTo>
                  <a:lnTo>
                    <a:pt x="43179" y="2533611"/>
                  </a:lnTo>
                  <a:lnTo>
                    <a:pt x="79616" y="2461247"/>
                  </a:lnTo>
                  <a:lnTo>
                    <a:pt x="57784" y="2461247"/>
                  </a:lnTo>
                  <a:lnTo>
                    <a:pt x="28828" y="2461183"/>
                  </a:lnTo>
                  <a:lnTo>
                    <a:pt x="28868" y="2446709"/>
                  </a:lnTo>
                  <a:lnTo>
                    <a:pt x="0" y="2446642"/>
                  </a:lnTo>
                  <a:close/>
                </a:path>
                <a:path w="86995" h="2533650">
                  <a:moveTo>
                    <a:pt x="29463" y="2229485"/>
                  </a:moveTo>
                  <a:lnTo>
                    <a:pt x="28828" y="2461183"/>
                  </a:lnTo>
                  <a:lnTo>
                    <a:pt x="57784" y="2461247"/>
                  </a:lnTo>
                  <a:lnTo>
                    <a:pt x="58420" y="2229612"/>
                  </a:lnTo>
                  <a:lnTo>
                    <a:pt x="29463" y="2229485"/>
                  </a:lnTo>
                  <a:close/>
                </a:path>
                <a:path w="86995" h="2533650">
                  <a:moveTo>
                    <a:pt x="57824" y="2446777"/>
                  </a:moveTo>
                  <a:lnTo>
                    <a:pt x="57784" y="2461247"/>
                  </a:lnTo>
                  <a:lnTo>
                    <a:pt x="79616" y="2461247"/>
                  </a:lnTo>
                  <a:lnTo>
                    <a:pt x="86868" y="2446845"/>
                  </a:lnTo>
                  <a:lnTo>
                    <a:pt x="57824" y="2446777"/>
                  </a:lnTo>
                  <a:close/>
                </a:path>
                <a:path w="86995" h="2533650">
                  <a:moveTo>
                    <a:pt x="57824" y="2446709"/>
                  </a:moveTo>
                  <a:lnTo>
                    <a:pt x="28868" y="2446709"/>
                  </a:lnTo>
                  <a:lnTo>
                    <a:pt x="57824" y="2446777"/>
                  </a:lnTo>
                  <a:close/>
                </a:path>
                <a:path w="86995" h="2533650">
                  <a:moveTo>
                    <a:pt x="30099" y="1910969"/>
                  </a:moveTo>
                  <a:lnTo>
                    <a:pt x="29590" y="2142617"/>
                  </a:lnTo>
                  <a:lnTo>
                    <a:pt x="58547" y="2142744"/>
                  </a:lnTo>
                  <a:lnTo>
                    <a:pt x="59054" y="1911096"/>
                  </a:lnTo>
                  <a:lnTo>
                    <a:pt x="30099" y="1910969"/>
                  </a:lnTo>
                  <a:close/>
                </a:path>
                <a:path w="86995" h="2533650">
                  <a:moveTo>
                    <a:pt x="30860" y="1592453"/>
                  </a:moveTo>
                  <a:lnTo>
                    <a:pt x="30352" y="1824101"/>
                  </a:lnTo>
                  <a:lnTo>
                    <a:pt x="59308" y="1824228"/>
                  </a:lnTo>
                  <a:lnTo>
                    <a:pt x="59816" y="1592580"/>
                  </a:lnTo>
                  <a:lnTo>
                    <a:pt x="30860" y="1592453"/>
                  </a:lnTo>
                  <a:close/>
                </a:path>
                <a:path w="86995" h="2533650">
                  <a:moveTo>
                    <a:pt x="31623" y="1273937"/>
                  </a:moveTo>
                  <a:lnTo>
                    <a:pt x="31114" y="1505585"/>
                  </a:lnTo>
                  <a:lnTo>
                    <a:pt x="60071" y="1505712"/>
                  </a:lnTo>
                  <a:lnTo>
                    <a:pt x="60578" y="1274064"/>
                  </a:lnTo>
                  <a:lnTo>
                    <a:pt x="31623" y="1273937"/>
                  </a:lnTo>
                  <a:close/>
                </a:path>
                <a:path w="86995" h="2533650">
                  <a:moveTo>
                    <a:pt x="32384" y="955420"/>
                  </a:moveTo>
                  <a:lnTo>
                    <a:pt x="31876" y="1187069"/>
                  </a:lnTo>
                  <a:lnTo>
                    <a:pt x="60832" y="1187195"/>
                  </a:lnTo>
                  <a:lnTo>
                    <a:pt x="61340" y="955548"/>
                  </a:lnTo>
                  <a:lnTo>
                    <a:pt x="32384" y="955420"/>
                  </a:lnTo>
                  <a:close/>
                </a:path>
                <a:path w="86995" h="2533650">
                  <a:moveTo>
                    <a:pt x="33147" y="636905"/>
                  </a:moveTo>
                  <a:lnTo>
                    <a:pt x="32638" y="868553"/>
                  </a:lnTo>
                  <a:lnTo>
                    <a:pt x="61595" y="868680"/>
                  </a:lnTo>
                  <a:lnTo>
                    <a:pt x="62102" y="637032"/>
                  </a:lnTo>
                  <a:lnTo>
                    <a:pt x="33147" y="636905"/>
                  </a:lnTo>
                  <a:close/>
                </a:path>
                <a:path w="86995" h="2533650">
                  <a:moveTo>
                    <a:pt x="33908" y="318388"/>
                  </a:moveTo>
                  <a:lnTo>
                    <a:pt x="33274" y="550037"/>
                  </a:lnTo>
                  <a:lnTo>
                    <a:pt x="62229" y="550163"/>
                  </a:lnTo>
                  <a:lnTo>
                    <a:pt x="62864" y="318516"/>
                  </a:lnTo>
                  <a:lnTo>
                    <a:pt x="33908" y="318388"/>
                  </a:lnTo>
                  <a:close/>
                </a:path>
                <a:path w="86995" h="2533650">
                  <a:moveTo>
                    <a:pt x="63626" y="0"/>
                  </a:moveTo>
                  <a:lnTo>
                    <a:pt x="34671" y="0"/>
                  </a:lnTo>
                  <a:lnTo>
                    <a:pt x="34035" y="231521"/>
                  </a:lnTo>
                  <a:lnTo>
                    <a:pt x="62991" y="231648"/>
                  </a:lnTo>
                  <a:lnTo>
                    <a:pt x="63626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6" name="object 165"/>
            <p:cNvSpPr/>
            <p:nvPr/>
          </p:nvSpPr>
          <p:spPr>
            <a:xfrm>
              <a:off x="8599931" y="6350508"/>
              <a:ext cx="1401445" cy="76200"/>
            </a:xfrm>
            <a:custGeom>
              <a:avLst/>
              <a:gdLst/>
              <a:ahLst/>
              <a:cxnLst/>
              <a:rect l="l" t="t" r="r" b="b"/>
              <a:pathLst>
                <a:path w="1401445" h="76200">
                  <a:moveTo>
                    <a:pt x="1324737" y="0"/>
                  </a:moveTo>
                  <a:lnTo>
                    <a:pt x="1324737" y="76199"/>
                  </a:lnTo>
                  <a:lnTo>
                    <a:pt x="1388237" y="44449"/>
                  </a:lnTo>
                  <a:lnTo>
                    <a:pt x="1337437" y="44449"/>
                  </a:lnTo>
                  <a:lnTo>
                    <a:pt x="1337437" y="31749"/>
                  </a:lnTo>
                  <a:lnTo>
                    <a:pt x="1388237" y="31749"/>
                  </a:lnTo>
                  <a:lnTo>
                    <a:pt x="1324737" y="0"/>
                  </a:lnTo>
                  <a:close/>
                </a:path>
                <a:path w="1401445" h="76200">
                  <a:moveTo>
                    <a:pt x="1324737" y="31749"/>
                  </a:moveTo>
                  <a:lnTo>
                    <a:pt x="0" y="31749"/>
                  </a:lnTo>
                  <a:lnTo>
                    <a:pt x="0" y="44449"/>
                  </a:lnTo>
                  <a:lnTo>
                    <a:pt x="1324737" y="44449"/>
                  </a:lnTo>
                  <a:lnTo>
                    <a:pt x="1324737" y="31749"/>
                  </a:lnTo>
                  <a:close/>
                </a:path>
                <a:path w="1401445" h="76200">
                  <a:moveTo>
                    <a:pt x="1388237" y="31749"/>
                  </a:moveTo>
                  <a:lnTo>
                    <a:pt x="1337437" y="31749"/>
                  </a:lnTo>
                  <a:lnTo>
                    <a:pt x="1337437" y="44449"/>
                  </a:lnTo>
                  <a:lnTo>
                    <a:pt x="1388237" y="44449"/>
                  </a:lnTo>
                  <a:lnTo>
                    <a:pt x="1400937" y="38099"/>
                  </a:lnTo>
                  <a:lnTo>
                    <a:pt x="1388237" y="31749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7" name="object 166"/>
            <p:cNvSpPr txBox="1"/>
            <p:nvPr/>
          </p:nvSpPr>
          <p:spPr>
            <a:xfrm>
              <a:off x="9139174" y="5979109"/>
              <a:ext cx="729615" cy="42618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-953" algn="ctr">
                <a:lnSpc>
                  <a:spcPct val="105000"/>
                </a:lnSpc>
              </a:pPr>
              <a:r>
                <a:rPr sz="675" spc="-4" dirty="0">
                  <a:solidFill>
                    <a:srgbClr val="001F5F"/>
                  </a:solidFill>
                  <a:latin typeface="Arial"/>
                  <a:cs typeface="Arial"/>
                </a:rPr>
                <a:t>не более 7  </a:t>
              </a:r>
              <a:r>
                <a:rPr sz="675" dirty="0">
                  <a:solidFill>
                    <a:srgbClr val="001F5F"/>
                  </a:solidFill>
                  <a:latin typeface="Arial"/>
                  <a:cs typeface="Arial"/>
                </a:rPr>
                <a:t>ка</a:t>
              </a:r>
              <a:r>
                <a:rPr sz="675" spc="-4" dirty="0">
                  <a:solidFill>
                    <a:srgbClr val="001F5F"/>
                  </a:solidFill>
                  <a:latin typeface="Arial"/>
                  <a:cs typeface="Arial"/>
                </a:rPr>
                <a:t>ле</a:t>
              </a:r>
              <a:r>
                <a:rPr sz="675" spc="-8" dirty="0">
                  <a:solidFill>
                    <a:srgbClr val="001F5F"/>
                  </a:solidFill>
                  <a:latin typeface="Arial"/>
                  <a:cs typeface="Arial"/>
                </a:rPr>
                <a:t>н</a:t>
              </a:r>
              <a:r>
                <a:rPr sz="675" spc="-4" dirty="0">
                  <a:solidFill>
                    <a:srgbClr val="001F5F"/>
                  </a:solidFill>
                  <a:latin typeface="Arial"/>
                  <a:cs typeface="Arial"/>
                </a:rPr>
                <a:t>дар</a:t>
              </a:r>
              <a:r>
                <a:rPr sz="675" spc="-8" dirty="0">
                  <a:solidFill>
                    <a:srgbClr val="001F5F"/>
                  </a:solidFill>
                  <a:latin typeface="Arial"/>
                  <a:cs typeface="Arial"/>
                </a:rPr>
                <a:t>н</a:t>
              </a:r>
              <a:r>
                <a:rPr sz="675" dirty="0">
                  <a:solidFill>
                    <a:srgbClr val="001F5F"/>
                  </a:solidFill>
                  <a:latin typeface="Arial"/>
                  <a:cs typeface="Arial"/>
                </a:rPr>
                <a:t>ых  </a:t>
              </a:r>
              <a:r>
                <a:rPr sz="675" spc="-4" dirty="0">
                  <a:solidFill>
                    <a:srgbClr val="001F5F"/>
                  </a:solidFill>
                  <a:latin typeface="Arial"/>
                  <a:cs typeface="Arial"/>
                </a:rPr>
                <a:t>дней</a:t>
              </a:r>
              <a:endParaRPr sz="675">
                <a:latin typeface="Arial"/>
                <a:cs typeface="Arial"/>
              </a:endParaRPr>
            </a:p>
          </p:txBody>
        </p:sp>
        <p:sp>
          <p:nvSpPr>
            <p:cNvPr id="178" name="object 167"/>
            <p:cNvSpPr/>
            <p:nvPr/>
          </p:nvSpPr>
          <p:spPr>
            <a:xfrm>
              <a:off x="8679942" y="5198745"/>
              <a:ext cx="464820" cy="683895"/>
            </a:xfrm>
            <a:custGeom>
              <a:avLst/>
              <a:gdLst/>
              <a:ahLst/>
              <a:cxnLst/>
              <a:rect l="l" t="t" r="r" b="b"/>
              <a:pathLst>
                <a:path w="464820" h="683895">
                  <a:moveTo>
                    <a:pt x="12318" y="587260"/>
                  </a:moveTo>
                  <a:lnTo>
                    <a:pt x="0" y="683602"/>
                  </a:lnTo>
                  <a:lnTo>
                    <a:pt x="84454" y="635609"/>
                  </a:lnTo>
                  <a:lnTo>
                    <a:pt x="78353" y="631520"/>
                  </a:lnTo>
                  <a:lnTo>
                    <a:pt x="52324" y="631520"/>
                  </a:lnTo>
                  <a:lnTo>
                    <a:pt x="28321" y="615403"/>
                  </a:lnTo>
                  <a:lnTo>
                    <a:pt x="36375" y="603384"/>
                  </a:lnTo>
                  <a:lnTo>
                    <a:pt x="12318" y="587260"/>
                  </a:lnTo>
                  <a:close/>
                </a:path>
                <a:path w="464820" h="683895">
                  <a:moveTo>
                    <a:pt x="36375" y="603384"/>
                  </a:moveTo>
                  <a:lnTo>
                    <a:pt x="28321" y="615403"/>
                  </a:lnTo>
                  <a:lnTo>
                    <a:pt x="52324" y="631520"/>
                  </a:lnTo>
                  <a:lnTo>
                    <a:pt x="60390" y="619480"/>
                  </a:lnTo>
                  <a:lnTo>
                    <a:pt x="36375" y="603384"/>
                  </a:lnTo>
                  <a:close/>
                </a:path>
                <a:path w="464820" h="683895">
                  <a:moveTo>
                    <a:pt x="60390" y="619480"/>
                  </a:moveTo>
                  <a:lnTo>
                    <a:pt x="52324" y="631520"/>
                  </a:lnTo>
                  <a:lnTo>
                    <a:pt x="78353" y="631520"/>
                  </a:lnTo>
                  <a:lnTo>
                    <a:pt x="60390" y="619480"/>
                  </a:lnTo>
                  <a:close/>
                </a:path>
                <a:path w="464820" h="683895">
                  <a:moveTo>
                    <a:pt x="440689" y="0"/>
                  </a:moveTo>
                  <a:lnTo>
                    <a:pt x="36375" y="603384"/>
                  </a:lnTo>
                  <a:lnTo>
                    <a:pt x="60390" y="619480"/>
                  </a:lnTo>
                  <a:lnTo>
                    <a:pt x="464692" y="16001"/>
                  </a:lnTo>
                  <a:lnTo>
                    <a:pt x="440689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9" name="object 168"/>
            <p:cNvSpPr/>
            <p:nvPr/>
          </p:nvSpPr>
          <p:spPr>
            <a:xfrm>
              <a:off x="9397238" y="5211317"/>
              <a:ext cx="524510" cy="637540"/>
            </a:xfrm>
            <a:custGeom>
              <a:avLst/>
              <a:gdLst/>
              <a:ahLst/>
              <a:cxnLst/>
              <a:rect l="l" t="t" r="r" b="b"/>
              <a:pathLst>
                <a:path w="524509" h="637539">
                  <a:moveTo>
                    <a:pt x="458219" y="578884"/>
                  </a:moveTo>
                  <a:lnTo>
                    <a:pt x="435863" y="597179"/>
                  </a:lnTo>
                  <a:lnTo>
                    <a:pt x="524509" y="636943"/>
                  </a:lnTo>
                  <a:lnTo>
                    <a:pt x="513890" y="590067"/>
                  </a:lnTo>
                  <a:lnTo>
                    <a:pt x="467359" y="590067"/>
                  </a:lnTo>
                  <a:lnTo>
                    <a:pt x="458219" y="578884"/>
                  </a:lnTo>
                  <a:close/>
                </a:path>
                <a:path w="524509" h="637539">
                  <a:moveTo>
                    <a:pt x="480662" y="560518"/>
                  </a:moveTo>
                  <a:lnTo>
                    <a:pt x="458219" y="578884"/>
                  </a:lnTo>
                  <a:lnTo>
                    <a:pt x="467359" y="590067"/>
                  </a:lnTo>
                  <a:lnTo>
                    <a:pt x="489838" y="571741"/>
                  </a:lnTo>
                  <a:lnTo>
                    <a:pt x="480662" y="560518"/>
                  </a:lnTo>
                  <a:close/>
                </a:path>
                <a:path w="524509" h="637539">
                  <a:moveTo>
                    <a:pt x="503046" y="542201"/>
                  </a:moveTo>
                  <a:lnTo>
                    <a:pt x="480662" y="560518"/>
                  </a:lnTo>
                  <a:lnTo>
                    <a:pt x="489838" y="571741"/>
                  </a:lnTo>
                  <a:lnTo>
                    <a:pt x="467359" y="590067"/>
                  </a:lnTo>
                  <a:lnTo>
                    <a:pt x="513890" y="590067"/>
                  </a:lnTo>
                  <a:lnTo>
                    <a:pt x="503046" y="542201"/>
                  </a:lnTo>
                  <a:close/>
                </a:path>
                <a:path w="524509" h="637539">
                  <a:moveTo>
                    <a:pt x="22351" y="0"/>
                  </a:moveTo>
                  <a:lnTo>
                    <a:pt x="0" y="18287"/>
                  </a:lnTo>
                  <a:lnTo>
                    <a:pt x="458219" y="578884"/>
                  </a:lnTo>
                  <a:lnTo>
                    <a:pt x="480662" y="560518"/>
                  </a:lnTo>
                  <a:lnTo>
                    <a:pt x="22351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0" name="object 169"/>
            <p:cNvSpPr/>
            <p:nvPr/>
          </p:nvSpPr>
          <p:spPr>
            <a:xfrm>
              <a:off x="7110221" y="3400805"/>
              <a:ext cx="3961129" cy="144780"/>
            </a:xfrm>
            <a:custGeom>
              <a:avLst/>
              <a:gdLst/>
              <a:ahLst/>
              <a:cxnLst/>
              <a:rect l="l" t="t" r="r" b="b"/>
              <a:pathLst>
                <a:path w="3961129" h="144779">
                  <a:moveTo>
                    <a:pt x="3936746" y="0"/>
                  </a:moveTo>
                  <a:lnTo>
                    <a:pt x="24129" y="0"/>
                  </a:lnTo>
                  <a:lnTo>
                    <a:pt x="14733" y="1895"/>
                  </a:lnTo>
                  <a:lnTo>
                    <a:pt x="7064" y="7064"/>
                  </a:lnTo>
                  <a:lnTo>
                    <a:pt x="1895" y="14733"/>
                  </a:lnTo>
                  <a:lnTo>
                    <a:pt x="0" y="24130"/>
                  </a:lnTo>
                  <a:lnTo>
                    <a:pt x="0" y="120650"/>
                  </a:lnTo>
                  <a:lnTo>
                    <a:pt x="1895" y="130046"/>
                  </a:lnTo>
                  <a:lnTo>
                    <a:pt x="7064" y="137715"/>
                  </a:lnTo>
                  <a:lnTo>
                    <a:pt x="14733" y="142884"/>
                  </a:lnTo>
                  <a:lnTo>
                    <a:pt x="24129" y="144780"/>
                  </a:lnTo>
                  <a:lnTo>
                    <a:pt x="3936746" y="144780"/>
                  </a:lnTo>
                  <a:lnTo>
                    <a:pt x="3946142" y="142884"/>
                  </a:lnTo>
                  <a:lnTo>
                    <a:pt x="3953811" y="137715"/>
                  </a:lnTo>
                  <a:lnTo>
                    <a:pt x="3958980" y="130046"/>
                  </a:lnTo>
                  <a:lnTo>
                    <a:pt x="3960876" y="120650"/>
                  </a:lnTo>
                  <a:lnTo>
                    <a:pt x="3960876" y="24130"/>
                  </a:lnTo>
                  <a:lnTo>
                    <a:pt x="3958980" y="14733"/>
                  </a:lnTo>
                  <a:lnTo>
                    <a:pt x="3953811" y="7064"/>
                  </a:lnTo>
                  <a:lnTo>
                    <a:pt x="3946142" y="1895"/>
                  </a:lnTo>
                  <a:lnTo>
                    <a:pt x="3936746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1" name="object 170"/>
            <p:cNvSpPr/>
            <p:nvPr/>
          </p:nvSpPr>
          <p:spPr>
            <a:xfrm>
              <a:off x="7110221" y="3400805"/>
              <a:ext cx="3961129" cy="144780"/>
            </a:xfrm>
            <a:custGeom>
              <a:avLst/>
              <a:gdLst/>
              <a:ahLst/>
              <a:cxnLst/>
              <a:rect l="l" t="t" r="r" b="b"/>
              <a:pathLst>
                <a:path w="3961129" h="144779">
                  <a:moveTo>
                    <a:pt x="0" y="24130"/>
                  </a:moveTo>
                  <a:lnTo>
                    <a:pt x="1895" y="14733"/>
                  </a:lnTo>
                  <a:lnTo>
                    <a:pt x="7064" y="7064"/>
                  </a:lnTo>
                  <a:lnTo>
                    <a:pt x="14733" y="1895"/>
                  </a:lnTo>
                  <a:lnTo>
                    <a:pt x="24129" y="0"/>
                  </a:lnTo>
                  <a:lnTo>
                    <a:pt x="3936746" y="0"/>
                  </a:lnTo>
                  <a:lnTo>
                    <a:pt x="3946142" y="1895"/>
                  </a:lnTo>
                  <a:lnTo>
                    <a:pt x="3953811" y="7064"/>
                  </a:lnTo>
                  <a:lnTo>
                    <a:pt x="3958980" y="14733"/>
                  </a:lnTo>
                  <a:lnTo>
                    <a:pt x="3960876" y="24130"/>
                  </a:lnTo>
                  <a:lnTo>
                    <a:pt x="3960876" y="120650"/>
                  </a:lnTo>
                  <a:lnTo>
                    <a:pt x="3958980" y="130046"/>
                  </a:lnTo>
                  <a:lnTo>
                    <a:pt x="3953811" y="137715"/>
                  </a:lnTo>
                  <a:lnTo>
                    <a:pt x="3946142" y="142884"/>
                  </a:lnTo>
                  <a:lnTo>
                    <a:pt x="3936746" y="144780"/>
                  </a:lnTo>
                  <a:lnTo>
                    <a:pt x="24129" y="144780"/>
                  </a:lnTo>
                  <a:lnTo>
                    <a:pt x="14733" y="142884"/>
                  </a:lnTo>
                  <a:lnTo>
                    <a:pt x="7064" y="137715"/>
                  </a:lnTo>
                  <a:lnTo>
                    <a:pt x="1895" y="130046"/>
                  </a:lnTo>
                  <a:lnTo>
                    <a:pt x="0" y="120650"/>
                  </a:lnTo>
                  <a:lnTo>
                    <a:pt x="0" y="24130"/>
                  </a:lnTo>
                  <a:close/>
                </a:path>
              </a:pathLst>
            </a:custGeom>
            <a:ln w="25907">
              <a:solidFill>
                <a:srgbClr val="385D8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2" name="object 171"/>
            <p:cNvSpPr txBox="1"/>
            <p:nvPr/>
          </p:nvSpPr>
          <p:spPr>
            <a:xfrm>
              <a:off x="8811259" y="3355085"/>
              <a:ext cx="560071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050" spc="-8" dirty="0">
                  <a:latin typeface="Calibri"/>
                  <a:cs typeface="Calibri"/>
                </a:rPr>
                <a:t>Р</a:t>
              </a:r>
              <a:r>
                <a:rPr sz="1050" dirty="0">
                  <a:latin typeface="Calibri"/>
                  <a:cs typeface="Calibri"/>
                </a:rPr>
                <a:t>Е</a:t>
              </a:r>
              <a:r>
                <a:rPr sz="1050" spc="-30" dirty="0">
                  <a:latin typeface="Calibri"/>
                  <a:cs typeface="Calibri"/>
                </a:rPr>
                <a:t>Е</a:t>
              </a:r>
              <a:r>
                <a:rPr sz="1050" spc="-4" dirty="0">
                  <a:latin typeface="Calibri"/>
                  <a:cs typeface="Calibri"/>
                </a:rPr>
                <a:t>С</a:t>
              </a:r>
              <a:r>
                <a:rPr sz="1050" dirty="0">
                  <a:latin typeface="Calibri"/>
                  <a:cs typeface="Calibri"/>
                </a:rPr>
                <a:t>ТР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183" name="object 172"/>
            <p:cNvSpPr/>
            <p:nvPr/>
          </p:nvSpPr>
          <p:spPr>
            <a:xfrm>
              <a:off x="1075944" y="5355335"/>
              <a:ext cx="461772" cy="46177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4" name="object 173"/>
            <p:cNvSpPr/>
            <p:nvPr/>
          </p:nvSpPr>
          <p:spPr>
            <a:xfrm>
              <a:off x="11490959" y="5369052"/>
              <a:ext cx="463296" cy="4602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5" name="object 174"/>
            <p:cNvSpPr/>
            <p:nvPr/>
          </p:nvSpPr>
          <p:spPr>
            <a:xfrm>
              <a:off x="621791" y="762000"/>
              <a:ext cx="288036" cy="28803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</p:grpSp>
    </p:spTree>
    <p:extLst>
      <p:ext uri="{BB962C8B-B14F-4D97-AF65-F5344CB8AC3E}">
        <p14:creationId xmlns:p14="http://schemas.microsoft.com/office/powerpoint/2010/main" val="1075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4" y="1434704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4" y="95795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4" y="879301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Проведение профессионального экзамена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857252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8" name="Группа 7"/>
          <p:cNvGrpSpPr/>
          <p:nvPr/>
        </p:nvGrpSpPr>
        <p:grpSpPr>
          <a:xfrm>
            <a:off x="936117" y="1573725"/>
            <a:ext cx="7643242" cy="4262276"/>
            <a:chOff x="1248155" y="783310"/>
            <a:chExt cx="10190989" cy="5683034"/>
          </a:xfrm>
        </p:grpSpPr>
        <p:sp>
          <p:nvSpPr>
            <p:cNvPr id="9" name="object 2"/>
            <p:cNvSpPr/>
            <p:nvPr/>
          </p:nvSpPr>
          <p:spPr>
            <a:xfrm>
              <a:off x="4815840" y="3883164"/>
              <a:ext cx="6623304" cy="10484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3"/>
            <p:cNvSpPr/>
            <p:nvPr/>
          </p:nvSpPr>
          <p:spPr>
            <a:xfrm>
              <a:off x="4877561" y="3925061"/>
              <a:ext cx="6504940" cy="929640"/>
            </a:xfrm>
            <a:custGeom>
              <a:avLst/>
              <a:gdLst/>
              <a:ahLst/>
              <a:cxnLst/>
              <a:rect l="l" t="t" r="r" b="b"/>
              <a:pathLst>
                <a:path w="6504940" h="929639">
                  <a:moveTo>
                    <a:pt x="0" y="929639"/>
                  </a:moveTo>
                  <a:lnTo>
                    <a:pt x="6504432" y="929639"/>
                  </a:lnTo>
                  <a:lnTo>
                    <a:pt x="6504432" y="0"/>
                  </a:lnTo>
                  <a:lnTo>
                    <a:pt x="0" y="0"/>
                  </a:lnTo>
                  <a:lnTo>
                    <a:pt x="0" y="929639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object 4"/>
            <p:cNvSpPr/>
            <p:nvPr/>
          </p:nvSpPr>
          <p:spPr>
            <a:xfrm>
              <a:off x="4877561" y="3925061"/>
              <a:ext cx="6504940" cy="929640"/>
            </a:xfrm>
            <a:custGeom>
              <a:avLst/>
              <a:gdLst/>
              <a:ahLst/>
              <a:cxnLst/>
              <a:rect l="l" t="t" r="r" b="b"/>
              <a:pathLst>
                <a:path w="6504940" h="929639">
                  <a:moveTo>
                    <a:pt x="0" y="929639"/>
                  </a:moveTo>
                  <a:lnTo>
                    <a:pt x="6504432" y="929639"/>
                  </a:lnTo>
                  <a:lnTo>
                    <a:pt x="6504432" y="0"/>
                  </a:lnTo>
                  <a:lnTo>
                    <a:pt x="0" y="0"/>
                  </a:lnTo>
                  <a:lnTo>
                    <a:pt x="0" y="929639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7" name="object 5"/>
            <p:cNvSpPr/>
            <p:nvPr/>
          </p:nvSpPr>
          <p:spPr>
            <a:xfrm>
              <a:off x="1248155" y="809269"/>
              <a:ext cx="2773680" cy="55623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8" name="object 6"/>
            <p:cNvSpPr/>
            <p:nvPr/>
          </p:nvSpPr>
          <p:spPr>
            <a:xfrm>
              <a:off x="1818132" y="783310"/>
              <a:ext cx="1688592" cy="61419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7"/>
            <p:cNvSpPr/>
            <p:nvPr/>
          </p:nvSpPr>
          <p:spPr>
            <a:xfrm>
              <a:off x="1295400" y="836675"/>
              <a:ext cx="2683764" cy="46634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8"/>
            <p:cNvSpPr txBox="1"/>
            <p:nvPr/>
          </p:nvSpPr>
          <p:spPr>
            <a:xfrm>
              <a:off x="1295400" y="836675"/>
              <a:ext cx="2684145" cy="332784"/>
            </a:xfrm>
            <a:prstGeom prst="rect">
              <a:avLst/>
            </a:prstGeom>
            <a:ln w="9144">
              <a:solidFill>
                <a:srgbClr val="F69240"/>
              </a:solidFill>
            </a:ln>
          </p:spPr>
          <p:txBody>
            <a:bodyPr vert="horz" wrap="square" lIns="0" tIns="18574" rIns="0" bIns="0" rtlCol="0">
              <a:spAutoFit/>
            </a:bodyPr>
            <a:lstStyle/>
            <a:p>
              <a:pPr marL="535305">
                <a:spcBef>
                  <a:spcPts val="146"/>
                </a:spcBef>
              </a:pPr>
              <a:r>
                <a:rPr sz="1500" b="1" spc="-8" dirty="0">
                  <a:latin typeface="Calibri"/>
                  <a:cs typeface="Calibri"/>
                </a:rPr>
                <a:t>Соискатель</a:t>
              </a:r>
              <a:endParaRPr sz="1500">
                <a:latin typeface="Calibri"/>
                <a:cs typeface="Calibri"/>
              </a:endParaRPr>
            </a:p>
          </p:txBody>
        </p:sp>
        <p:sp>
          <p:nvSpPr>
            <p:cNvPr id="21" name="object 9"/>
            <p:cNvSpPr/>
            <p:nvPr/>
          </p:nvSpPr>
          <p:spPr>
            <a:xfrm>
              <a:off x="4346447" y="812304"/>
              <a:ext cx="2773679" cy="5547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object 10"/>
            <p:cNvSpPr/>
            <p:nvPr/>
          </p:nvSpPr>
          <p:spPr>
            <a:xfrm>
              <a:off x="4626864" y="809218"/>
              <a:ext cx="2250947" cy="6675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11"/>
            <p:cNvSpPr/>
            <p:nvPr/>
          </p:nvSpPr>
          <p:spPr>
            <a:xfrm>
              <a:off x="4393691" y="836675"/>
              <a:ext cx="2683764" cy="46482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12"/>
            <p:cNvSpPr/>
            <p:nvPr/>
          </p:nvSpPr>
          <p:spPr>
            <a:xfrm>
              <a:off x="4393691" y="836675"/>
              <a:ext cx="2684145" cy="464820"/>
            </a:xfrm>
            <a:custGeom>
              <a:avLst/>
              <a:gdLst/>
              <a:ahLst/>
              <a:cxnLst/>
              <a:rect l="l" t="t" r="r" b="b"/>
              <a:pathLst>
                <a:path w="2684145" h="464819">
                  <a:moveTo>
                    <a:pt x="0" y="464820"/>
                  </a:moveTo>
                  <a:lnTo>
                    <a:pt x="2683764" y="464820"/>
                  </a:lnTo>
                  <a:lnTo>
                    <a:pt x="2683764" y="0"/>
                  </a:lnTo>
                  <a:lnTo>
                    <a:pt x="0" y="0"/>
                  </a:lnTo>
                  <a:lnTo>
                    <a:pt x="0" y="464820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13"/>
            <p:cNvSpPr txBox="1"/>
            <p:nvPr/>
          </p:nvSpPr>
          <p:spPr>
            <a:xfrm>
              <a:off x="4764151" y="870965"/>
              <a:ext cx="194437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387668" marR="3810" indent="-378619"/>
              <a:r>
                <a:rPr sz="1050" spc="-4" dirty="0">
                  <a:latin typeface="Calibri"/>
                  <a:cs typeface="Calibri"/>
                </a:rPr>
                <a:t>Рассмотрение</a:t>
              </a:r>
              <a:r>
                <a:rPr sz="1050" spc="-34" dirty="0">
                  <a:latin typeface="Calibri"/>
                  <a:cs typeface="Calibri"/>
                </a:rPr>
                <a:t> </a:t>
              </a:r>
              <a:r>
                <a:rPr sz="1050" dirty="0">
                  <a:latin typeface="Calibri"/>
                  <a:cs typeface="Calibri"/>
                </a:rPr>
                <a:t>комплекта  документов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26" name="object 14"/>
            <p:cNvSpPr/>
            <p:nvPr/>
          </p:nvSpPr>
          <p:spPr>
            <a:xfrm>
              <a:off x="3979164" y="955294"/>
              <a:ext cx="472440" cy="76200"/>
            </a:xfrm>
            <a:custGeom>
              <a:avLst/>
              <a:gdLst/>
              <a:ahLst/>
              <a:cxnLst/>
              <a:rect l="l" t="t" r="r" b="b"/>
              <a:pathLst>
                <a:path w="472439" h="76200">
                  <a:moveTo>
                    <a:pt x="396218" y="44410"/>
                  </a:moveTo>
                  <a:lnTo>
                    <a:pt x="396113" y="76200"/>
                  </a:lnTo>
                  <a:lnTo>
                    <a:pt x="460145" y="44450"/>
                  </a:lnTo>
                  <a:lnTo>
                    <a:pt x="408939" y="44450"/>
                  </a:lnTo>
                  <a:lnTo>
                    <a:pt x="396218" y="44410"/>
                  </a:lnTo>
                  <a:close/>
                </a:path>
                <a:path w="472439" h="76200">
                  <a:moveTo>
                    <a:pt x="396261" y="31710"/>
                  </a:moveTo>
                  <a:lnTo>
                    <a:pt x="396218" y="44410"/>
                  </a:lnTo>
                  <a:lnTo>
                    <a:pt x="408939" y="44450"/>
                  </a:lnTo>
                  <a:lnTo>
                    <a:pt x="408939" y="31750"/>
                  </a:lnTo>
                  <a:lnTo>
                    <a:pt x="396261" y="31710"/>
                  </a:lnTo>
                  <a:close/>
                </a:path>
                <a:path w="472439" h="76200">
                  <a:moveTo>
                    <a:pt x="396366" y="0"/>
                  </a:moveTo>
                  <a:lnTo>
                    <a:pt x="396261" y="31710"/>
                  </a:lnTo>
                  <a:lnTo>
                    <a:pt x="408939" y="31750"/>
                  </a:lnTo>
                  <a:lnTo>
                    <a:pt x="408939" y="44450"/>
                  </a:lnTo>
                  <a:lnTo>
                    <a:pt x="460145" y="44450"/>
                  </a:lnTo>
                  <a:lnTo>
                    <a:pt x="472439" y="38353"/>
                  </a:lnTo>
                  <a:lnTo>
                    <a:pt x="396366" y="0"/>
                  </a:lnTo>
                  <a:close/>
                </a:path>
                <a:path w="472439" h="76200">
                  <a:moveTo>
                    <a:pt x="0" y="30479"/>
                  </a:moveTo>
                  <a:lnTo>
                    <a:pt x="0" y="43179"/>
                  </a:lnTo>
                  <a:lnTo>
                    <a:pt x="396218" y="44410"/>
                  </a:lnTo>
                  <a:lnTo>
                    <a:pt x="396261" y="31710"/>
                  </a:lnTo>
                  <a:lnTo>
                    <a:pt x="0" y="3047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" name="object 15"/>
            <p:cNvSpPr/>
            <p:nvPr/>
          </p:nvSpPr>
          <p:spPr>
            <a:xfrm>
              <a:off x="3624071" y="1432560"/>
              <a:ext cx="3496055" cy="13289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" name="object 16"/>
            <p:cNvSpPr/>
            <p:nvPr/>
          </p:nvSpPr>
          <p:spPr>
            <a:xfrm>
              <a:off x="3808476" y="1429524"/>
              <a:ext cx="3165348" cy="109421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" name="object 17"/>
            <p:cNvSpPr/>
            <p:nvPr/>
          </p:nvSpPr>
          <p:spPr>
            <a:xfrm>
              <a:off x="3671315" y="1456944"/>
              <a:ext cx="3406140" cy="123901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0" name="object 18"/>
            <p:cNvSpPr txBox="1"/>
            <p:nvPr/>
          </p:nvSpPr>
          <p:spPr>
            <a:xfrm>
              <a:off x="3671315" y="1456945"/>
              <a:ext cx="3406140" cy="891269"/>
            </a:xfrm>
            <a:prstGeom prst="rect">
              <a:avLst/>
            </a:prstGeom>
            <a:ln w="9143">
              <a:solidFill>
                <a:srgbClr val="97B853"/>
              </a:solidFill>
            </a:ln>
          </p:spPr>
          <p:txBody>
            <a:bodyPr vert="horz" wrap="square" lIns="0" tIns="21907" rIns="0" bIns="0" rtlCol="0">
              <a:spAutoFit/>
            </a:bodyPr>
            <a:lstStyle/>
            <a:p>
              <a:pPr marL="210979" marR="206693" algn="ctr">
                <a:spcBef>
                  <a:spcPts val="172"/>
                </a:spcBef>
              </a:pPr>
              <a:r>
                <a:rPr sz="1050" dirty="0">
                  <a:latin typeface="Calibri"/>
                  <a:cs typeface="Calibri"/>
                </a:rPr>
                <a:t>Согласование </a:t>
              </a:r>
              <a:r>
                <a:rPr sz="1050" spc="-4" dirty="0">
                  <a:latin typeface="Calibri"/>
                  <a:cs typeface="Calibri"/>
                </a:rPr>
                <a:t>даты (дат), </a:t>
              </a:r>
              <a:r>
                <a:rPr sz="1050" dirty="0">
                  <a:latin typeface="Calibri"/>
                  <a:cs typeface="Calibri"/>
                </a:rPr>
                <a:t>времени и  </a:t>
              </a:r>
              <a:r>
                <a:rPr sz="1050" spc="-4" dirty="0">
                  <a:latin typeface="Calibri"/>
                  <a:cs typeface="Calibri"/>
                </a:rPr>
                <a:t>места (мест) </a:t>
              </a:r>
              <a:r>
                <a:rPr sz="1050" dirty="0">
                  <a:latin typeface="Calibri"/>
                  <a:cs typeface="Calibri"/>
                </a:rPr>
                <a:t>проведения  профессионального экзамена,  заключение</a:t>
              </a:r>
              <a:r>
                <a:rPr sz="1050" spc="-60" dirty="0">
                  <a:latin typeface="Calibri"/>
                  <a:cs typeface="Calibri"/>
                </a:rPr>
                <a:t> </a:t>
              </a:r>
              <a:r>
                <a:rPr sz="1050" spc="-4" dirty="0">
                  <a:latin typeface="Calibri"/>
                  <a:cs typeface="Calibri"/>
                </a:rPr>
                <a:t>договора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31" name="object 19"/>
            <p:cNvSpPr/>
            <p:nvPr/>
          </p:nvSpPr>
          <p:spPr>
            <a:xfrm>
              <a:off x="5595365" y="1301496"/>
              <a:ext cx="76200" cy="155575"/>
            </a:xfrm>
            <a:custGeom>
              <a:avLst/>
              <a:gdLst/>
              <a:ahLst/>
              <a:cxnLst/>
              <a:rect l="l" t="t" r="r" b="b"/>
              <a:pathLst>
                <a:path w="76200" h="155575">
                  <a:moveTo>
                    <a:pt x="0" y="78866"/>
                  </a:moveTo>
                  <a:lnTo>
                    <a:pt x="37337" y="155448"/>
                  </a:lnTo>
                  <a:lnTo>
                    <a:pt x="69820" y="92075"/>
                  </a:lnTo>
                  <a:lnTo>
                    <a:pt x="44323" y="92075"/>
                  </a:lnTo>
                  <a:lnTo>
                    <a:pt x="31623" y="91948"/>
                  </a:lnTo>
                  <a:lnTo>
                    <a:pt x="31746" y="79184"/>
                  </a:lnTo>
                  <a:lnTo>
                    <a:pt x="0" y="78866"/>
                  </a:lnTo>
                  <a:close/>
                </a:path>
                <a:path w="76200" h="155575">
                  <a:moveTo>
                    <a:pt x="31746" y="79184"/>
                  </a:moveTo>
                  <a:lnTo>
                    <a:pt x="31623" y="91948"/>
                  </a:lnTo>
                  <a:lnTo>
                    <a:pt x="44323" y="92075"/>
                  </a:lnTo>
                  <a:lnTo>
                    <a:pt x="44446" y="79311"/>
                  </a:lnTo>
                  <a:lnTo>
                    <a:pt x="31746" y="79184"/>
                  </a:lnTo>
                  <a:close/>
                </a:path>
                <a:path w="76200" h="155575">
                  <a:moveTo>
                    <a:pt x="44446" y="79311"/>
                  </a:moveTo>
                  <a:lnTo>
                    <a:pt x="44323" y="92075"/>
                  </a:lnTo>
                  <a:lnTo>
                    <a:pt x="69820" y="92075"/>
                  </a:lnTo>
                  <a:lnTo>
                    <a:pt x="76200" y="79628"/>
                  </a:lnTo>
                  <a:lnTo>
                    <a:pt x="44446" y="79311"/>
                  </a:lnTo>
                  <a:close/>
                </a:path>
                <a:path w="76200" h="155575">
                  <a:moveTo>
                    <a:pt x="45212" y="0"/>
                  </a:moveTo>
                  <a:lnTo>
                    <a:pt x="32512" y="0"/>
                  </a:lnTo>
                  <a:lnTo>
                    <a:pt x="31746" y="79184"/>
                  </a:lnTo>
                  <a:lnTo>
                    <a:pt x="44446" y="79311"/>
                  </a:lnTo>
                  <a:lnTo>
                    <a:pt x="452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2" name="object 20"/>
            <p:cNvSpPr/>
            <p:nvPr/>
          </p:nvSpPr>
          <p:spPr>
            <a:xfrm>
              <a:off x="3624071" y="2827032"/>
              <a:ext cx="3419855" cy="1066787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3" name="object 21"/>
            <p:cNvSpPr/>
            <p:nvPr/>
          </p:nvSpPr>
          <p:spPr>
            <a:xfrm>
              <a:off x="3790188" y="2828556"/>
              <a:ext cx="3122675" cy="68273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4" name="object 22"/>
            <p:cNvSpPr/>
            <p:nvPr/>
          </p:nvSpPr>
          <p:spPr>
            <a:xfrm>
              <a:off x="3671315" y="2851404"/>
              <a:ext cx="3329940" cy="97688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5" name="object 23"/>
            <p:cNvSpPr/>
            <p:nvPr/>
          </p:nvSpPr>
          <p:spPr>
            <a:xfrm>
              <a:off x="3671315" y="2851404"/>
              <a:ext cx="3329940" cy="977265"/>
            </a:xfrm>
            <a:custGeom>
              <a:avLst/>
              <a:gdLst/>
              <a:ahLst/>
              <a:cxnLst/>
              <a:rect l="l" t="t" r="r" b="b"/>
              <a:pathLst>
                <a:path w="3329940" h="977264">
                  <a:moveTo>
                    <a:pt x="0" y="976884"/>
                  </a:moveTo>
                  <a:lnTo>
                    <a:pt x="3329940" y="976884"/>
                  </a:lnTo>
                  <a:lnTo>
                    <a:pt x="3329940" y="0"/>
                  </a:lnTo>
                  <a:lnTo>
                    <a:pt x="0" y="0"/>
                  </a:lnTo>
                  <a:lnTo>
                    <a:pt x="0" y="976884"/>
                  </a:lnTo>
                  <a:close/>
                </a:path>
              </a:pathLst>
            </a:custGeom>
            <a:ln w="9143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6" name="object 24"/>
            <p:cNvSpPr/>
            <p:nvPr/>
          </p:nvSpPr>
          <p:spPr>
            <a:xfrm>
              <a:off x="5595365" y="2695955"/>
              <a:ext cx="76200" cy="155575"/>
            </a:xfrm>
            <a:custGeom>
              <a:avLst/>
              <a:gdLst/>
              <a:ahLst/>
              <a:cxnLst/>
              <a:rect l="l" t="t" r="r" b="b"/>
              <a:pathLst>
                <a:path w="76200" h="155575">
                  <a:moveTo>
                    <a:pt x="31753" y="79311"/>
                  </a:moveTo>
                  <a:lnTo>
                    <a:pt x="0" y="79629"/>
                  </a:lnTo>
                  <a:lnTo>
                    <a:pt x="38862" y="155448"/>
                  </a:lnTo>
                  <a:lnTo>
                    <a:pt x="69760" y="92075"/>
                  </a:lnTo>
                  <a:lnTo>
                    <a:pt x="31876" y="92075"/>
                  </a:lnTo>
                  <a:lnTo>
                    <a:pt x="31753" y="79311"/>
                  </a:lnTo>
                  <a:close/>
                </a:path>
                <a:path w="76200" h="155575">
                  <a:moveTo>
                    <a:pt x="44453" y="79184"/>
                  </a:moveTo>
                  <a:lnTo>
                    <a:pt x="31753" y="79311"/>
                  </a:lnTo>
                  <a:lnTo>
                    <a:pt x="31876" y="92075"/>
                  </a:lnTo>
                  <a:lnTo>
                    <a:pt x="44576" y="91948"/>
                  </a:lnTo>
                  <a:lnTo>
                    <a:pt x="44453" y="79184"/>
                  </a:lnTo>
                  <a:close/>
                </a:path>
                <a:path w="76200" h="155575">
                  <a:moveTo>
                    <a:pt x="76200" y="78867"/>
                  </a:moveTo>
                  <a:lnTo>
                    <a:pt x="44453" y="79184"/>
                  </a:lnTo>
                  <a:lnTo>
                    <a:pt x="44576" y="91948"/>
                  </a:lnTo>
                  <a:lnTo>
                    <a:pt x="31876" y="92075"/>
                  </a:lnTo>
                  <a:lnTo>
                    <a:pt x="69760" y="92075"/>
                  </a:lnTo>
                  <a:lnTo>
                    <a:pt x="76200" y="78867"/>
                  </a:lnTo>
                  <a:close/>
                </a:path>
                <a:path w="76200" h="155575">
                  <a:moveTo>
                    <a:pt x="43687" y="0"/>
                  </a:moveTo>
                  <a:lnTo>
                    <a:pt x="30987" y="0"/>
                  </a:lnTo>
                  <a:lnTo>
                    <a:pt x="31753" y="79311"/>
                  </a:lnTo>
                  <a:lnTo>
                    <a:pt x="44453" y="79184"/>
                  </a:lnTo>
                  <a:lnTo>
                    <a:pt x="436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7" name="object 25"/>
            <p:cNvSpPr txBox="1"/>
            <p:nvPr/>
          </p:nvSpPr>
          <p:spPr>
            <a:xfrm>
              <a:off x="5100828" y="4090415"/>
              <a:ext cx="3011805" cy="483252"/>
            </a:xfrm>
            <a:prstGeom prst="rect">
              <a:avLst/>
            </a:prstGeom>
            <a:solidFill>
              <a:srgbClr val="FFFFCC"/>
            </a:solidFill>
            <a:ln w="9144">
              <a:solidFill>
                <a:srgbClr val="000000"/>
              </a:solidFill>
            </a:ln>
          </p:spPr>
          <p:txBody>
            <a:bodyPr vert="horz" wrap="square" lIns="0" tIns="26194" rIns="0" bIns="0" rtlCol="0">
              <a:spAutoFit/>
            </a:bodyPr>
            <a:lstStyle/>
            <a:p>
              <a:pPr marL="476" algn="ctr">
                <a:spcBef>
                  <a:spcPts val="206"/>
                </a:spcBef>
              </a:pPr>
              <a:r>
                <a:rPr sz="1050" b="1" dirty="0">
                  <a:latin typeface="Calibri"/>
                  <a:cs typeface="Calibri"/>
                </a:rPr>
                <a:t>проверка, обработка и</a:t>
              </a:r>
              <a:r>
                <a:rPr sz="1050" b="1" spc="-113" dirty="0">
                  <a:latin typeface="Calibri"/>
                  <a:cs typeface="Calibri"/>
                </a:rPr>
                <a:t> </a:t>
              </a:r>
              <a:r>
                <a:rPr sz="1050" b="1" dirty="0">
                  <a:latin typeface="Calibri"/>
                  <a:cs typeface="Calibri"/>
                </a:rPr>
                <a:t>признание</a:t>
              </a:r>
              <a:endParaRPr sz="1050">
                <a:latin typeface="Calibri"/>
                <a:cs typeface="Calibri"/>
              </a:endParaRPr>
            </a:p>
            <a:p>
              <a:pPr marL="476" algn="ctr">
                <a:spcBef>
                  <a:spcPts val="90"/>
                </a:spcBef>
              </a:pPr>
              <a:r>
                <a:rPr sz="1050" b="1" dirty="0">
                  <a:latin typeface="Calibri"/>
                  <a:cs typeface="Calibri"/>
                </a:rPr>
                <a:t>результатов</a:t>
              </a:r>
              <a:r>
                <a:rPr sz="1050" b="1" spc="-83" dirty="0">
                  <a:latin typeface="Calibri"/>
                  <a:cs typeface="Calibri"/>
                </a:rPr>
                <a:t> </a:t>
              </a:r>
              <a:r>
                <a:rPr sz="1050" b="1" dirty="0">
                  <a:latin typeface="Calibri"/>
                  <a:cs typeface="Calibri"/>
                </a:rPr>
                <a:t>оценки</a:t>
              </a:r>
              <a:endParaRPr sz="1050">
                <a:latin typeface="Calibri"/>
                <a:cs typeface="Calibri"/>
              </a:endParaRPr>
            </a:p>
          </p:txBody>
        </p:sp>
        <p:sp>
          <p:nvSpPr>
            <p:cNvPr id="38" name="object 26"/>
            <p:cNvSpPr/>
            <p:nvPr/>
          </p:nvSpPr>
          <p:spPr>
            <a:xfrm>
              <a:off x="5595746" y="3781044"/>
              <a:ext cx="76200" cy="309880"/>
            </a:xfrm>
            <a:custGeom>
              <a:avLst/>
              <a:gdLst/>
              <a:ahLst/>
              <a:cxnLst/>
              <a:rect l="l" t="t" r="r" b="b"/>
              <a:pathLst>
                <a:path w="76200" h="309879">
                  <a:moveTo>
                    <a:pt x="31811" y="233192"/>
                  </a:moveTo>
                  <a:lnTo>
                    <a:pt x="0" y="233298"/>
                  </a:lnTo>
                  <a:lnTo>
                    <a:pt x="38480" y="309371"/>
                  </a:lnTo>
                  <a:lnTo>
                    <a:pt x="69861" y="245871"/>
                  </a:lnTo>
                  <a:lnTo>
                    <a:pt x="31876" y="245871"/>
                  </a:lnTo>
                  <a:lnTo>
                    <a:pt x="31811" y="233192"/>
                  </a:lnTo>
                  <a:close/>
                </a:path>
                <a:path w="76200" h="309879">
                  <a:moveTo>
                    <a:pt x="44511" y="233150"/>
                  </a:moveTo>
                  <a:lnTo>
                    <a:pt x="31811" y="233192"/>
                  </a:lnTo>
                  <a:lnTo>
                    <a:pt x="31876" y="245871"/>
                  </a:lnTo>
                  <a:lnTo>
                    <a:pt x="44576" y="245871"/>
                  </a:lnTo>
                  <a:lnTo>
                    <a:pt x="44511" y="233150"/>
                  </a:lnTo>
                  <a:close/>
                </a:path>
                <a:path w="76200" h="309879">
                  <a:moveTo>
                    <a:pt x="76200" y="233044"/>
                  </a:moveTo>
                  <a:lnTo>
                    <a:pt x="44511" y="233150"/>
                  </a:lnTo>
                  <a:lnTo>
                    <a:pt x="44576" y="245871"/>
                  </a:lnTo>
                  <a:lnTo>
                    <a:pt x="69861" y="245871"/>
                  </a:lnTo>
                  <a:lnTo>
                    <a:pt x="76200" y="233044"/>
                  </a:lnTo>
                  <a:close/>
                </a:path>
                <a:path w="76200" h="309879">
                  <a:moveTo>
                    <a:pt x="43306" y="0"/>
                  </a:moveTo>
                  <a:lnTo>
                    <a:pt x="30606" y="0"/>
                  </a:lnTo>
                  <a:lnTo>
                    <a:pt x="31811" y="233192"/>
                  </a:lnTo>
                  <a:lnTo>
                    <a:pt x="44511" y="233150"/>
                  </a:lnTo>
                  <a:lnTo>
                    <a:pt x="433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9" name="object 27"/>
            <p:cNvSpPr/>
            <p:nvPr/>
          </p:nvSpPr>
          <p:spPr>
            <a:xfrm>
              <a:off x="3624071" y="4997208"/>
              <a:ext cx="3496055" cy="55472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0" name="object 28"/>
            <p:cNvSpPr/>
            <p:nvPr/>
          </p:nvSpPr>
          <p:spPr>
            <a:xfrm>
              <a:off x="3912108" y="4971262"/>
              <a:ext cx="2919984" cy="61419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1" name="object 29"/>
            <p:cNvSpPr/>
            <p:nvPr/>
          </p:nvSpPr>
          <p:spPr>
            <a:xfrm>
              <a:off x="3671315" y="5021579"/>
              <a:ext cx="3406140" cy="46481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2" name="object 30"/>
            <p:cNvSpPr/>
            <p:nvPr/>
          </p:nvSpPr>
          <p:spPr>
            <a:xfrm>
              <a:off x="3671315" y="5021579"/>
              <a:ext cx="3406140" cy="464820"/>
            </a:xfrm>
            <a:custGeom>
              <a:avLst/>
              <a:gdLst/>
              <a:ahLst/>
              <a:cxnLst/>
              <a:rect l="l" t="t" r="r" b="b"/>
              <a:pathLst>
                <a:path w="3406140" h="464820">
                  <a:moveTo>
                    <a:pt x="0" y="464820"/>
                  </a:moveTo>
                  <a:lnTo>
                    <a:pt x="3406140" y="464820"/>
                  </a:lnTo>
                  <a:lnTo>
                    <a:pt x="3406140" y="0"/>
                  </a:lnTo>
                  <a:lnTo>
                    <a:pt x="0" y="0"/>
                  </a:lnTo>
                  <a:lnTo>
                    <a:pt x="0" y="464820"/>
                  </a:lnTo>
                  <a:close/>
                </a:path>
              </a:pathLst>
            </a:custGeom>
            <a:ln w="9144">
              <a:solidFill>
                <a:srgbClr val="97B853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3" name="object 31"/>
            <p:cNvSpPr txBox="1"/>
            <p:nvPr/>
          </p:nvSpPr>
          <p:spPr>
            <a:xfrm>
              <a:off x="4095115" y="5051677"/>
              <a:ext cx="838200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dirty="0">
                  <a:latin typeface="Calibri"/>
                  <a:cs typeface="Calibri"/>
                </a:rPr>
                <a:t>Выда</a:t>
              </a:r>
              <a:r>
                <a:rPr sz="1500" spc="-8" dirty="0">
                  <a:latin typeface="Calibri"/>
                  <a:cs typeface="Calibri"/>
                </a:rPr>
                <a:t>ч</a:t>
              </a:r>
              <a:r>
                <a:rPr sz="1500" dirty="0">
                  <a:latin typeface="Calibri"/>
                  <a:cs typeface="Calibri"/>
                </a:rPr>
                <a:t>а</a:t>
              </a:r>
              <a:endParaRPr sz="1500">
                <a:latin typeface="Calibri"/>
                <a:cs typeface="Calibri"/>
              </a:endParaRPr>
            </a:p>
          </p:txBody>
        </p:sp>
        <p:sp>
          <p:nvSpPr>
            <p:cNvPr id="44" name="object 32"/>
            <p:cNvSpPr txBox="1"/>
            <p:nvPr/>
          </p:nvSpPr>
          <p:spPr>
            <a:xfrm>
              <a:off x="5079872" y="5051677"/>
              <a:ext cx="1575435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spc="-8" dirty="0">
                  <a:latin typeface="Calibri"/>
                  <a:cs typeface="Calibri"/>
                </a:rPr>
                <a:t>свидетельства</a:t>
              </a:r>
              <a:endParaRPr sz="1500">
                <a:latin typeface="Calibri"/>
                <a:cs typeface="Calibri"/>
              </a:endParaRPr>
            </a:p>
          </p:txBody>
        </p:sp>
        <p:sp>
          <p:nvSpPr>
            <p:cNvPr id="45" name="object 33"/>
            <p:cNvSpPr/>
            <p:nvPr/>
          </p:nvSpPr>
          <p:spPr>
            <a:xfrm>
              <a:off x="5595746" y="4710684"/>
              <a:ext cx="76200" cy="311150"/>
            </a:xfrm>
            <a:custGeom>
              <a:avLst/>
              <a:gdLst/>
              <a:ahLst/>
              <a:cxnLst/>
              <a:rect l="l" t="t" r="r" b="b"/>
              <a:pathLst>
                <a:path w="76200" h="311150">
                  <a:moveTo>
                    <a:pt x="31811" y="234716"/>
                  </a:moveTo>
                  <a:lnTo>
                    <a:pt x="0" y="234823"/>
                  </a:lnTo>
                  <a:lnTo>
                    <a:pt x="38480" y="310896"/>
                  </a:lnTo>
                  <a:lnTo>
                    <a:pt x="69861" y="247396"/>
                  </a:lnTo>
                  <a:lnTo>
                    <a:pt x="31876" y="247396"/>
                  </a:lnTo>
                  <a:lnTo>
                    <a:pt x="31811" y="234716"/>
                  </a:lnTo>
                  <a:close/>
                </a:path>
                <a:path w="76200" h="311150">
                  <a:moveTo>
                    <a:pt x="44511" y="234674"/>
                  </a:moveTo>
                  <a:lnTo>
                    <a:pt x="31811" y="234716"/>
                  </a:lnTo>
                  <a:lnTo>
                    <a:pt x="31876" y="247396"/>
                  </a:lnTo>
                  <a:lnTo>
                    <a:pt x="44576" y="247396"/>
                  </a:lnTo>
                  <a:lnTo>
                    <a:pt x="44511" y="234674"/>
                  </a:lnTo>
                  <a:close/>
                </a:path>
                <a:path w="76200" h="311150">
                  <a:moveTo>
                    <a:pt x="76200" y="234569"/>
                  </a:moveTo>
                  <a:lnTo>
                    <a:pt x="44511" y="234674"/>
                  </a:lnTo>
                  <a:lnTo>
                    <a:pt x="44576" y="247396"/>
                  </a:lnTo>
                  <a:lnTo>
                    <a:pt x="69861" y="247396"/>
                  </a:lnTo>
                  <a:lnTo>
                    <a:pt x="76200" y="234569"/>
                  </a:lnTo>
                  <a:close/>
                </a:path>
                <a:path w="76200" h="311150">
                  <a:moveTo>
                    <a:pt x="43306" y="0"/>
                  </a:moveTo>
                  <a:lnTo>
                    <a:pt x="30606" y="0"/>
                  </a:lnTo>
                  <a:lnTo>
                    <a:pt x="31811" y="234716"/>
                  </a:lnTo>
                  <a:lnTo>
                    <a:pt x="44511" y="234674"/>
                  </a:lnTo>
                  <a:lnTo>
                    <a:pt x="433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6" name="object 34"/>
            <p:cNvSpPr txBox="1"/>
            <p:nvPr/>
          </p:nvSpPr>
          <p:spPr>
            <a:xfrm>
              <a:off x="8382000" y="4245864"/>
              <a:ext cx="2414271" cy="303929"/>
            </a:xfrm>
            <a:prstGeom prst="rect">
              <a:avLst/>
            </a:prstGeom>
            <a:solidFill>
              <a:srgbClr val="FFFFCC"/>
            </a:solidFill>
            <a:ln w="9144">
              <a:solidFill>
                <a:srgbClr val="000000"/>
              </a:solidFill>
            </a:ln>
          </p:spPr>
          <p:txBody>
            <a:bodyPr vert="horz" wrap="square" lIns="0" tIns="20002" rIns="0" bIns="0" rtlCol="0">
              <a:spAutoFit/>
            </a:bodyPr>
            <a:lstStyle/>
            <a:p>
              <a:pPr marL="505301">
                <a:spcBef>
                  <a:spcPts val="157"/>
                </a:spcBef>
              </a:pPr>
              <a:r>
                <a:rPr sz="1350" spc="-4" dirty="0">
                  <a:latin typeface="Calibri"/>
                  <a:cs typeface="Calibri"/>
                </a:rPr>
                <a:t>Апелляция</a:t>
              </a:r>
              <a:endParaRPr sz="1350">
                <a:latin typeface="Calibri"/>
                <a:cs typeface="Calibri"/>
              </a:endParaRPr>
            </a:p>
          </p:txBody>
        </p:sp>
        <p:sp>
          <p:nvSpPr>
            <p:cNvPr id="47" name="object 35"/>
            <p:cNvSpPr/>
            <p:nvPr/>
          </p:nvSpPr>
          <p:spPr>
            <a:xfrm>
              <a:off x="7078980" y="992124"/>
              <a:ext cx="3098800" cy="1905"/>
            </a:xfrm>
            <a:custGeom>
              <a:avLst/>
              <a:gdLst/>
              <a:ahLst/>
              <a:cxnLst/>
              <a:rect l="l" t="t" r="r" b="b"/>
              <a:pathLst>
                <a:path w="3098800" h="1905">
                  <a:moveTo>
                    <a:pt x="0" y="0"/>
                  </a:moveTo>
                  <a:lnTo>
                    <a:pt x="3098292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8" name="object 36"/>
            <p:cNvSpPr/>
            <p:nvPr/>
          </p:nvSpPr>
          <p:spPr>
            <a:xfrm>
              <a:off x="10140695" y="992124"/>
              <a:ext cx="76200" cy="3218815"/>
            </a:xfrm>
            <a:custGeom>
              <a:avLst/>
              <a:gdLst/>
              <a:ahLst/>
              <a:cxnLst/>
              <a:rect l="l" t="t" r="r" b="b"/>
              <a:pathLst>
                <a:path w="76200" h="3218815">
                  <a:moveTo>
                    <a:pt x="31743" y="3142488"/>
                  </a:moveTo>
                  <a:lnTo>
                    <a:pt x="0" y="3142488"/>
                  </a:lnTo>
                  <a:lnTo>
                    <a:pt x="38100" y="3218688"/>
                  </a:lnTo>
                  <a:lnTo>
                    <a:pt x="69850" y="3155188"/>
                  </a:lnTo>
                  <a:lnTo>
                    <a:pt x="31750" y="3155188"/>
                  </a:lnTo>
                  <a:lnTo>
                    <a:pt x="31743" y="3142488"/>
                  </a:lnTo>
                  <a:close/>
                </a:path>
                <a:path w="76200" h="3218815">
                  <a:moveTo>
                    <a:pt x="42925" y="0"/>
                  </a:moveTo>
                  <a:lnTo>
                    <a:pt x="30225" y="0"/>
                  </a:lnTo>
                  <a:lnTo>
                    <a:pt x="31750" y="3155188"/>
                  </a:lnTo>
                  <a:lnTo>
                    <a:pt x="44450" y="3155188"/>
                  </a:lnTo>
                  <a:lnTo>
                    <a:pt x="42925" y="0"/>
                  </a:lnTo>
                  <a:close/>
                </a:path>
                <a:path w="76200" h="3218815">
                  <a:moveTo>
                    <a:pt x="76200" y="3142488"/>
                  </a:moveTo>
                  <a:lnTo>
                    <a:pt x="44443" y="3142488"/>
                  </a:lnTo>
                  <a:lnTo>
                    <a:pt x="44450" y="3155188"/>
                  </a:lnTo>
                  <a:lnTo>
                    <a:pt x="69850" y="3155188"/>
                  </a:lnTo>
                  <a:lnTo>
                    <a:pt x="76200" y="31424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9" name="object 37"/>
            <p:cNvSpPr/>
            <p:nvPr/>
          </p:nvSpPr>
          <p:spPr>
            <a:xfrm>
              <a:off x="7001256" y="3316223"/>
              <a:ext cx="2348865" cy="1905"/>
            </a:xfrm>
            <a:custGeom>
              <a:avLst/>
              <a:gdLst/>
              <a:ahLst/>
              <a:cxnLst/>
              <a:rect l="l" t="t" r="r" b="b"/>
              <a:pathLst>
                <a:path w="2348865" h="1904">
                  <a:moveTo>
                    <a:pt x="0" y="0"/>
                  </a:moveTo>
                  <a:lnTo>
                    <a:pt x="2348484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0" name="object 38"/>
            <p:cNvSpPr/>
            <p:nvPr/>
          </p:nvSpPr>
          <p:spPr>
            <a:xfrm>
              <a:off x="9313036" y="3316223"/>
              <a:ext cx="76200" cy="868680"/>
            </a:xfrm>
            <a:custGeom>
              <a:avLst/>
              <a:gdLst/>
              <a:ahLst/>
              <a:cxnLst/>
              <a:rect l="l" t="t" r="r" b="b"/>
              <a:pathLst>
                <a:path w="76200" h="868679">
                  <a:moveTo>
                    <a:pt x="31728" y="792501"/>
                  </a:moveTo>
                  <a:lnTo>
                    <a:pt x="0" y="792607"/>
                  </a:lnTo>
                  <a:lnTo>
                    <a:pt x="38227" y="868680"/>
                  </a:lnTo>
                  <a:lnTo>
                    <a:pt x="69818" y="805180"/>
                  </a:lnTo>
                  <a:lnTo>
                    <a:pt x="31750" y="805180"/>
                  </a:lnTo>
                  <a:lnTo>
                    <a:pt x="31728" y="792501"/>
                  </a:lnTo>
                  <a:close/>
                </a:path>
                <a:path w="76200" h="868679">
                  <a:moveTo>
                    <a:pt x="44427" y="792458"/>
                  </a:moveTo>
                  <a:lnTo>
                    <a:pt x="31728" y="792501"/>
                  </a:lnTo>
                  <a:lnTo>
                    <a:pt x="31750" y="805180"/>
                  </a:lnTo>
                  <a:lnTo>
                    <a:pt x="44450" y="805180"/>
                  </a:lnTo>
                  <a:lnTo>
                    <a:pt x="44427" y="792458"/>
                  </a:lnTo>
                  <a:close/>
                </a:path>
                <a:path w="76200" h="868679">
                  <a:moveTo>
                    <a:pt x="76200" y="792352"/>
                  </a:moveTo>
                  <a:lnTo>
                    <a:pt x="44427" y="792458"/>
                  </a:lnTo>
                  <a:lnTo>
                    <a:pt x="44450" y="805180"/>
                  </a:lnTo>
                  <a:lnTo>
                    <a:pt x="69818" y="805180"/>
                  </a:lnTo>
                  <a:lnTo>
                    <a:pt x="76200" y="792352"/>
                  </a:lnTo>
                  <a:close/>
                </a:path>
                <a:path w="76200" h="868679">
                  <a:moveTo>
                    <a:pt x="43053" y="0"/>
                  </a:moveTo>
                  <a:lnTo>
                    <a:pt x="30353" y="0"/>
                  </a:lnTo>
                  <a:lnTo>
                    <a:pt x="31728" y="792501"/>
                  </a:lnTo>
                  <a:lnTo>
                    <a:pt x="44427" y="792458"/>
                  </a:lnTo>
                  <a:lnTo>
                    <a:pt x="430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1" name="object 39"/>
            <p:cNvSpPr/>
            <p:nvPr/>
          </p:nvSpPr>
          <p:spPr>
            <a:xfrm>
              <a:off x="7078980" y="5175503"/>
              <a:ext cx="2478405" cy="1905"/>
            </a:xfrm>
            <a:custGeom>
              <a:avLst/>
              <a:gdLst/>
              <a:ahLst/>
              <a:cxnLst/>
              <a:rect l="l" t="t" r="r" b="b"/>
              <a:pathLst>
                <a:path w="2478404" h="1904">
                  <a:moveTo>
                    <a:pt x="0" y="0"/>
                  </a:moveTo>
                  <a:lnTo>
                    <a:pt x="2478024" y="152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2" name="object 40"/>
            <p:cNvSpPr/>
            <p:nvPr/>
          </p:nvSpPr>
          <p:spPr>
            <a:xfrm>
              <a:off x="9520301" y="4556759"/>
              <a:ext cx="76200" cy="619125"/>
            </a:xfrm>
            <a:custGeom>
              <a:avLst/>
              <a:gdLst/>
              <a:ahLst/>
              <a:cxnLst/>
              <a:rect l="l" t="t" r="r" b="b"/>
              <a:pathLst>
                <a:path w="76200" h="619125">
                  <a:moveTo>
                    <a:pt x="31718" y="76178"/>
                  </a:moveTo>
                  <a:lnTo>
                    <a:pt x="30352" y="618744"/>
                  </a:lnTo>
                  <a:lnTo>
                    <a:pt x="43052" y="618744"/>
                  </a:lnTo>
                  <a:lnTo>
                    <a:pt x="44417" y="76221"/>
                  </a:lnTo>
                  <a:lnTo>
                    <a:pt x="31718" y="76178"/>
                  </a:lnTo>
                  <a:close/>
                </a:path>
                <a:path w="76200" h="619125">
                  <a:moveTo>
                    <a:pt x="69818" y="63500"/>
                  </a:moveTo>
                  <a:lnTo>
                    <a:pt x="44450" y="63500"/>
                  </a:lnTo>
                  <a:lnTo>
                    <a:pt x="44417" y="76221"/>
                  </a:lnTo>
                  <a:lnTo>
                    <a:pt x="76200" y="76326"/>
                  </a:lnTo>
                  <a:lnTo>
                    <a:pt x="69818" y="63500"/>
                  </a:lnTo>
                  <a:close/>
                </a:path>
                <a:path w="76200" h="619125">
                  <a:moveTo>
                    <a:pt x="44450" y="63500"/>
                  </a:moveTo>
                  <a:lnTo>
                    <a:pt x="31750" y="63500"/>
                  </a:lnTo>
                  <a:lnTo>
                    <a:pt x="31718" y="76178"/>
                  </a:lnTo>
                  <a:lnTo>
                    <a:pt x="44417" y="76221"/>
                  </a:lnTo>
                  <a:lnTo>
                    <a:pt x="44450" y="63500"/>
                  </a:lnTo>
                  <a:close/>
                </a:path>
                <a:path w="76200" h="619125">
                  <a:moveTo>
                    <a:pt x="38226" y="0"/>
                  </a:moveTo>
                  <a:lnTo>
                    <a:pt x="0" y="76072"/>
                  </a:lnTo>
                  <a:lnTo>
                    <a:pt x="31718" y="76178"/>
                  </a:lnTo>
                  <a:lnTo>
                    <a:pt x="31750" y="63500"/>
                  </a:lnTo>
                  <a:lnTo>
                    <a:pt x="69818" y="63500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3" name="object 41"/>
            <p:cNvSpPr/>
            <p:nvPr/>
          </p:nvSpPr>
          <p:spPr>
            <a:xfrm>
              <a:off x="1248155" y="5768340"/>
              <a:ext cx="2718816" cy="698004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4" name="object 42"/>
            <p:cNvSpPr/>
            <p:nvPr/>
          </p:nvSpPr>
          <p:spPr>
            <a:xfrm>
              <a:off x="1790700" y="5742432"/>
              <a:ext cx="1633727" cy="614197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object 43"/>
            <p:cNvSpPr/>
            <p:nvPr/>
          </p:nvSpPr>
          <p:spPr>
            <a:xfrm>
              <a:off x="1295400" y="5795771"/>
              <a:ext cx="2628900" cy="608076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6" name="object 44"/>
            <p:cNvSpPr txBox="1"/>
            <p:nvPr/>
          </p:nvSpPr>
          <p:spPr>
            <a:xfrm>
              <a:off x="1295400" y="5795771"/>
              <a:ext cx="2628900" cy="333424"/>
            </a:xfrm>
            <a:prstGeom prst="rect">
              <a:avLst/>
            </a:prstGeom>
            <a:ln w="9143">
              <a:solidFill>
                <a:srgbClr val="F69240"/>
              </a:solidFill>
            </a:ln>
          </p:spPr>
          <p:txBody>
            <a:bodyPr vert="horz" wrap="square" lIns="0" tIns="19050" rIns="0" bIns="0" rtlCol="0">
              <a:spAutoFit/>
            </a:bodyPr>
            <a:lstStyle/>
            <a:p>
              <a:pPr marL="514350">
                <a:spcBef>
                  <a:spcPts val="150"/>
                </a:spcBef>
              </a:pPr>
              <a:r>
                <a:rPr sz="1500" b="1" spc="-8" dirty="0">
                  <a:latin typeface="Calibri"/>
                  <a:cs typeface="Calibri"/>
                </a:rPr>
                <a:t>Соискатель</a:t>
              </a:r>
              <a:endParaRPr sz="1500">
                <a:latin typeface="Calibri"/>
                <a:cs typeface="Calibri"/>
              </a:endParaRPr>
            </a:p>
          </p:txBody>
        </p:sp>
        <p:sp>
          <p:nvSpPr>
            <p:cNvPr id="57" name="object 45"/>
            <p:cNvSpPr/>
            <p:nvPr/>
          </p:nvSpPr>
          <p:spPr>
            <a:xfrm>
              <a:off x="6422009" y="5486400"/>
              <a:ext cx="76200" cy="619125"/>
            </a:xfrm>
            <a:custGeom>
              <a:avLst/>
              <a:gdLst/>
              <a:ahLst/>
              <a:cxnLst/>
              <a:rect l="l" t="t" r="r" b="b"/>
              <a:pathLst>
                <a:path w="76200" h="619125">
                  <a:moveTo>
                    <a:pt x="31718" y="76178"/>
                  </a:moveTo>
                  <a:lnTo>
                    <a:pt x="30352" y="618731"/>
                  </a:lnTo>
                  <a:lnTo>
                    <a:pt x="43052" y="618756"/>
                  </a:lnTo>
                  <a:lnTo>
                    <a:pt x="44417" y="76221"/>
                  </a:lnTo>
                  <a:lnTo>
                    <a:pt x="31718" y="76178"/>
                  </a:lnTo>
                  <a:close/>
                </a:path>
                <a:path w="76200" h="619125">
                  <a:moveTo>
                    <a:pt x="69818" y="63500"/>
                  </a:moveTo>
                  <a:lnTo>
                    <a:pt x="44450" y="63500"/>
                  </a:lnTo>
                  <a:lnTo>
                    <a:pt x="44417" y="76221"/>
                  </a:lnTo>
                  <a:lnTo>
                    <a:pt x="76200" y="76327"/>
                  </a:lnTo>
                  <a:lnTo>
                    <a:pt x="69818" y="63500"/>
                  </a:lnTo>
                  <a:close/>
                </a:path>
                <a:path w="76200" h="619125">
                  <a:moveTo>
                    <a:pt x="44450" y="63500"/>
                  </a:moveTo>
                  <a:lnTo>
                    <a:pt x="31750" y="63500"/>
                  </a:lnTo>
                  <a:lnTo>
                    <a:pt x="31718" y="76178"/>
                  </a:lnTo>
                  <a:lnTo>
                    <a:pt x="44417" y="76221"/>
                  </a:lnTo>
                  <a:lnTo>
                    <a:pt x="44450" y="63500"/>
                  </a:lnTo>
                  <a:close/>
                </a:path>
                <a:path w="76200" h="619125">
                  <a:moveTo>
                    <a:pt x="38226" y="0"/>
                  </a:moveTo>
                  <a:lnTo>
                    <a:pt x="0" y="76072"/>
                  </a:lnTo>
                  <a:lnTo>
                    <a:pt x="31718" y="76178"/>
                  </a:lnTo>
                  <a:lnTo>
                    <a:pt x="31750" y="63500"/>
                  </a:lnTo>
                  <a:lnTo>
                    <a:pt x="69818" y="63500"/>
                  </a:lnTo>
                  <a:lnTo>
                    <a:pt x="3822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8" name="object 46"/>
            <p:cNvSpPr/>
            <p:nvPr/>
          </p:nvSpPr>
          <p:spPr>
            <a:xfrm>
              <a:off x="6458711" y="6105144"/>
              <a:ext cx="826135" cy="1905"/>
            </a:xfrm>
            <a:custGeom>
              <a:avLst/>
              <a:gdLst/>
              <a:ahLst/>
              <a:cxnLst/>
              <a:rect l="l" t="t" r="r" b="b"/>
              <a:pathLst>
                <a:path w="826134" h="1904">
                  <a:moveTo>
                    <a:pt x="0" y="1523"/>
                  </a:moveTo>
                  <a:lnTo>
                    <a:pt x="826008" y="0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9" name="object 47"/>
            <p:cNvSpPr/>
            <p:nvPr/>
          </p:nvSpPr>
          <p:spPr>
            <a:xfrm>
              <a:off x="5219700" y="5486400"/>
              <a:ext cx="1905" cy="619125"/>
            </a:xfrm>
            <a:custGeom>
              <a:avLst/>
              <a:gdLst/>
              <a:ahLst/>
              <a:cxnLst/>
              <a:rect l="l" t="t" r="r" b="b"/>
              <a:pathLst>
                <a:path w="1904" h="619125">
                  <a:moveTo>
                    <a:pt x="0" y="0"/>
                  </a:moveTo>
                  <a:lnTo>
                    <a:pt x="1524" y="618744"/>
                  </a:lnTo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0" name="object 48"/>
            <p:cNvSpPr/>
            <p:nvPr/>
          </p:nvSpPr>
          <p:spPr>
            <a:xfrm>
              <a:off x="3979164" y="6068466"/>
              <a:ext cx="1240790" cy="76200"/>
            </a:xfrm>
            <a:custGeom>
              <a:avLst/>
              <a:gdLst/>
              <a:ahLst/>
              <a:cxnLst/>
              <a:rect l="l" t="t" r="r" b="b"/>
              <a:pathLst>
                <a:path w="1240789" h="76200">
                  <a:moveTo>
                    <a:pt x="76200" y="0"/>
                  </a:moveTo>
                  <a:lnTo>
                    <a:pt x="0" y="38201"/>
                  </a:lnTo>
                  <a:lnTo>
                    <a:pt x="76200" y="76200"/>
                  </a:lnTo>
                  <a:lnTo>
                    <a:pt x="76200" y="44475"/>
                  </a:lnTo>
                  <a:lnTo>
                    <a:pt x="63500" y="44475"/>
                  </a:lnTo>
                  <a:lnTo>
                    <a:pt x="63500" y="31775"/>
                  </a:lnTo>
                  <a:lnTo>
                    <a:pt x="76200" y="31759"/>
                  </a:lnTo>
                  <a:lnTo>
                    <a:pt x="76200" y="0"/>
                  </a:lnTo>
                  <a:close/>
                </a:path>
                <a:path w="1240789" h="76200">
                  <a:moveTo>
                    <a:pt x="76200" y="31759"/>
                  </a:moveTo>
                  <a:lnTo>
                    <a:pt x="63500" y="31775"/>
                  </a:lnTo>
                  <a:lnTo>
                    <a:pt x="63500" y="44475"/>
                  </a:lnTo>
                  <a:lnTo>
                    <a:pt x="76200" y="44459"/>
                  </a:lnTo>
                  <a:lnTo>
                    <a:pt x="76200" y="31759"/>
                  </a:lnTo>
                  <a:close/>
                </a:path>
                <a:path w="1240789" h="76200">
                  <a:moveTo>
                    <a:pt x="76200" y="44459"/>
                  </a:moveTo>
                  <a:lnTo>
                    <a:pt x="63500" y="44475"/>
                  </a:lnTo>
                  <a:lnTo>
                    <a:pt x="76200" y="44475"/>
                  </a:lnTo>
                  <a:close/>
                </a:path>
                <a:path w="1240789" h="76200">
                  <a:moveTo>
                    <a:pt x="1240536" y="30327"/>
                  </a:moveTo>
                  <a:lnTo>
                    <a:pt x="76200" y="31759"/>
                  </a:lnTo>
                  <a:lnTo>
                    <a:pt x="76200" y="44459"/>
                  </a:lnTo>
                  <a:lnTo>
                    <a:pt x="1240536" y="43027"/>
                  </a:lnTo>
                  <a:lnTo>
                    <a:pt x="1240536" y="3032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1" name="object 49"/>
            <p:cNvSpPr/>
            <p:nvPr/>
          </p:nvSpPr>
          <p:spPr>
            <a:xfrm>
              <a:off x="7284719" y="5795771"/>
              <a:ext cx="2405380" cy="608330"/>
            </a:xfrm>
            <a:custGeom>
              <a:avLst/>
              <a:gdLst/>
              <a:ahLst/>
              <a:cxnLst/>
              <a:rect l="l" t="t" r="r" b="b"/>
              <a:pathLst>
                <a:path w="2405379" h="608329">
                  <a:moveTo>
                    <a:pt x="0" y="608075"/>
                  </a:moveTo>
                  <a:lnTo>
                    <a:pt x="2404872" y="608075"/>
                  </a:lnTo>
                  <a:lnTo>
                    <a:pt x="2404872" y="0"/>
                  </a:lnTo>
                  <a:lnTo>
                    <a:pt x="0" y="0"/>
                  </a:lnTo>
                  <a:lnTo>
                    <a:pt x="0" y="60807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2" name="object 50"/>
            <p:cNvSpPr/>
            <p:nvPr/>
          </p:nvSpPr>
          <p:spPr>
            <a:xfrm>
              <a:off x="7284719" y="5795771"/>
              <a:ext cx="2405380" cy="608330"/>
            </a:xfrm>
            <a:custGeom>
              <a:avLst/>
              <a:gdLst/>
              <a:ahLst/>
              <a:cxnLst/>
              <a:rect l="l" t="t" r="r" b="b"/>
              <a:pathLst>
                <a:path w="2405379" h="608329">
                  <a:moveTo>
                    <a:pt x="0" y="608075"/>
                  </a:moveTo>
                  <a:lnTo>
                    <a:pt x="2404872" y="608075"/>
                  </a:lnTo>
                  <a:lnTo>
                    <a:pt x="2404872" y="0"/>
                  </a:lnTo>
                  <a:lnTo>
                    <a:pt x="0" y="0"/>
                  </a:lnTo>
                  <a:lnTo>
                    <a:pt x="0" y="608075"/>
                  </a:lnTo>
                  <a:close/>
                </a:path>
              </a:pathLst>
            </a:custGeom>
            <a:ln w="914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3" name="object 51"/>
            <p:cNvSpPr txBox="1"/>
            <p:nvPr/>
          </p:nvSpPr>
          <p:spPr>
            <a:xfrm>
              <a:off x="7474457" y="5826149"/>
              <a:ext cx="2025651" cy="30777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500" dirty="0">
                  <a:latin typeface="Calibri"/>
                  <a:cs typeface="Calibri"/>
                </a:rPr>
                <a:t>Внесение в</a:t>
              </a:r>
              <a:r>
                <a:rPr sz="1500" spc="-56" dirty="0">
                  <a:latin typeface="Calibri"/>
                  <a:cs typeface="Calibri"/>
                </a:rPr>
                <a:t> </a:t>
              </a:r>
              <a:r>
                <a:rPr sz="1500" dirty="0">
                  <a:latin typeface="Calibri"/>
                  <a:cs typeface="Calibri"/>
                </a:rPr>
                <a:t>реестр</a:t>
              </a:r>
            </a:p>
          </p:txBody>
        </p:sp>
        <p:sp>
          <p:nvSpPr>
            <p:cNvPr id="64" name="object 52"/>
            <p:cNvSpPr/>
            <p:nvPr/>
          </p:nvSpPr>
          <p:spPr>
            <a:xfrm>
              <a:off x="2491867" y="1302258"/>
              <a:ext cx="86995" cy="4494530"/>
            </a:xfrm>
            <a:custGeom>
              <a:avLst/>
              <a:gdLst/>
              <a:ahLst/>
              <a:cxnLst/>
              <a:rect l="l" t="t" r="r" b="b"/>
              <a:pathLst>
                <a:path w="86994" h="4494530">
                  <a:moveTo>
                    <a:pt x="65405" y="0"/>
                  </a:moveTo>
                  <a:lnTo>
                    <a:pt x="36449" y="0"/>
                  </a:lnTo>
                  <a:lnTo>
                    <a:pt x="36068" y="231647"/>
                  </a:lnTo>
                  <a:lnTo>
                    <a:pt x="65024" y="231647"/>
                  </a:lnTo>
                  <a:lnTo>
                    <a:pt x="65405" y="0"/>
                  </a:lnTo>
                  <a:close/>
                </a:path>
                <a:path w="86994" h="4494530">
                  <a:moveTo>
                    <a:pt x="64896" y="318515"/>
                  </a:moveTo>
                  <a:lnTo>
                    <a:pt x="35940" y="318515"/>
                  </a:lnTo>
                  <a:lnTo>
                    <a:pt x="35559" y="550163"/>
                  </a:lnTo>
                  <a:lnTo>
                    <a:pt x="64515" y="550163"/>
                  </a:lnTo>
                  <a:lnTo>
                    <a:pt x="64896" y="318515"/>
                  </a:lnTo>
                  <a:close/>
                </a:path>
                <a:path w="86994" h="4494530">
                  <a:moveTo>
                    <a:pt x="64262" y="637031"/>
                  </a:moveTo>
                  <a:lnTo>
                    <a:pt x="35306" y="637031"/>
                  </a:lnTo>
                  <a:lnTo>
                    <a:pt x="34925" y="868679"/>
                  </a:lnTo>
                  <a:lnTo>
                    <a:pt x="63881" y="868679"/>
                  </a:lnTo>
                  <a:lnTo>
                    <a:pt x="64262" y="637031"/>
                  </a:lnTo>
                  <a:close/>
                </a:path>
                <a:path w="86994" h="4494530">
                  <a:moveTo>
                    <a:pt x="63753" y="955547"/>
                  </a:moveTo>
                  <a:lnTo>
                    <a:pt x="34797" y="955547"/>
                  </a:lnTo>
                  <a:lnTo>
                    <a:pt x="34416" y="1187195"/>
                  </a:lnTo>
                  <a:lnTo>
                    <a:pt x="63372" y="1187195"/>
                  </a:lnTo>
                  <a:lnTo>
                    <a:pt x="63753" y="955547"/>
                  </a:lnTo>
                  <a:close/>
                </a:path>
                <a:path w="86994" h="4494530">
                  <a:moveTo>
                    <a:pt x="63245" y="1274064"/>
                  </a:moveTo>
                  <a:lnTo>
                    <a:pt x="34289" y="1274064"/>
                  </a:lnTo>
                  <a:lnTo>
                    <a:pt x="33908" y="1505712"/>
                  </a:lnTo>
                  <a:lnTo>
                    <a:pt x="62864" y="1505712"/>
                  </a:lnTo>
                  <a:lnTo>
                    <a:pt x="63245" y="1274064"/>
                  </a:lnTo>
                  <a:close/>
                </a:path>
                <a:path w="86994" h="4494530">
                  <a:moveTo>
                    <a:pt x="62737" y="1592579"/>
                  </a:moveTo>
                  <a:lnTo>
                    <a:pt x="33781" y="1592579"/>
                  </a:lnTo>
                  <a:lnTo>
                    <a:pt x="33400" y="1824227"/>
                  </a:lnTo>
                  <a:lnTo>
                    <a:pt x="62356" y="1824227"/>
                  </a:lnTo>
                  <a:lnTo>
                    <a:pt x="62737" y="1592579"/>
                  </a:lnTo>
                  <a:close/>
                </a:path>
                <a:path w="86994" h="4494530">
                  <a:moveTo>
                    <a:pt x="62102" y="1911095"/>
                  </a:moveTo>
                  <a:lnTo>
                    <a:pt x="33146" y="1911095"/>
                  </a:lnTo>
                  <a:lnTo>
                    <a:pt x="32765" y="2142743"/>
                  </a:lnTo>
                  <a:lnTo>
                    <a:pt x="61721" y="2142743"/>
                  </a:lnTo>
                  <a:lnTo>
                    <a:pt x="62102" y="1911095"/>
                  </a:lnTo>
                  <a:close/>
                </a:path>
                <a:path w="86994" h="4494530">
                  <a:moveTo>
                    <a:pt x="61594" y="2229612"/>
                  </a:moveTo>
                  <a:lnTo>
                    <a:pt x="32638" y="2229612"/>
                  </a:lnTo>
                  <a:lnTo>
                    <a:pt x="32257" y="2461260"/>
                  </a:lnTo>
                  <a:lnTo>
                    <a:pt x="61213" y="2461260"/>
                  </a:lnTo>
                  <a:lnTo>
                    <a:pt x="61594" y="2229612"/>
                  </a:lnTo>
                  <a:close/>
                </a:path>
                <a:path w="86994" h="4494530">
                  <a:moveTo>
                    <a:pt x="61087" y="2548128"/>
                  </a:moveTo>
                  <a:lnTo>
                    <a:pt x="32131" y="2548128"/>
                  </a:lnTo>
                  <a:lnTo>
                    <a:pt x="31750" y="2779775"/>
                  </a:lnTo>
                  <a:lnTo>
                    <a:pt x="60706" y="2779775"/>
                  </a:lnTo>
                  <a:lnTo>
                    <a:pt x="61087" y="2548128"/>
                  </a:lnTo>
                  <a:close/>
                </a:path>
                <a:path w="86994" h="4494530">
                  <a:moveTo>
                    <a:pt x="60578" y="2866643"/>
                  </a:moveTo>
                  <a:lnTo>
                    <a:pt x="31622" y="2866643"/>
                  </a:lnTo>
                  <a:lnTo>
                    <a:pt x="31241" y="3098291"/>
                  </a:lnTo>
                  <a:lnTo>
                    <a:pt x="60197" y="3098291"/>
                  </a:lnTo>
                  <a:lnTo>
                    <a:pt x="60578" y="2866643"/>
                  </a:lnTo>
                  <a:close/>
                </a:path>
                <a:path w="86994" h="4494530">
                  <a:moveTo>
                    <a:pt x="59943" y="3185160"/>
                  </a:moveTo>
                  <a:lnTo>
                    <a:pt x="30987" y="3185160"/>
                  </a:lnTo>
                  <a:lnTo>
                    <a:pt x="30606" y="3416807"/>
                  </a:lnTo>
                  <a:lnTo>
                    <a:pt x="59562" y="3416807"/>
                  </a:lnTo>
                  <a:lnTo>
                    <a:pt x="59943" y="3185160"/>
                  </a:lnTo>
                  <a:close/>
                </a:path>
                <a:path w="86994" h="4494530">
                  <a:moveTo>
                    <a:pt x="59435" y="3503676"/>
                  </a:moveTo>
                  <a:lnTo>
                    <a:pt x="30480" y="3503676"/>
                  </a:lnTo>
                  <a:lnTo>
                    <a:pt x="30099" y="3735324"/>
                  </a:lnTo>
                  <a:lnTo>
                    <a:pt x="59055" y="3735324"/>
                  </a:lnTo>
                  <a:lnTo>
                    <a:pt x="59435" y="3503676"/>
                  </a:lnTo>
                  <a:close/>
                </a:path>
                <a:path w="86994" h="4494530">
                  <a:moveTo>
                    <a:pt x="58927" y="3822191"/>
                  </a:moveTo>
                  <a:lnTo>
                    <a:pt x="29971" y="3822191"/>
                  </a:lnTo>
                  <a:lnTo>
                    <a:pt x="29590" y="4053840"/>
                  </a:lnTo>
                  <a:lnTo>
                    <a:pt x="58546" y="4053840"/>
                  </a:lnTo>
                  <a:lnTo>
                    <a:pt x="58927" y="3822191"/>
                  </a:lnTo>
                  <a:close/>
                </a:path>
                <a:path w="86994" h="4494530">
                  <a:moveTo>
                    <a:pt x="58419" y="4140707"/>
                  </a:moveTo>
                  <a:lnTo>
                    <a:pt x="29463" y="4140707"/>
                  </a:lnTo>
                  <a:lnTo>
                    <a:pt x="29082" y="4372317"/>
                  </a:lnTo>
                  <a:lnTo>
                    <a:pt x="58038" y="4372368"/>
                  </a:lnTo>
                  <a:lnTo>
                    <a:pt x="58419" y="4140707"/>
                  </a:lnTo>
                  <a:close/>
                </a:path>
                <a:path w="86994" h="4494530">
                  <a:moveTo>
                    <a:pt x="0" y="4407331"/>
                  </a:moveTo>
                  <a:lnTo>
                    <a:pt x="43306" y="4494276"/>
                  </a:lnTo>
                  <a:lnTo>
                    <a:pt x="86868" y="4407484"/>
                  </a:lnTo>
                  <a:lnTo>
                    <a:pt x="0" y="44073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5" name="object 54"/>
            <p:cNvSpPr/>
            <p:nvPr/>
          </p:nvSpPr>
          <p:spPr>
            <a:xfrm>
              <a:off x="7629143" y="4689360"/>
              <a:ext cx="310959" cy="128016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6" name="object 55"/>
            <p:cNvSpPr/>
            <p:nvPr/>
          </p:nvSpPr>
          <p:spPr>
            <a:xfrm>
              <a:off x="7726680" y="4711446"/>
              <a:ext cx="120650" cy="1084580"/>
            </a:xfrm>
            <a:custGeom>
              <a:avLst/>
              <a:gdLst/>
              <a:ahLst/>
              <a:cxnLst/>
              <a:rect l="l" t="t" r="r" b="b"/>
              <a:pathLst>
                <a:path w="120650" h="1084579">
                  <a:moveTo>
                    <a:pt x="14477" y="966088"/>
                  </a:moveTo>
                  <a:lnTo>
                    <a:pt x="8381" y="969695"/>
                  </a:lnTo>
                  <a:lnTo>
                    <a:pt x="2159" y="973302"/>
                  </a:lnTo>
                  <a:lnTo>
                    <a:pt x="0" y="981240"/>
                  </a:lnTo>
                  <a:lnTo>
                    <a:pt x="3683" y="987412"/>
                  </a:lnTo>
                  <a:lnTo>
                    <a:pt x="60198" y="1084325"/>
                  </a:lnTo>
                  <a:lnTo>
                    <a:pt x="75195" y="1058608"/>
                  </a:lnTo>
                  <a:lnTo>
                    <a:pt x="47244" y="1058608"/>
                  </a:lnTo>
                  <a:lnTo>
                    <a:pt x="47244" y="1010714"/>
                  </a:lnTo>
                  <a:lnTo>
                    <a:pt x="26035" y="974356"/>
                  </a:lnTo>
                  <a:lnTo>
                    <a:pt x="22478" y="968184"/>
                  </a:lnTo>
                  <a:lnTo>
                    <a:pt x="14477" y="966088"/>
                  </a:lnTo>
                  <a:close/>
                </a:path>
                <a:path w="120650" h="1084579">
                  <a:moveTo>
                    <a:pt x="47244" y="1010714"/>
                  </a:moveTo>
                  <a:lnTo>
                    <a:pt x="47244" y="1058608"/>
                  </a:lnTo>
                  <a:lnTo>
                    <a:pt x="73151" y="1058608"/>
                  </a:lnTo>
                  <a:lnTo>
                    <a:pt x="73151" y="1052080"/>
                  </a:lnTo>
                  <a:lnTo>
                    <a:pt x="49022" y="1052080"/>
                  </a:lnTo>
                  <a:lnTo>
                    <a:pt x="60198" y="1032921"/>
                  </a:lnTo>
                  <a:lnTo>
                    <a:pt x="47244" y="1010714"/>
                  </a:lnTo>
                  <a:close/>
                </a:path>
                <a:path w="120650" h="1084579">
                  <a:moveTo>
                    <a:pt x="105918" y="966088"/>
                  </a:moveTo>
                  <a:lnTo>
                    <a:pt x="97917" y="968184"/>
                  </a:lnTo>
                  <a:lnTo>
                    <a:pt x="94361" y="974356"/>
                  </a:lnTo>
                  <a:lnTo>
                    <a:pt x="73151" y="1010714"/>
                  </a:lnTo>
                  <a:lnTo>
                    <a:pt x="73151" y="1058608"/>
                  </a:lnTo>
                  <a:lnTo>
                    <a:pt x="75195" y="1058608"/>
                  </a:lnTo>
                  <a:lnTo>
                    <a:pt x="116713" y="987412"/>
                  </a:lnTo>
                  <a:lnTo>
                    <a:pt x="120269" y="981240"/>
                  </a:lnTo>
                  <a:lnTo>
                    <a:pt x="118237" y="973302"/>
                  </a:lnTo>
                  <a:lnTo>
                    <a:pt x="112014" y="969695"/>
                  </a:lnTo>
                  <a:lnTo>
                    <a:pt x="105918" y="966088"/>
                  </a:lnTo>
                  <a:close/>
                </a:path>
                <a:path w="120650" h="1084579">
                  <a:moveTo>
                    <a:pt x="60198" y="1032921"/>
                  </a:moveTo>
                  <a:lnTo>
                    <a:pt x="49022" y="1052080"/>
                  </a:lnTo>
                  <a:lnTo>
                    <a:pt x="71374" y="1052080"/>
                  </a:lnTo>
                  <a:lnTo>
                    <a:pt x="60198" y="1032921"/>
                  </a:lnTo>
                  <a:close/>
                </a:path>
                <a:path w="120650" h="1084579">
                  <a:moveTo>
                    <a:pt x="73151" y="1010714"/>
                  </a:moveTo>
                  <a:lnTo>
                    <a:pt x="60198" y="1032921"/>
                  </a:lnTo>
                  <a:lnTo>
                    <a:pt x="71374" y="1052080"/>
                  </a:lnTo>
                  <a:lnTo>
                    <a:pt x="73151" y="1052080"/>
                  </a:lnTo>
                  <a:lnTo>
                    <a:pt x="73151" y="1010714"/>
                  </a:lnTo>
                  <a:close/>
                </a:path>
                <a:path w="120650" h="1084579">
                  <a:moveTo>
                    <a:pt x="73151" y="0"/>
                  </a:moveTo>
                  <a:lnTo>
                    <a:pt x="47244" y="0"/>
                  </a:lnTo>
                  <a:lnTo>
                    <a:pt x="47244" y="1010714"/>
                  </a:lnTo>
                  <a:lnTo>
                    <a:pt x="60198" y="1032921"/>
                  </a:lnTo>
                  <a:lnTo>
                    <a:pt x="73151" y="1010714"/>
                  </a:lnTo>
                  <a:lnTo>
                    <a:pt x="7315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67" name="object 56"/>
            <p:cNvSpPr txBox="1"/>
            <p:nvPr/>
          </p:nvSpPr>
          <p:spPr>
            <a:xfrm>
              <a:off x="3927475" y="2875498"/>
              <a:ext cx="4917440" cy="104575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1576864" indent="89059">
                <a:lnSpc>
                  <a:spcPct val="107100"/>
                </a:lnSpc>
              </a:pPr>
              <a:r>
                <a:rPr sz="1050" b="1" dirty="0">
                  <a:latin typeface="Calibri"/>
                  <a:cs typeface="Calibri"/>
                </a:rPr>
                <a:t>Проведение </a:t>
              </a:r>
              <a:r>
                <a:rPr sz="1050" b="1" spc="-4" dirty="0">
                  <a:latin typeface="Calibri"/>
                  <a:cs typeface="Calibri"/>
                </a:rPr>
                <a:t>профессионального  </a:t>
              </a:r>
              <a:r>
                <a:rPr sz="1050" b="1" dirty="0">
                  <a:latin typeface="Calibri"/>
                  <a:cs typeface="Calibri"/>
                </a:rPr>
                <a:t>экзамена, оформление</a:t>
              </a:r>
              <a:r>
                <a:rPr sz="1050" b="1" spc="-105" dirty="0">
                  <a:latin typeface="Calibri"/>
                  <a:cs typeface="Calibri"/>
                </a:rPr>
                <a:t> </a:t>
              </a:r>
              <a:r>
                <a:rPr sz="1050" b="1" dirty="0">
                  <a:latin typeface="Calibri"/>
                  <a:cs typeface="Calibri"/>
                </a:rPr>
                <a:t>результатов</a:t>
              </a:r>
              <a:endParaRPr sz="1050">
                <a:latin typeface="Calibri"/>
                <a:cs typeface="Calibri"/>
              </a:endParaRPr>
            </a:p>
            <a:p>
              <a:pPr>
                <a:spcBef>
                  <a:spcPts val="15"/>
                </a:spcBef>
              </a:pPr>
              <a:endParaRPr sz="1500">
                <a:latin typeface="Times New Roman"/>
                <a:cs typeface="Times New Roman"/>
              </a:endParaRPr>
            </a:p>
            <a:p>
              <a:pPr marR="3810" algn="r"/>
              <a:r>
                <a:rPr sz="1350" b="1" spc="-4" dirty="0">
                  <a:solidFill>
                    <a:srgbClr val="001F5F"/>
                  </a:solidFill>
                  <a:latin typeface="Calibri"/>
                  <a:cs typeface="Calibri"/>
                </a:rPr>
                <a:t>С</a:t>
              </a:r>
              <a:r>
                <a:rPr sz="1350" b="1" spc="-11" dirty="0">
                  <a:solidFill>
                    <a:srgbClr val="001F5F"/>
                  </a:solidFill>
                  <a:latin typeface="Calibri"/>
                  <a:cs typeface="Calibri"/>
                </a:rPr>
                <a:t>О</a:t>
              </a:r>
              <a:r>
                <a:rPr sz="1350" b="1" dirty="0">
                  <a:solidFill>
                    <a:srgbClr val="001F5F"/>
                  </a:solidFill>
                  <a:latin typeface="Calibri"/>
                  <a:cs typeface="Calibri"/>
                </a:rPr>
                <a:t>ВЕТ</a:t>
              </a:r>
              <a:endParaRPr sz="1350">
                <a:latin typeface="Calibri"/>
                <a:cs typeface="Calibri"/>
              </a:endParaRPr>
            </a:p>
          </p:txBody>
        </p:sp>
        <p:sp>
          <p:nvSpPr>
            <p:cNvPr id="68" name="object 57"/>
            <p:cNvSpPr txBox="1"/>
            <p:nvPr/>
          </p:nvSpPr>
          <p:spPr>
            <a:xfrm>
              <a:off x="3266694" y="4516502"/>
              <a:ext cx="66738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dirty="0">
                  <a:solidFill>
                    <a:srgbClr val="39461D"/>
                  </a:solidFill>
                  <a:latin typeface="Calibri"/>
                  <a:cs typeface="Calibri"/>
                </a:rPr>
                <a:t>ЦЕН</a:t>
              </a:r>
              <a:r>
                <a:rPr sz="1350" b="1" spc="-4" dirty="0">
                  <a:solidFill>
                    <a:srgbClr val="39461D"/>
                  </a:solidFill>
                  <a:latin typeface="Calibri"/>
                  <a:cs typeface="Calibri"/>
                </a:rPr>
                <a:t>ТР</a:t>
              </a:r>
              <a:endParaRPr sz="1350">
                <a:latin typeface="Calibri"/>
                <a:cs typeface="Calibri"/>
              </a:endParaRPr>
            </a:p>
          </p:txBody>
        </p:sp>
        <p:sp>
          <p:nvSpPr>
            <p:cNvPr id="69" name="object 58"/>
            <p:cNvSpPr txBox="1"/>
            <p:nvPr/>
          </p:nvSpPr>
          <p:spPr>
            <a:xfrm>
              <a:off x="7364093" y="1333246"/>
              <a:ext cx="667385" cy="27699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1350" b="1" dirty="0">
                  <a:solidFill>
                    <a:srgbClr val="39461D"/>
                  </a:solidFill>
                  <a:latin typeface="Calibri"/>
                  <a:cs typeface="Calibri"/>
                </a:rPr>
                <a:t>ЦЕН</a:t>
              </a:r>
              <a:r>
                <a:rPr sz="1350" b="1" spc="-4" dirty="0">
                  <a:solidFill>
                    <a:srgbClr val="39461D"/>
                  </a:solidFill>
                  <a:latin typeface="Calibri"/>
                  <a:cs typeface="Calibri"/>
                </a:rPr>
                <a:t>ТР</a:t>
              </a:r>
              <a:endParaRPr sz="135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5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BFF46A3-B142-40D6-B1B9-408311150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778" y="4377235"/>
            <a:ext cx="3531647" cy="235443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00A6A81-712A-4E3A-A5FE-AFF05D32B0CA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49957" y="876914"/>
            <a:ext cx="3371554" cy="2552086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920542" y="681737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30932" y="204989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20542" y="126334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Основной процесс – НОК в примерах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428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FCA8F1-B31E-40A1-8D55-9CEF386B5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10" y="4057275"/>
            <a:ext cx="3924049" cy="23544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853B3DB-404C-4A41-8310-01A6BF205E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5982" y="876914"/>
            <a:ext cx="2251214" cy="30016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F35062-DDD3-4CAC-9B01-E5D9981A78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3793" y="876914"/>
            <a:ext cx="3459767" cy="23065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EF0F9D-F513-442E-A8C1-8A54E460BA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25843" y="3192193"/>
            <a:ext cx="3347081" cy="223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44749" y="76978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55139" y="29304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44749" y="214386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Основной процесс – НОК в примерах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7" y="19233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457B1C-BB5E-42F7-9B85-2AE5F2A404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1" y="1007471"/>
            <a:ext cx="3568124" cy="48042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DE4786-6241-4EB2-878F-52414E46F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742" y="1507597"/>
            <a:ext cx="5532258" cy="380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44749" y="76978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55139" y="29304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44749" y="214386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Реестр сведений о проведении НОК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7" y="19233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CBFFF9-5669-4069-AFF6-E756C244E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277" y="1066677"/>
            <a:ext cx="8863445" cy="52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44749" y="76978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55139" y="29304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44749" y="214386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Реестр сведений о проведении НОК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07" y="19233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2969D9-0DA2-44C9-B41C-ABBC57C65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88" y="920731"/>
            <a:ext cx="5830811" cy="370321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70A381-F9A5-4879-BF7C-FE1B9101D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452" y="2424905"/>
            <a:ext cx="5330288" cy="421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81177" y="77023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91576" y="293491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634" y="19278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66497" y="328242"/>
            <a:ext cx="8567837" cy="29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2">
              <a:schemeClr val="bg2">
                <a:alpha val="50000"/>
              </a:schemeClr>
            </a:prstShdw>
          </a:effectLst>
        </p:spPr>
        <p:txBody>
          <a:bodyPr wrap="square" lIns="40500" tIns="8100" rIns="40500" bIns="8100">
            <a:spAutoFit/>
          </a:bodyPr>
          <a:lstStyle/>
          <a:p>
            <a:pPr algn="ctr">
              <a:defRPr/>
            </a:pPr>
            <a:r>
              <a:rPr lang="ru-RU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latin typeface="Calibri"/>
                <a:sym typeface="Verdana"/>
              </a:rPr>
              <a:t>Региональное распределение ЦОК СПКС</a:t>
            </a:r>
            <a:endParaRPr lang="ru-RU" sz="2400" b="1" dirty="0">
              <a:solidFill>
                <a:srgbClr val="005A9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66497" y="1543054"/>
            <a:ext cx="8486775" cy="4362450"/>
            <a:chOff x="88900" y="0"/>
            <a:chExt cx="12010701" cy="6858000"/>
          </a:xfrm>
        </p:grpSpPr>
        <p:pic>
          <p:nvPicPr>
            <p:cNvPr id="10" name="Изображение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900" y="0"/>
              <a:ext cx="12010701" cy="6858000"/>
            </a:xfrm>
            <a:prstGeom prst="rect">
              <a:avLst/>
            </a:prstGeom>
          </p:spPr>
        </p:pic>
        <p:sp>
          <p:nvSpPr>
            <p:cNvPr id="20" name="Овал 19"/>
            <p:cNvSpPr/>
            <p:nvPr/>
          </p:nvSpPr>
          <p:spPr>
            <a:xfrm>
              <a:off x="11495806" y="2924944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10520271" y="525783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2" name="Овал 21"/>
            <p:cNvSpPr/>
            <p:nvPr/>
          </p:nvSpPr>
          <p:spPr>
            <a:xfrm>
              <a:off x="10703718" y="604805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8572909" y="367739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7260557" y="604805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5" name="Овал 24"/>
            <p:cNvSpPr/>
            <p:nvPr/>
          </p:nvSpPr>
          <p:spPr>
            <a:xfrm>
              <a:off x="6272765" y="5596502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6" name="Овал 25"/>
            <p:cNvSpPr/>
            <p:nvPr/>
          </p:nvSpPr>
          <p:spPr>
            <a:xfrm>
              <a:off x="5553088" y="5314280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5303118" y="566124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5447134" y="602128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4583038" y="537321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3718942" y="4725144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1" name="Овал 30"/>
            <p:cNvSpPr/>
            <p:nvPr/>
          </p:nvSpPr>
          <p:spPr>
            <a:xfrm>
              <a:off x="4734956" y="468281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3464939" y="513436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2999265" y="5077922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3267380" y="464047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3168601" y="387847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2985154" y="506381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3154490" y="3864367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2477147" y="499325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2745262" y="4711034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1774726" y="393305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1" name="Овал 40"/>
            <p:cNvSpPr/>
            <p:nvPr/>
          </p:nvSpPr>
          <p:spPr>
            <a:xfrm>
              <a:off x="2350790" y="3645024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2" name="Овал 41"/>
            <p:cNvSpPr/>
            <p:nvPr/>
          </p:nvSpPr>
          <p:spPr>
            <a:xfrm>
              <a:off x="1771581" y="286247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2062758" y="3789040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1771581" y="2876589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1588134" y="417481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1390576" y="4231255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1193017" y="4315922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8" name="Овал 47"/>
            <p:cNvSpPr/>
            <p:nvPr/>
          </p:nvSpPr>
          <p:spPr>
            <a:xfrm>
              <a:off x="1436055" y="4666834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1591279" y="4441056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2183954" y="425761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2085175" y="4539833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838622" y="5301208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  <p:sp>
          <p:nvSpPr>
            <p:cNvPr id="53" name="Овал 52"/>
            <p:cNvSpPr/>
            <p:nvPr/>
          </p:nvSpPr>
          <p:spPr>
            <a:xfrm>
              <a:off x="1153828" y="5019611"/>
              <a:ext cx="288032" cy="288032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350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79635" y="1655733"/>
            <a:ext cx="2976584" cy="13157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41</a:t>
            </a:r>
            <a:r>
              <a:rPr lang="ru-RU" sz="40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ЦОК</a:t>
            </a:r>
          </a:p>
          <a:p>
            <a:pPr algn="ctr"/>
            <a:r>
              <a:rPr lang="ru-RU" sz="405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более 10 ЭЦ </a:t>
            </a:r>
          </a:p>
        </p:txBody>
      </p:sp>
    </p:spTree>
    <p:extLst>
      <p:ext uri="{BB962C8B-B14F-4D97-AF65-F5344CB8AC3E}">
        <p14:creationId xmlns:p14="http://schemas.microsoft.com/office/powerpoint/2010/main" val="122608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852654" y="843732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9070" y="117938"/>
            <a:ext cx="1153987" cy="596339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48892" y="134863"/>
            <a:ext cx="6696076" cy="300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350" dirty="0">
                <a:solidFill>
                  <a:srgbClr val="0000FF"/>
                </a:solidFill>
              </a:rPr>
              <a:t>Законодательство в области независимой̆ оценки квалификаций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4" y="-21063"/>
            <a:ext cx="920541" cy="85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05" name="Группа 204"/>
          <p:cNvGrpSpPr/>
          <p:nvPr/>
        </p:nvGrpSpPr>
        <p:grpSpPr>
          <a:xfrm>
            <a:off x="144018" y="1000137"/>
            <a:ext cx="8802911" cy="5611764"/>
            <a:chOff x="192023" y="801611"/>
            <a:chExt cx="11737214" cy="6056385"/>
          </a:xfrm>
        </p:grpSpPr>
        <p:sp>
          <p:nvSpPr>
            <p:cNvPr id="206" name="object 3"/>
            <p:cNvSpPr/>
            <p:nvPr/>
          </p:nvSpPr>
          <p:spPr>
            <a:xfrm>
              <a:off x="1851660" y="801611"/>
              <a:ext cx="9706356" cy="88088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7" name="object 6"/>
            <p:cNvSpPr txBox="1"/>
            <p:nvPr/>
          </p:nvSpPr>
          <p:spPr>
            <a:xfrm>
              <a:off x="1989202" y="865886"/>
              <a:ext cx="9403079" cy="646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Федеральные законы: №238-ФЗ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«О независимой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оценке квалификаций», №239-ФЗ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«О внесении изменений в </a:t>
              </a:r>
              <a:r>
                <a:rPr sz="1050" b="1" spc="-15" dirty="0">
                  <a:solidFill>
                    <a:srgbClr val="000000"/>
                  </a:solidFill>
                  <a:latin typeface="Calibri"/>
                  <a:cs typeface="Calibri"/>
                </a:rPr>
                <a:t>Трудовой  </a:t>
              </a:r>
              <a:r>
                <a:rPr sz="1050" b="1" spc="-11" dirty="0">
                  <a:solidFill>
                    <a:srgbClr val="000000"/>
                  </a:solidFill>
                  <a:latin typeface="Calibri"/>
                  <a:cs typeface="Calibri"/>
                </a:rPr>
                <a:t>кодекс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Российской Федерации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в связи с принятием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ФЗ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«О независимой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оценке квалификаций», №251-ФЗ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«О внесении  изменений в Налоговый </a:t>
              </a:r>
              <a:r>
                <a:rPr sz="1050" b="1" spc="-11" dirty="0">
                  <a:solidFill>
                    <a:srgbClr val="000000"/>
                  </a:solidFill>
                  <a:latin typeface="Calibri"/>
                  <a:cs typeface="Calibri"/>
                </a:rPr>
                <a:t>кодекс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РФ в связи принятием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ФЗ </a:t>
              </a:r>
              <a:r>
                <a:rPr sz="1050" b="1" dirty="0">
                  <a:solidFill>
                    <a:srgbClr val="000000"/>
                  </a:solidFill>
                  <a:latin typeface="Calibri"/>
                  <a:cs typeface="Calibri"/>
                </a:rPr>
                <a:t>«О независимой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оценке</a:t>
              </a:r>
              <a:r>
                <a:rPr sz="1050" b="1" spc="-11" dirty="0">
                  <a:solidFill>
                    <a:srgbClr val="000000"/>
                  </a:solidFill>
                  <a:latin typeface="Calibri"/>
                  <a:cs typeface="Calibri"/>
                </a:rPr>
                <a:t> </a:t>
              </a:r>
              <a:r>
                <a:rPr sz="1050" b="1" spc="-4" dirty="0">
                  <a:solidFill>
                    <a:srgbClr val="000000"/>
                  </a:solidFill>
                  <a:latin typeface="Calibri"/>
                  <a:cs typeface="Calibri"/>
                </a:rPr>
                <a:t>квалификаций»</a:t>
              </a:r>
              <a:endParaRPr sz="1050" dirty="0">
                <a:solidFill>
                  <a:srgbClr val="000000"/>
                </a:solidFill>
                <a:latin typeface="Calibri"/>
                <a:cs typeface="Calibri"/>
              </a:endParaRPr>
            </a:p>
          </p:txBody>
        </p:sp>
        <p:sp>
          <p:nvSpPr>
            <p:cNvPr id="208" name="object 7"/>
            <p:cNvSpPr/>
            <p:nvPr/>
          </p:nvSpPr>
          <p:spPr>
            <a:xfrm>
              <a:off x="192023" y="918972"/>
              <a:ext cx="1511808" cy="76657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9" name="object 8"/>
            <p:cNvSpPr/>
            <p:nvPr/>
          </p:nvSpPr>
          <p:spPr>
            <a:xfrm>
              <a:off x="261365" y="1730501"/>
              <a:ext cx="11630025" cy="597535"/>
            </a:xfrm>
            <a:custGeom>
              <a:avLst/>
              <a:gdLst/>
              <a:ahLst/>
              <a:cxnLst/>
              <a:rect l="l" t="t" r="r" b="b"/>
              <a:pathLst>
                <a:path w="11630025" h="597535">
                  <a:moveTo>
                    <a:pt x="11530076" y="0"/>
                  </a:moveTo>
                  <a:lnTo>
                    <a:pt x="99568" y="0"/>
                  </a:lnTo>
                  <a:lnTo>
                    <a:pt x="60811" y="7824"/>
                  </a:lnTo>
                  <a:lnTo>
                    <a:pt x="29162" y="29162"/>
                  </a:lnTo>
                  <a:lnTo>
                    <a:pt x="7824" y="60811"/>
                  </a:lnTo>
                  <a:lnTo>
                    <a:pt x="0" y="99568"/>
                  </a:lnTo>
                  <a:lnTo>
                    <a:pt x="0" y="497839"/>
                  </a:lnTo>
                  <a:lnTo>
                    <a:pt x="7824" y="536596"/>
                  </a:lnTo>
                  <a:lnTo>
                    <a:pt x="29162" y="568245"/>
                  </a:lnTo>
                  <a:lnTo>
                    <a:pt x="60811" y="589583"/>
                  </a:lnTo>
                  <a:lnTo>
                    <a:pt x="99568" y="597408"/>
                  </a:lnTo>
                  <a:lnTo>
                    <a:pt x="11530076" y="597408"/>
                  </a:lnTo>
                  <a:lnTo>
                    <a:pt x="11568832" y="589583"/>
                  </a:lnTo>
                  <a:lnTo>
                    <a:pt x="11600481" y="568245"/>
                  </a:lnTo>
                  <a:lnTo>
                    <a:pt x="11621819" y="536596"/>
                  </a:lnTo>
                  <a:lnTo>
                    <a:pt x="11629643" y="497839"/>
                  </a:lnTo>
                  <a:lnTo>
                    <a:pt x="11629643" y="99568"/>
                  </a:lnTo>
                  <a:lnTo>
                    <a:pt x="11621819" y="60811"/>
                  </a:lnTo>
                  <a:lnTo>
                    <a:pt x="11600481" y="29162"/>
                  </a:lnTo>
                  <a:lnTo>
                    <a:pt x="11568832" y="7824"/>
                  </a:lnTo>
                  <a:lnTo>
                    <a:pt x="1153007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0" name="object 9"/>
            <p:cNvSpPr txBox="1"/>
            <p:nvPr/>
          </p:nvSpPr>
          <p:spPr>
            <a:xfrm>
              <a:off x="263322" y="1730502"/>
              <a:ext cx="11626215" cy="47641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wrap="square" lIns="0" tIns="79534" rIns="0" bIns="0" rtlCol="0">
              <a:spAutoFit/>
            </a:bodyPr>
            <a:lstStyle/>
            <a:p>
              <a:pPr marL="88583" marR="402908">
                <a:spcBef>
                  <a:spcPts val="626"/>
                </a:spcBef>
              </a:pPr>
              <a:r>
                <a:rPr sz="900" spc="-11" dirty="0">
                  <a:latin typeface="Calibri"/>
                  <a:cs typeface="Calibri"/>
                </a:rPr>
                <a:t>Указ </a:t>
              </a:r>
              <a:r>
                <a:rPr sz="900" spc="-4" dirty="0">
                  <a:latin typeface="Calibri"/>
                  <a:cs typeface="Calibri"/>
                </a:rPr>
                <a:t>Президента </a:t>
              </a:r>
              <a:r>
                <a:rPr sz="900" spc="-8" dirty="0">
                  <a:latin typeface="Calibri"/>
                  <a:cs typeface="Calibri"/>
                </a:rPr>
                <a:t>Российской </a:t>
              </a:r>
              <a:r>
                <a:rPr sz="900" spc="-4" dirty="0">
                  <a:latin typeface="Calibri"/>
                  <a:cs typeface="Calibri"/>
                </a:rPr>
                <a:t>Федерации </a:t>
              </a:r>
              <a:r>
                <a:rPr sz="900" spc="-8" dirty="0">
                  <a:latin typeface="Calibri"/>
                  <a:cs typeface="Calibri"/>
                </a:rPr>
                <a:t>от </a:t>
              </a:r>
              <a:r>
                <a:rPr sz="900" dirty="0">
                  <a:latin typeface="Calibri"/>
                  <a:cs typeface="Calibri"/>
                </a:rPr>
                <a:t>18.12.2016 № 676 "О </a:t>
              </a:r>
              <a:r>
                <a:rPr sz="900" spc="-4" dirty="0">
                  <a:latin typeface="Calibri"/>
                  <a:cs typeface="Calibri"/>
                </a:rPr>
                <a:t>внесении изменений </a:t>
              </a:r>
              <a:r>
                <a:rPr sz="900" dirty="0">
                  <a:latin typeface="Calibri"/>
                  <a:cs typeface="Calibri"/>
                </a:rPr>
                <a:t>в </a:t>
              </a:r>
              <a:r>
                <a:rPr sz="900" spc="-8" dirty="0">
                  <a:latin typeface="Calibri"/>
                  <a:cs typeface="Calibri"/>
                </a:rPr>
                <a:t>Положение </a:t>
              </a:r>
              <a:r>
                <a:rPr sz="900" spc="-4" dirty="0">
                  <a:latin typeface="Calibri"/>
                  <a:cs typeface="Calibri"/>
                </a:rPr>
                <a:t>о Национальном совете </a:t>
              </a:r>
              <a:r>
                <a:rPr sz="900" dirty="0">
                  <a:latin typeface="Calibri"/>
                  <a:cs typeface="Calibri"/>
                </a:rPr>
                <a:t>при Президенте </a:t>
              </a:r>
              <a:r>
                <a:rPr sz="900" spc="-8" dirty="0">
                  <a:latin typeface="Calibri"/>
                  <a:cs typeface="Calibri"/>
                </a:rPr>
                <a:t>Российской </a:t>
              </a:r>
              <a:r>
                <a:rPr sz="900" spc="-4" dirty="0">
                  <a:latin typeface="Calibri"/>
                  <a:cs typeface="Calibri"/>
                </a:rPr>
                <a:t>Федерации </a:t>
              </a:r>
              <a:r>
                <a:rPr sz="900" dirty="0">
                  <a:latin typeface="Calibri"/>
                  <a:cs typeface="Calibri"/>
                </a:rPr>
                <a:t>по  </a:t>
              </a:r>
              <a:r>
                <a:rPr sz="900" spc="-4" dirty="0">
                  <a:latin typeface="Calibri"/>
                  <a:cs typeface="Calibri"/>
                </a:rPr>
                <a:t>профессиональным квалификациям </a:t>
              </a:r>
              <a:r>
                <a:rPr sz="900" dirty="0">
                  <a:latin typeface="Calibri"/>
                  <a:cs typeface="Calibri"/>
                </a:rPr>
                <a:t>и в </a:t>
              </a:r>
              <a:r>
                <a:rPr sz="900" spc="-4" dirty="0">
                  <a:latin typeface="Calibri"/>
                  <a:cs typeface="Calibri"/>
                </a:rPr>
                <a:t>состав </a:t>
              </a:r>
              <a:r>
                <a:rPr sz="900" spc="-8" dirty="0">
                  <a:latin typeface="Calibri"/>
                  <a:cs typeface="Calibri"/>
                </a:rPr>
                <a:t>этого </a:t>
              </a:r>
              <a:r>
                <a:rPr sz="900" spc="-4" dirty="0">
                  <a:latin typeface="Calibri"/>
                  <a:cs typeface="Calibri"/>
                </a:rPr>
                <a:t>Совета, утвержденные </a:t>
              </a:r>
              <a:r>
                <a:rPr sz="900" spc="-8" dirty="0">
                  <a:latin typeface="Calibri"/>
                  <a:cs typeface="Calibri"/>
                </a:rPr>
                <a:t>Указом </a:t>
              </a:r>
              <a:r>
                <a:rPr sz="900" spc="-4" dirty="0">
                  <a:latin typeface="Calibri"/>
                  <a:cs typeface="Calibri"/>
                </a:rPr>
                <a:t>Президента </a:t>
              </a:r>
              <a:r>
                <a:rPr sz="900" spc="-8" dirty="0">
                  <a:latin typeface="Calibri"/>
                  <a:cs typeface="Calibri"/>
                </a:rPr>
                <a:t>Российской </a:t>
              </a:r>
              <a:r>
                <a:rPr sz="900" spc="-4" dirty="0">
                  <a:latin typeface="Calibri"/>
                  <a:cs typeface="Calibri"/>
                </a:rPr>
                <a:t>Федерации </a:t>
              </a:r>
              <a:r>
                <a:rPr sz="900" spc="-8" dirty="0">
                  <a:latin typeface="Calibri"/>
                  <a:cs typeface="Calibri"/>
                </a:rPr>
                <a:t>от </a:t>
              </a:r>
              <a:r>
                <a:rPr sz="900" dirty="0">
                  <a:latin typeface="Calibri"/>
                  <a:cs typeface="Calibri"/>
                </a:rPr>
                <a:t>16 </a:t>
              </a:r>
              <a:r>
                <a:rPr sz="900" spc="-4" dirty="0">
                  <a:latin typeface="Calibri"/>
                  <a:cs typeface="Calibri"/>
                </a:rPr>
                <a:t>апреля </a:t>
              </a:r>
              <a:r>
                <a:rPr sz="900" dirty="0">
                  <a:latin typeface="Calibri"/>
                  <a:cs typeface="Calibri"/>
                </a:rPr>
                <a:t>2014 </a:t>
              </a:r>
              <a:r>
                <a:rPr sz="900" spc="-23" dirty="0">
                  <a:latin typeface="Calibri"/>
                  <a:cs typeface="Calibri"/>
                </a:rPr>
                <a:t>г. </a:t>
              </a:r>
              <a:r>
                <a:rPr sz="900" dirty="0">
                  <a:latin typeface="Calibri"/>
                  <a:cs typeface="Calibri"/>
                </a:rPr>
                <a:t>№ </a:t>
              </a:r>
              <a:r>
                <a:rPr sz="900" spc="153" dirty="0">
                  <a:latin typeface="Calibri"/>
                  <a:cs typeface="Calibri"/>
                </a:rPr>
                <a:t> </a:t>
              </a:r>
              <a:r>
                <a:rPr sz="900" dirty="0">
                  <a:latin typeface="Calibri"/>
                  <a:cs typeface="Calibri"/>
                </a:rPr>
                <a:t>249"</a:t>
              </a:r>
            </a:p>
          </p:txBody>
        </p:sp>
        <p:sp>
          <p:nvSpPr>
            <p:cNvPr id="211" name="object 10"/>
            <p:cNvSpPr/>
            <p:nvPr/>
          </p:nvSpPr>
          <p:spPr>
            <a:xfrm>
              <a:off x="261365" y="2355342"/>
              <a:ext cx="11630025" cy="419100"/>
            </a:xfrm>
            <a:custGeom>
              <a:avLst/>
              <a:gdLst/>
              <a:ahLst/>
              <a:cxnLst/>
              <a:rect l="l" t="t" r="r" b="b"/>
              <a:pathLst>
                <a:path w="11630025" h="419100">
                  <a:moveTo>
                    <a:pt x="11559793" y="0"/>
                  </a:moveTo>
                  <a:lnTo>
                    <a:pt x="69850" y="0"/>
                  </a:lnTo>
                  <a:lnTo>
                    <a:pt x="42658" y="5484"/>
                  </a:lnTo>
                  <a:lnTo>
                    <a:pt x="20456" y="20447"/>
                  </a:lnTo>
                  <a:lnTo>
                    <a:pt x="5488" y="42648"/>
                  </a:lnTo>
                  <a:lnTo>
                    <a:pt x="0" y="69850"/>
                  </a:lnTo>
                  <a:lnTo>
                    <a:pt x="0" y="349250"/>
                  </a:lnTo>
                  <a:lnTo>
                    <a:pt x="5488" y="376451"/>
                  </a:lnTo>
                  <a:lnTo>
                    <a:pt x="20456" y="398652"/>
                  </a:lnTo>
                  <a:lnTo>
                    <a:pt x="42658" y="413615"/>
                  </a:lnTo>
                  <a:lnTo>
                    <a:pt x="69850" y="419100"/>
                  </a:lnTo>
                  <a:lnTo>
                    <a:pt x="11559793" y="419100"/>
                  </a:lnTo>
                  <a:lnTo>
                    <a:pt x="11586995" y="413615"/>
                  </a:lnTo>
                  <a:lnTo>
                    <a:pt x="11609196" y="398653"/>
                  </a:lnTo>
                  <a:lnTo>
                    <a:pt x="11624159" y="376451"/>
                  </a:lnTo>
                  <a:lnTo>
                    <a:pt x="11629643" y="349250"/>
                  </a:lnTo>
                  <a:lnTo>
                    <a:pt x="11629643" y="69850"/>
                  </a:lnTo>
                  <a:lnTo>
                    <a:pt x="11624159" y="42648"/>
                  </a:lnTo>
                  <a:lnTo>
                    <a:pt x="11609196" y="20447"/>
                  </a:lnTo>
                  <a:lnTo>
                    <a:pt x="11586995" y="5484"/>
                  </a:lnTo>
                  <a:lnTo>
                    <a:pt x="11559793" y="0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2" name="object 11"/>
            <p:cNvSpPr/>
            <p:nvPr/>
          </p:nvSpPr>
          <p:spPr>
            <a:xfrm>
              <a:off x="261365" y="2355342"/>
              <a:ext cx="11630025" cy="419100"/>
            </a:xfrm>
            <a:custGeom>
              <a:avLst/>
              <a:gdLst/>
              <a:ahLst/>
              <a:cxnLst/>
              <a:rect l="l" t="t" r="r" b="b"/>
              <a:pathLst>
                <a:path w="11630025" h="419100">
                  <a:moveTo>
                    <a:pt x="0" y="69850"/>
                  </a:moveTo>
                  <a:lnTo>
                    <a:pt x="5488" y="42648"/>
                  </a:lnTo>
                  <a:lnTo>
                    <a:pt x="20456" y="20447"/>
                  </a:lnTo>
                  <a:lnTo>
                    <a:pt x="42658" y="5484"/>
                  </a:lnTo>
                  <a:lnTo>
                    <a:pt x="69850" y="0"/>
                  </a:lnTo>
                  <a:lnTo>
                    <a:pt x="11559793" y="0"/>
                  </a:lnTo>
                  <a:lnTo>
                    <a:pt x="11586995" y="5484"/>
                  </a:lnTo>
                  <a:lnTo>
                    <a:pt x="11609196" y="20447"/>
                  </a:lnTo>
                  <a:lnTo>
                    <a:pt x="11624159" y="42648"/>
                  </a:lnTo>
                  <a:lnTo>
                    <a:pt x="11629643" y="69850"/>
                  </a:lnTo>
                  <a:lnTo>
                    <a:pt x="11629643" y="349250"/>
                  </a:lnTo>
                  <a:lnTo>
                    <a:pt x="11624159" y="376451"/>
                  </a:lnTo>
                  <a:lnTo>
                    <a:pt x="11609196" y="398653"/>
                  </a:lnTo>
                  <a:lnTo>
                    <a:pt x="11586995" y="413615"/>
                  </a:lnTo>
                  <a:lnTo>
                    <a:pt x="11559793" y="419100"/>
                  </a:lnTo>
                  <a:lnTo>
                    <a:pt x="69850" y="419100"/>
                  </a:lnTo>
                  <a:lnTo>
                    <a:pt x="42658" y="413615"/>
                  </a:lnTo>
                  <a:lnTo>
                    <a:pt x="20456" y="398652"/>
                  </a:lnTo>
                  <a:lnTo>
                    <a:pt x="5488" y="376451"/>
                  </a:lnTo>
                  <a:lnTo>
                    <a:pt x="0" y="349250"/>
                  </a:lnTo>
                  <a:lnTo>
                    <a:pt x="0" y="69850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3" name="object 12"/>
            <p:cNvSpPr/>
            <p:nvPr/>
          </p:nvSpPr>
          <p:spPr>
            <a:xfrm>
              <a:off x="3574541" y="5651753"/>
              <a:ext cx="8341359" cy="230504"/>
            </a:xfrm>
            <a:custGeom>
              <a:avLst/>
              <a:gdLst/>
              <a:ahLst/>
              <a:cxnLst/>
              <a:rect l="l" t="t" r="r" b="b"/>
              <a:pathLst>
                <a:path w="8341359" h="230504">
                  <a:moveTo>
                    <a:pt x="8302498" y="0"/>
                  </a:moveTo>
                  <a:lnTo>
                    <a:pt x="38354" y="0"/>
                  </a:lnTo>
                  <a:lnTo>
                    <a:pt x="23413" y="3013"/>
                  </a:lnTo>
                  <a:lnTo>
                    <a:pt x="11223" y="11233"/>
                  </a:lnTo>
                  <a:lnTo>
                    <a:pt x="3010" y="23424"/>
                  </a:lnTo>
                  <a:lnTo>
                    <a:pt x="0" y="38354"/>
                  </a:lnTo>
                  <a:lnTo>
                    <a:pt x="0" y="191770"/>
                  </a:lnTo>
                  <a:lnTo>
                    <a:pt x="3010" y="206699"/>
                  </a:lnTo>
                  <a:lnTo>
                    <a:pt x="11223" y="218890"/>
                  </a:lnTo>
                  <a:lnTo>
                    <a:pt x="23413" y="227110"/>
                  </a:lnTo>
                  <a:lnTo>
                    <a:pt x="38354" y="230124"/>
                  </a:lnTo>
                  <a:lnTo>
                    <a:pt x="8302498" y="230124"/>
                  </a:lnTo>
                  <a:lnTo>
                    <a:pt x="8317438" y="227110"/>
                  </a:lnTo>
                  <a:lnTo>
                    <a:pt x="8329628" y="218890"/>
                  </a:lnTo>
                  <a:lnTo>
                    <a:pt x="8337841" y="206699"/>
                  </a:lnTo>
                  <a:lnTo>
                    <a:pt x="8340852" y="191770"/>
                  </a:lnTo>
                  <a:lnTo>
                    <a:pt x="8340852" y="38354"/>
                  </a:lnTo>
                  <a:lnTo>
                    <a:pt x="8337841" y="23424"/>
                  </a:lnTo>
                  <a:lnTo>
                    <a:pt x="8329628" y="11233"/>
                  </a:lnTo>
                  <a:lnTo>
                    <a:pt x="8317438" y="3013"/>
                  </a:lnTo>
                  <a:lnTo>
                    <a:pt x="8302498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4" name="object 13"/>
            <p:cNvSpPr/>
            <p:nvPr/>
          </p:nvSpPr>
          <p:spPr>
            <a:xfrm>
              <a:off x="3574541" y="5651753"/>
              <a:ext cx="8341359" cy="230504"/>
            </a:xfrm>
            <a:custGeom>
              <a:avLst/>
              <a:gdLst/>
              <a:ahLst/>
              <a:cxnLst/>
              <a:rect l="l" t="t" r="r" b="b"/>
              <a:pathLst>
                <a:path w="8341359" h="230504">
                  <a:moveTo>
                    <a:pt x="0" y="38354"/>
                  </a:moveTo>
                  <a:lnTo>
                    <a:pt x="3010" y="23424"/>
                  </a:lnTo>
                  <a:lnTo>
                    <a:pt x="11223" y="11233"/>
                  </a:lnTo>
                  <a:lnTo>
                    <a:pt x="23413" y="3013"/>
                  </a:lnTo>
                  <a:lnTo>
                    <a:pt x="38354" y="0"/>
                  </a:lnTo>
                  <a:lnTo>
                    <a:pt x="8302498" y="0"/>
                  </a:lnTo>
                  <a:lnTo>
                    <a:pt x="8317438" y="3013"/>
                  </a:lnTo>
                  <a:lnTo>
                    <a:pt x="8329628" y="11233"/>
                  </a:lnTo>
                  <a:lnTo>
                    <a:pt x="8337841" y="23424"/>
                  </a:lnTo>
                  <a:lnTo>
                    <a:pt x="8340852" y="38354"/>
                  </a:lnTo>
                  <a:lnTo>
                    <a:pt x="8340852" y="191770"/>
                  </a:lnTo>
                  <a:lnTo>
                    <a:pt x="8337841" y="206699"/>
                  </a:lnTo>
                  <a:lnTo>
                    <a:pt x="8329628" y="218890"/>
                  </a:lnTo>
                  <a:lnTo>
                    <a:pt x="8317438" y="227110"/>
                  </a:lnTo>
                  <a:lnTo>
                    <a:pt x="8302498" y="230124"/>
                  </a:lnTo>
                  <a:lnTo>
                    <a:pt x="38354" y="230124"/>
                  </a:lnTo>
                  <a:lnTo>
                    <a:pt x="23413" y="227110"/>
                  </a:lnTo>
                  <a:lnTo>
                    <a:pt x="11223" y="218890"/>
                  </a:lnTo>
                  <a:lnTo>
                    <a:pt x="3010" y="206699"/>
                  </a:lnTo>
                  <a:lnTo>
                    <a:pt x="0" y="191770"/>
                  </a:lnTo>
                  <a:lnTo>
                    <a:pt x="0" y="38354"/>
                  </a:lnTo>
                  <a:close/>
                </a:path>
              </a:pathLst>
            </a:custGeom>
            <a:ln w="25908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5" name="object 14"/>
            <p:cNvSpPr txBox="1"/>
            <p:nvPr/>
          </p:nvSpPr>
          <p:spPr>
            <a:xfrm>
              <a:off x="360375" y="2372614"/>
              <a:ext cx="11140439" cy="63387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900" spc="-4" dirty="0">
                  <a:latin typeface="Calibri"/>
                  <a:cs typeface="Calibri"/>
                </a:rPr>
                <a:t>Постановление Правительства </a:t>
              </a:r>
              <a:r>
                <a:rPr sz="900" dirty="0">
                  <a:latin typeface="Calibri"/>
                  <a:cs typeface="Calibri"/>
                </a:rPr>
                <a:t>РФ </a:t>
              </a:r>
              <a:r>
                <a:rPr sz="900" spc="-8" dirty="0">
                  <a:latin typeface="Calibri"/>
                  <a:cs typeface="Calibri"/>
                </a:rPr>
                <a:t>от </a:t>
              </a:r>
              <a:r>
                <a:rPr sz="900" dirty="0">
                  <a:latin typeface="Calibri"/>
                  <a:cs typeface="Calibri"/>
                </a:rPr>
                <a:t>16 </a:t>
              </a:r>
              <a:r>
                <a:rPr sz="900" spc="-4" dirty="0">
                  <a:latin typeface="Calibri"/>
                  <a:cs typeface="Calibri"/>
                </a:rPr>
                <a:t>ноября </a:t>
              </a:r>
              <a:r>
                <a:rPr sz="900" dirty="0">
                  <a:latin typeface="Calibri"/>
                  <a:cs typeface="Calibri"/>
                </a:rPr>
                <a:t>2016 </a:t>
              </a:r>
              <a:r>
                <a:rPr sz="900" spc="-23" dirty="0">
                  <a:latin typeface="Calibri"/>
                  <a:cs typeface="Calibri"/>
                </a:rPr>
                <a:t>г. </a:t>
              </a:r>
              <a:r>
                <a:rPr sz="900" dirty="0">
                  <a:latin typeface="Calibri"/>
                  <a:cs typeface="Calibri"/>
                </a:rPr>
                <a:t>N 1204 "Об </a:t>
              </a:r>
              <a:r>
                <a:rPr sz="900" spc="-4" dirty="0">
                  <a:latin typeface="Calibri"/>
                  <a:cs typeface="Calibri"/>
                </a:rPr>
                <a:t>утверждении </a:t>
              </a:r>
              <a:r>
                <a:rPr sz="900" dirty="0">
                  <a:latin typeface="Calibri"/>
                  <a:cs typeface="Calibri"/>
                </a:rPr>
                <a:t>Правил </a:t>
              </a:r>
              <a:r>
                <a:rPr sz="900" spc="-4" dirty="0">
                  <a:latin typeface="Calibri"/>
                  <a:cs typeface="Calibri"/>
                </a:rPr>
                <a:t>проведения центром оценки квалификаций </a:t>
              </a:r>
              <a:r>
                <a:rPr sz="900" dirty="0">
                  <a:latin typeface="Calibri"/>
                  <a:cs typeface="Calibri"/>
                </a:rPr>
                <a:t>независимой </a:t>
              </a:r>
              <a:r>
                <a:rPr sz="900" spc="-4" dirty="0">
                  <a:latin typeface="Calibri"/>
                  <a:cs typeface="Calibri"/>
                </a:rPr>
                <a:t>оценки квалификации </a:t>
              </a:r>
              <a:r>
                <a:rPr sz="900" dirty="0">
                  <a:latin typeface="Calibri"/>
                  <a:cs typeface="Calibri"/>
                </a:rPr>
                <a:t>в  </a:t>
              </a:r>
              <a:r>
                <a:rPr sz="900" spc="-4" dirty="0">
                  <a:latin typeface="Calibri"/>
                  <a:cs typeface="Calibri"/>
                </a:rPr>
                <a:t>форме профессионального</a:t>
              </a:r>
              <a:r>
                <a:rPr sz="900" spc="23" dirty="0">
                  <a:latin typeface="Calibri"/>
                  <a:cs typeface="Calibri"/>
                </a:rPr>
                <a:t> </a:t>
              </a:r>
              <a:r>
                <a:rPr sz="900" spc="-4" dirty="0">
                  <a:latin typeface="Calibri"/>
                  <a:cs typeface="Calibri"/>
                </a:rPr>
                <a:t>экзамена"</a:t>
              </a:r>
              <a:endParaRPr sz="900" dirty="0">
                <a:latin typeface="Calibri"/>
                <a:cs typeface="Calibri"/>
              </a:endParaRPr>
            </a:p>
            <a:p>
              <a:pPr marL="3163729">
                <a:spcBef>
                  <a:spcPts val="127"/>
                </a:spcBef>
              </a:pPr>
              <a:endParaRPr lang="ru-RU" sz="800" spc="-4" dirty="0">
                <a:solidFill>
                  <a:srgbClr val="001F5F"/>
                </a:solidFill>
                <a:latin typeface="Calibri"/>
                <a:cs typeface="Calibri"/>
              </a:endParaRPr>
            </a:p>
            <a:p>
              <a:pPr marL="3163729">
                <a:spcBef>
                  <a:spcPts val="127"/>
                </a:spcBef>
              </a:pPr>
              <a:r>
                <a:rPr sz="1050" spc="-4" dirty="0" err="1">
                  <a:solidFill>
                    <a:srgbClr val="001F5F"/>
                  </a:solidFill>
                  <a:latin typeface="Calibri"/>
                  <a:cs typeface="Calibri"/>
                </a:rPr>
                <a:t>Приказы</a:t>
              </a:r>
              <a:r>
                <a:rPr sz="1050" spc="-4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050" spc="-8" dirty="0">
                  <a:solidFill>
                    <a:srgbClr val="001F5F"/>
                  </a:solidFill>
                  <a:latin typeface="Calibri"/>
                  <a:cs typeface="Calibri"/>
                </a:rPr>
                <a:t>Минтруда России </a:t>
              </a:r>
              <a:r>
                <a:rPr sz="1050" dirty="0">
                  <a:solidFill>
                    <a:srgbClr val="001F5F"/>
                  </a:solidFill>
                  <a:latin typeface="Calibri"/>
                  <a:cs typeface="Calibri"/>
                </a:rPr>
                <a:t>об</a:t>
              </a:r>
              <a:r>
                <a:rPr sz="1050" spc="4" dirty="0">
                  <a:solidFill>
                    <a:srgbClr val="001F5F"/>
                  </a:solidFill>
                  <a:latin typeface="Calibri"/>
                  <a:cs typeface="Calibri"/>
                </a:rPr>
                <a:t> </a:t>
              </a:r>
              <a:r>
                <a:rPr sz="1050" spc="-4" dirty="0">
                  <a:solidFill>
                    <a:srgbClr val="001F5F"/>
                  </a:solidFill>
                  <a:latin typeface="Calibri"/>
                  <a:cs typeface="Calibri"/>
                </a:rPr>
                <a:t>утверждении:</a:t>
              </a:r>
              <a:endParaRPr sz="1050" dirty="0">
                <a:latin typeface="Calibri"/>
                <a:cs typeface="Calibri"/>
              </a:endParaRPr>
            </a:p>
          </p:txBody>
        </p:sp>
        <p:sp>
          <p:nvSpPr>
            <p:cNvPr id="216" name="object 15"/>
            <p:cNvSpPr/>
            <p:nvPr/>
          </p:nvSpPr>
          <p:spPr>
            <a:xfrm>
              <a:off x="1774698" y="3278885"/>
              <a:ext cx="10116820" cy="550545"/>
            </a:xfrm>
            <a:custGeom>
              <a:avLst/>
              <a:gdLst/>
              <a:ahLst/>
              <a:cxnLst/>
              <a:rect l="l" t="t" r="r" b="b"/>
              <a:pathLst>
                <a:path w="10116820" h="550545">
                  <a:moveTo>
                    <a:pt x="10024618" y="0"/>
                  </a:moveTo>
                  <a:lnTo>
                    <a:pt x="91693" y="0"/>
                  </a:lnTo>
                  <a:lnTo>
                    <a:pt x="55989" y="7201"/>
                  </a:lnTo>
                  <a:lnTo>
                    <a:pt x="26844" y="26844"/>
                  </a:lnTo>
                  <a:lnTo>
                    <a:pt x="7201" y="55989"/>
                  </a:lnTo>
                  <a:lnTo>
                    <a:pt x="0" y="91693"/>
                  </a:lnTo>
                  <a:lnTo>
                    <a:pt x="0" y="458469"/>
                  </a:lnTo>
                  <a:lnTo>
                    <a:pt x="7201" y="494174"/>
                  </a:lnTo>
                  <a:lnTo>
                    <a:pt x="26844" y="523319"/>
                  </a:lnTo>
                  <a:lnTo>
                    <a:pt x="55989" y="542962"/>
                  </a:lnTo>
                  <a:lnTo>
                    <a:pt x="91693" y="550163"/>
                  </a:lnTo>
                  <a:lnTo>
                    <a:pt x="10024618" y="550163"/>
                  </a:lnTo>
                  <a:lnTo>
                    <a:pt x="10060322" y="542962"/>
                  </a:lnTo>
                  <a:lnTo>
                    <a:pt x="10089467" y="523319"/>
                  </a:lnTo>
                  <a:lnTo>
                    <a:pt x="10109110" y="494174"/>
                  </a:lnTo>
                  <a:lnTo>
                    <a:pt x="10116312" y="458469"/>
                  </a:lnTo>
                  <a:lnTo>
                    <a:pt x="10116312" y="91693"/>
                  </a:lnTo>
                  <a:lnTo>
                    <a:pt x="10109110" y="55989"/>
                  </a:lnTo>
                  <a:lnTo>
                    <a:pt x="10089467" y="26844"/>
                  </a:lnTo>
                  <a:lnTo>
                    <a:pt x="10060322" y="7201"/>
                  </a:lnTo>
                  <a:lnTo>
                    <a:pt x="10024618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7" name="object 16"/>
            <p:cNvSpPr/>
            <p:nvPr/>
          </p:nvSpPr>
          <p:spPr>
            <a:xfrm>
              <a:off x="1774698" y="3278885"/>
              <a:ext cx="10116820" cy="550545"/>
            </a:xfrm>
            <a:custGeom>
              <a:avLst/>
              <a:gdLst/>
              <a:ahLst/>
              <a:cxnLst/>
              <a:rect l="l" t="t" r="r" b="b"/>
              <a:pathLst>
                <a:path w="10116820" h="550545">
                  <a:moveTo>
                    <a:pt x="0" y="91693"/>
                  </a:moveTo>
                  <a:lnTo>
                    <a:pt x="7201" y="55989"/>
                  </a:lnTo>
                  <a:lnTo>
                    <a:pt x="26844" y="26844"/>
                  </a:lnTo>
                  <a:lnTo>
                    <a:pt x="55989" y="7201"/>
                  </a:lnTo>
                  <a:lnTo>
                    <a:pt x="91693" y="0"/>
                  </a:lnTo>
                  <a:lnTo>
                    <a:pt x="10024618" y="0"/>
                  </a:lnTo>
                  <a:lnTo>
                    <a:pt x="10060322" y="7201"/>
                  </a:lnTo>
                  <a:lnTo>
                    <a:pt x="10089467" y="26844"/>
                  </a:lnTo>
                  <a:lnTo>
                    <a:pt x="10109110" y="55989"/>
                  </a:lnTo>
                  <a:lnTo>
                    <a:pt x="10116312" y="91693"/>
                  </a:lnTo>
                  <a:lnTo>
                    <a:pt x="10116312" y="458469"/>
                  </a:lnTo>
                  <a:lnTo>
                    <a:pt x="10109110" y="494174"/>
                  </a:lnTo>
                  <a:lnTo>
                    <a:pt x="10089467" y="523319"/>
                  </a:lnTo>
                  <a:lnTo>
                    <a:pt x="10060322" y="542962"/>
                  </a:lnTo>
                  <a:lnTo>
                    <a:pt x="10024618" y="550163"/>
                  </a:lnTo>
                  <a:lnTo>
                    <a:pt x="91693" y="550163"/>
                  </a:lnTo>
                  <a:lnTo>
                    <a:pt x="55989" y="542962"/>
                  </a:lnTo>
                  <a:lnTo>
                    <a:pt x="26844" y="523319"/>
                  </a:lnTo>
                  <a:lnTo>
                    <a:pt x="7201" y="494174"/>
                  </a:lnTo>
                  <a:lnTo>
                    <a:pt x="0" y="458469"/>
                  </a:lnTo>
                  <a:lnTo>
                    <a:pt x="0" y="91693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8" name="object 17"/>
            <p:cNvSpPr txBox="1"/>
            <p:nvPr/>
          </p:nvSpPr>
          <p:spPr>
            <a:xfrm>
              <a:off x="1879219" y="3377691"/>
              <a:ext cx="9489439" cy="338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ПОРЯДОК НАДЕЛЕНИЯ СОВЕТА ПО ПРОФЕССИОНАЛЬНЫМ КВАЛИФИКАЦИЯМ ПОЛНОМОЧИЯМИ ПО ОРГАНИЗАЦИИ ПРОВЕДЕНИЯ НЕЗАВИСИМОЙ</a:t>
              </a:r>
              <a:r>
                <a:rPr sz="825" b="1" spc="-113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ОЦЕНКИ  </a:t>
              </a:r>
              <a:r>
                <a:rPr sz="825" b="1" spc="-4" dirty="0">
                  <a:latin typeface="Calibri"/>
                  <a:cs typeface="Calibri"/>
                </a:rPr>
                <a:t>КВАЛИФИКАЦИИ </a:t>
              </a:r>
              <a:r>
                <a:rPr sz="825" b="1" dirty="0">
                  <a:latin typeface="Calibri"/>
                  <a:cs typeface="Calibri"/>
                </a:rPr>
                <a:t>ПО ОПРЕДЕЛЕННОМУ ВИДУ ПРОФЕССИОНАЛЬНОЙ ДЕЯТЕЛЬНОСТИ И ПРЕКРАЩЕНИЯ ЭТИХ</a:t>
              </a:r>
              <a:r>
                <a:rPr sz="825" b="1" spc="-64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ПОЛНОМОЧИЙ</a:t>
              </a:r>
              <a:endParaRPr sz="825" dirty="0">
                <a:latin typeface="Calibri"/>
                <a:cs typeface="Calibri"/>
              </a:endParaRPr>
            </a:p>
          </p:txBody>
        </p:sp>
        <p:sp>
          <p:nvSpPr>
            <p:cNvPr id="219" name="object 18"/>
            <p:cNvSpPr/>
            <p:nvPr/>
          </p:nvSpPr>
          <p:spPr>
            <a:xfrm>
              <a:off x="1989582" y="4976621"/>
              <a:ext cx="9939655" cy="647700"/>
            </a:xfrm>
            <a:custGeom>
              <a:avLst/>
              <a:gdLst/>
              <a:ahLst/>
              <a:cxnLst/>
              <a:rect l="l" t="t" r="r" b="b"/>
              <a:pathLst>
                <a:path w="9939655" h="647700">
                  <a:moveTo>
                    <a:pt x="9831578" y="0"/>
                  </a:moveTo>
                  <a:lnTo>
                    <a:pt x="107950" y="0"/>
                  </a:lnTo>
                  <a:lnTo>
                    <a:pt x="65954" y="8491"/>
                  </a:lnTo>
                  <a:lnTo>
                    <a:pt x="31638" y="31638"/>
                  </a:lnTo>
                  <a:lnTo>
                    <a:pt x="8491" y="65954"/>
                  </a:lnTo>
                  <a:lnTo>
                    <a:pt x="0" y="107950"/>
                  </a:lnTo>
                  <a:lnTo>
                    <a:pt x="0" y="539749"/>
                  </a:lnTo>
                  <a:lnTo>
                    <a:pt x="8491" y="581745"/>
                  </a:lnTo>
                  <a:lnTo>
                    <a:pt x="31638" y="616061"/>
                  </a:lnTo>
                  <a:lnTo>
                    <a:pt x="65954" y="639208"/>
                  </a:lnTo>
                  <a:lnTo>
                    <a:pt x="107950" y="647699"/>
                  </a:lnTo>
                  <a:lnTo>
                    <a:pt x="9831578" y="647699"/>
                  </a:lnTo>
                  <a:lnTo>
                    <a:pt x="9873573" y="639208"/>
                  </a:lnTo>
                  <a:lnTo>
                    <a:pt x="9907889" y="616061"/>
                  </a:lnTo>
                  <a:lnTo>
                    <a:pt x="9931036" y="581745"/>
                  </a:lnTo>
                  <a:lnTo>
                    <a:pt x="9939528" y="539749"/>
                  </a:lnTo>
                  <a:lnTo>
                    <a:pt x="9939528" y="107950"/>
                  </a:lnTo>
                  <a:lnTo>
                    <a:pt x="9931036" y="65954"/>
                  </a:lnTo>
                  <a:lnTo>
                    <a:pt x="9907889" y="31638"/>
                  </a:lnTo>
                  <a:lnTo>
                    <a:pt x="9873573" y="8491"/>
                  </a:lnTo>
                  <a:lnTo>
                    <a:pt x="9831578" y="0"/>
                  </a:lnTo>
                  <a:close/>
                </a:path>
              </a:pathLst>
            </a:custGeom>
            <a:solidFill>
              <a:srgbClr val="E6DFE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0" name="object 19"/>
            <p:cNvSpPr/>
            <p:nvPr/>
          </p:nvSpPr>
          <p:spPr>
            <a:xfrm>
              <a:off x="1989582" y="4976621"/>
              <a:ext cx="9939655" cy="647700"/>
            </a:xfrm>
            <a:custGeom>
              <a:avLst/>
              <a:gdLst/>
              <a:ahLst/>
              <a:cxnLst/>
              <a:rect l="l" t="t" r="r" b="b"/>
              <a:pathLst>
                <a:path w="9939655" h="647700">
                  <a:moveTo>
                    <a:pt x="0" y="107950"/>
                  </a:moveTo>
                  <a:lnTo>
                    <a:pt x="8491" y="65954"/>
                  </a:lnTo>
                  <a:lnTo>
                    <a:pt x="31638" y="31638"/>
                  </a:lnTo>
                  <a:lnTo>
                    <a:pt x="65954" y="8491"/>
                  </a:lnTo>
                  <a:lnTo>
                    <a:pt x="107950" y="0"/>
                  </a:lnTo>
                  <a:lnTo>
                    <a:pt x="9831578" y="0"/>
                  </a:lnTo>
                  <a:lnTo>
                    <a:pt x="9873573" y="8491"/>
                  </a:lnTo>
                  <a:lnTo>
                    <a:pt x="9907889" y="31638"/>
                  </a:lnTo>
                  <a:lnTo>
                    <a:pt x="9931036" y="65954"/>
                  </a:lnTo>
                  <a:lnTo>
                    <a:pt x="9939528" y="107950"/>
                  </a:lnTo>
                  <a:lnTo>
                    <a:pt x="9939528" y="539749"/>
                  </a:lnTo>
                  <a:lnTo>
                    <a:pt x="9931036" y="581745"/>
                  </a:lnTo>
                  <a:lnTo>
                    <a:pt x="9907889" y="616061"/>
                  </a:lnTo>
                  <a:lnTo>
                    <a:pt x="9873573" y="639208"/>
                  </a:lnTo>
                  <a:lnTo>
                    <a:pt x="9831578" y="647699"/>
                  </a:lnTo>
                  <a:lnTo>
                    <a:pt x="107950" y="647699"/>
                  </a:lnTo>
                  <a:lnTo>
                    <a:pt x="65954" y="639208"/>
                  </a:lnTo>
                  <a:lnTo>
                    <a:pt x="31638" y="616061"/>
                  </a:lnTo>
                  <a:lnTo>
                    <a:pt x="8491" y="581745"/>
                  </a:lnTo>
                  <a:lnTo>
                    <a:pt x="0" y="539749"/>
                  </a:lnTo>
                  <a:lnTo>
                    <a:pt x="0" y="107950"/>
                  </a:lnTo>
                  <a:close/>
                </a:path>
              </a:pathLst>
            </a:custGeom>
            <a:ln w="25908">
              <a:solidFill>
                <a:srgbClr val="8063A1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1" name="object 20"/>
            <p:cNvSpPr txBox="1"/>
            <p:nvPr/>
          </p:nvSpPr>
          <p:spPr>
            <a:xfrm>
              <a:off x="2100198" y="5041009"/>
              <a:ext cx="9259570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ПОЛОЖЕНИЕ О РАЗРАБОТКЕ НАИМЕНОВАНИЙ </a:t>
              </a:r>
              <a:r>
                <a:rPr sz="825" b="1" spc="-4" dirty="0">
                  <a:latin typeface="Calibri"/>
                  <a:cs typeface="Calibri"/>
                </a:rPr>
                <a:t>КВАЛИФИКАЦИЙ </a:t>
              </a:r>
              <a:r>
                <a:rPr sz="825" b="1" dirty="0">
                  <a:latin typeface="Calibri"/>
                  <a:cs typeface="Calibri"/>
                </a:rPr>
                <a:t>И ТРЕБОВАНИЙ К </a:t>
              </a:r>
              <a:r>
                <a:rPr sz="825" b="1" spc="-4" dirty="0">
                  <a:latin typeface="Calibri"/>
                  <a:cs typeface="Calibri"/>
                </a:rPr>
                <a:t>КВАЛИФИКАЦИИ, </a:t>
              </a:r>
              <a:r>
                <a:rPr sz="825" b="1" dirty="0">
                  <a:latin typeface="Calibri"/>
                  <a:cs typeface="Calibri"/>
                </a:rPr>
                <a:t>НА СООТВЕТСТВИЕ КОТОРЫМ ПРОВОДИТСЯ  НЕЗАВИСИМАЯ ОЦЕНКА </a:t>
              </a:r>
              <a:r>
                <a:rPr sz="825" b="1" spc="-4" dirty="0">
                  <a:latin typeface="Calibri"/>
                  <a:cs typeface="Calibri"/>
                </a:rPr>
                <a:t>КВАЛИФИКАЦИИ, </a:t>
              </a:r>
              <a:r>
                <a:rPr sz="825" b="1" dirty="0">
                  <a:latin typeface="Calibri"/>
                  <a:cs typeface="Calibri"/>
                </a:rPr>
                <a:t>С УКАЗАНИЕМ СРОКОВ ДЕЙСТВИЯ СВИДЕТЕЛЬСТВ О КВАЛИФИКАЦИИ И ДОКУМЕНТОВ, НЕОБХОДИМЫХ ДЛЯ  ПРОХОЖДЕНИЯ СОИСКАТЕЛЕМ ПРОФЕССИОНАЛЬНОГО ЭКЗАМЕНА ПО СООТВЕТСТВУЮЩЕЙ</a:t>
              </a:r>
              <a:r>
                <a:rPr sz="825" b="1" spc="-64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КВАЛИФИКАЦИИ</a:t>
              </a:r>
              <a:endParaRPr sz="825" dirty="0">
                <a:latin typeface="Calibri"/>
                <a:cs typeface="Calibri"/>
              </a:endParaRPr>
            </a:p>
          </p:txBody>
        </p:sp>
        <p:sp>
          <p:nvSpPr>
            <p:cNvPr id="222" name="object 21"/>
            <p:cNvSpPr/>
            <p:nvPr/>
          </p:nvSpPr>
          <p:spPr>
            <a:xfrm>
              <a:off x="1945385" y="3829050"/>
              <a:ext cx="5447030" cy="708660"/>
            </a:xfrm>
            <a:custGeom>
              <a:avLst/>
              <a:gdLst/>
              <a:ahLst/>
              <a:cxnLst/>
              <a:rect l="l" t="t" r="r" b="b"/>
              <a:pathLst>
                <a:path w="5447030" h="708660">
                  <a:moveTo>
                    <a:pt x="5328666" y="0"/>
                  </a:moveTo>
                  <a:lnTo>
                    <a:pt x="118109" y="0"/>
                  </a:lnTo>
                  <a:lnTo>
                    <a:pt x="72116" y="9274"/>
                  </a:lnTo>
                  <a:lnTo>
                    <a:pt x="34575" y="34575"/>
                  </a:lnTo>
                  <a:lnTo>
                    <a:pt x="9274" y="72116"/>
                  </a:lnTo>
                  <a:lnTo>
                    <a:pt x="0" y="118110"/>
                  </a:lnTo>
                  <a:lnTo>
                    <a:pt x="0" y="590550"/>
                  </a:lnTo>
                  <a:lnTo>
                    <a:pt x="9274" y="636543"/>
                  </a:lnTo>
                  <a:lnTo>
                    <a:pt x="34575" y="674084"/>
                  </a:lnTo>
                  <a:lnTo>
                    <a:pt x="72116" y="699385"/>
                  </a:lnTo>
                  <a:lnTo>
                    <a:pt x="118109" y="708660"/>
                  </a:lnTo>
                  <a:lnTo>
                    <a:pt x="5328666" y="708660"/>
                  </a:lnTo>
                  <a:lnTo>
                    <a:pt x="5374659" y="699385"/>
                  </a:lnTo>
                  <a:lnTo>
                    <a:pt x="5412200" y="674084"/>
                  </a:lnTo>
                  <a:lnTo>
                    <a:pt x="5437501" y="636543"/>
                  </a:lnTo>
                  <a:lnTo>
                    <a:pt x="5446775" y="590550"/>
                  </a:lnTo>
                  <a:lnTo>
                    <a:pt x="5446775" y="118110"/>
                  </a:lnTo>
                  <a:lnTo>
                    <a:pt x="5437501" y="72116"/>
                  </a:lnTo>
                  <a:lnTo>
                    <a:pt x="5412200" y="34575"/>
                  </a:lnTo>
                  <a:lnTo>
                    <a:pt x="5374659" y="9274"/>
                  </a:lnTo>
                  <a:lnTo>
                    <a:pt x="5328666" y="0"/>
                  </a:lnTo>
                  <a:close/>
                </a:path>
              </a:pathLst>
            </a:custGeom>
            <a:solidFill>
              <a:srgbClr val="EBF0DE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3" name="object 22"/>
            <p:cNvSpPr/>
            <p:nvPr/>
          </p:nvSpPr>
          <p:spPr>
            <a:xfrm>
              <a:off x="1945385" y="3829050"/>
              <a:ext cx="5447030" cy="708660"/>
            </a:xfrm>
            <a:custGeom>
              <a:avLst/>
              <a:gdLst/>
              <a:ahLst/>
              <a:cxnLst/>
              <a:rect l="l" t="t" r="r" b="b"/>
              <a:pathLst>
                <a:path w="5447030" h="708660">
                  <a:moveTo>
                    <a:pt x="0" y="118110"/>
                  </a:moveTo>
                  <a:lnTo>
                    <a:pt x="9274" y="72116"/>
                  </a:lnTo>
                  <a:lnTo>
                    <a:pt x="34575" y="34575"/>
                  </a:lnTo>
                  <a:lnTo>
                    <a:pt x="72116" y="9274"/>
                  </a:lnTo>
                  <a:lnTo>
                    <a:pt x="118109" y="0"/>
                  </a:lnTo>
                  <a:lnTo>
                    <a:pt x="5328666" y="0"/>
                  </a:lnTo>
                  <a:lnTo>
                    <a:pt x="5374659" y="9274"/>
                  </a:lnTo>
                  <a:lnTo>
                    <a:pt x="5412200" y="34575"/>
                  </a:lnTo>
                  <a:lnTo>
                    <a:pt x="5437501" y="72116"/>
                  </a:lnTo>
                  <a:lnTo>
                    <a:pt x="5446775" y="118110"/>
                  </a:lnTo>
                  <a:lnTo>
                    <a:pt x="5446775" y="590550"/>
                  </a:lnTo>
                  <a:lnTo>
                    <a:pt x="5437501" y="636543"/>
                  </a:lnTo>
                  <a:lnTo>
                    <a:pt x="5412200" y="674084"/>
                  </a:lnTo>
                  <a:lnTo>
                    <a:pt x="5374659" y="699385"/>
                  </a:lnTo>
                  <a:lnTo>
                    <a:pt x="5328666" y="708660"/>
                  </a:lnTo>
                  <a:lnTo>
                    <a:pt x="118109" y="708660"/>
                  </a:lnTo>
                  <a:lnTo>
                    <a:pt x="72116" y="699385"/>
                  </a:lnTo>
                  <a:lnTo>
                    <a:pt x="34575" y="674084"/>
                  </a:lnTo>
                  <a:lnTo>
                    <a:pt x="9274" y="636543"/>
                  </a:lnTo>
                  <a:lnTo>
                    <a:pt x="0" y="590550"/>
                  </a:lnTo>
                  <a:lnTo>
                    <a:pt x="0" y="118110"/>
                  </a:lnTo>
                  <a:close/>
                </a:path>
              </a:pathLst>
            </a:custGeom>
            <a:ln w="25907">
              <a:solidFill>
                <a:srgbClr val="9BBA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4" name="object 23"/>
            <p:cNvSpPr txBox="1"/>
            <p:nvPr/>
          </p:nvSpPr>
          <p:spPr>
            <a:xfrm>
              <a:off x="2057780" y="3923919"/>
              <a:ext cx="5035550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ПОЛОЖЕНИЕ О ТРЕБОВАНИЯХ К ЦЕНТРАМ ОЦЕНКИ </a:t>
              </a:r>
              <a:r>
                <a:rPr sz="825" b="1" spc="-4" dirty="0">
                  <a:latin typeface="Calibri"/>
                  <a:cs typeface="Calibri"/>
                </a:rPr>
                <a:t>КВАЛИФИКАЦИЙ </a:t>
              </a:r>
              <a:r>
                <a:rPr sz="825" b="1" dirty="0">
                  <a:latin typeface="Calibri"/>
                  <a:cs typeface="Calibri"/>
                </a:rPr>
                <a:t>И ПОРЯДКЕ  ОТБОРА ОРГАНИЗАЦИЙ ДЛЯ НАДЕЛЕНИЯ ИХ ПОЛНОМОЧИЯМИ ПО</a:t>
              </a:r>
              <a:r>
                <a:rPr sz="825" b="1" spc="-68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ПРОВЕДЕНИЮ  НЕЗАВИСИМОЙ ОЦЕНКИ </a:t>
              </a:r>
              <a:r>
                <a:rPr sz="825" b="1" spc="-4" dirty="0">
                  <a:latin typeface="Calibri"/>
                  <a:cs typeface="Calibri"/>
                </a:rPr>
                <a:t>КВАЛИФИКАЦИИ </a:t>
              </a:r>
              <a:r>
                <a:rPr sz="825" b="1" dirty="0">
                  <a:latin typeface="Calibri"/>
                  <a:cs typeface="Calibri"/>
                </a:rPr>
                <a:t>И ПРЕКРАЩЕНИЯ ЭТИХ</a:t>
              </a:r>
              <a:r>
                <a:rPr sz="825" b="1" spc="-75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ПОЛНОМОЧИЙ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25" name="object 24"/>
            <p:cNvSpPr/>
            <p:nvPr/>
          </p:nvSpPr>
          <p:spPr>
            <a:xfrm>
              <a:off x="1774698" y="2984754"/>
              <a:ext cx="10116820" cy="302260"/>
            </a:xfrm>
            <a:custGeom>
              <a:avLst/>
              <a:gdLst/>
              <a:ahLst/>
              <a:cxnLst/>
              <a:rect l="l" t="t" r="r" b="b"/>
              <a:pathLst>
                <a:path w="10116820" h="302260">
                  <a:moveTo>
                    <a:pt x="10066020" y="0"/>
                  </a:moveTo>
                  <a:lnTo>
                    <a:pt x="50291" y="0"/>
                  </a:lnTo>
                  <a:lnTo>
                    <a:pt x="30700" y="3946"/>
                  </a:lnTo>
                  <a:lnTo>
                    <a:pt x="14716" y="14716"/>
                  </a:lnTo>
                  <a:lnTo>
                    <a:pt x="3946" y="30700"/>
                  </a:lnTo>
                  <a:lnTo>
                    <a:pt x="0" y="50292"/>
                  </a:lnTo>
                  <a:lnTo>
                    <a:pt x="0" y="251460"/>
                  </a:lnTo>
                  <a:lnTo>
                    <a:pt x="3946" y="271051"/>
                  </a:lnTo>
                  <a:lnTo>
                    <a:pt x="14716" y="287035"/>
                  </a:lnTo>
                  <a:lnTo>
                    <a:pt x="30700" y="297805"/>
                  </a:lnTo>
                  <a:lnTo>
                    <a:pt x="50291" y="301751"/>
                  </a:lnTo>
                  <a:lnTo>
                    <a:pt x="10066020" y="301751"/>
                  </a:lnTo>
                  <a:lnTo>
                    <a:pt x="10085611" y="297805"/>
                  </a:lnTo>
                  <a:lnTo>
                    <a:pt x="10101595" y="287035"/>
                  </a:lnTo>
                  <a:lnTo>
                    <a:pt x="10112365" y="271051"/>
                  </a:lnTo>
                  <a:lnTo>
                    <a:pt x="10116312" y="251460"/>
                  </a:lnTo>
                  <a:lnTo>
                    <a:pt x="10116312" y="50292"/>
                  </a:lnTo>
                  <a:lnTo>
                    <a:pt x="10112365" y="30700"/>
                  </a:lnTo>
                  <a:lnTo>
                    <a:pt x="10101595" y="14716"/>
                  </a:lnTo>
                  <a:lnTo>
                    <a:pt x="10085611" y="3946"/>
                  </a:lnTo>
                  <a:lnTo>
                    <a:pt x="10066020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6" name="object 25"/>
            <p:cNvSpPr/>
            <p:nvPr/>
          </p:nvSpPr>
          <p:spPr>
            <a:xfrm>
              <a:off x="1774698" y="2984754"/>
              <a:ext cx="10116820" cy="302260"/>
            </a:xfrm>
            <a:custGeom>
              <a:avLst/>
              <a:gdLst/>
              <a:ahLst/>
              <a:cxnLst/>
              <a:rect l="l" t="t" r="r" b="b"/>
              <a:pathLst>
                <a:path w="10116820" h="302260">
                  <a:moveTo>
                    <a:pt x="0" y="50292"/>
                  </a:moveTo>
                  <a:lnTo>
                    <a:pt x="3946" y="30700"/>
                  </a:lnTo>
                  <a:lnTo>
                    <a:pt x="14716" y="14716"/>
                  </a:lnTo>
                  <a:lnTo>
                    <a:pt x="30700" y="3946"/>
                  </a:lnTo>
                  <a:lnTo>
                    <a:pt x="50291" y="0"/>
                  </a:lnTo>
                  <a:lnTo>
                    <a:pt x="10066020" y="0"/>
                  </a:lnTo>
                  <a:lnTo>
                    <a:pt x="10085611" y="3946"/>
                  </a:lnTo>
                  <a:lnTo>
                    <a:pt x="10101595" y="14716"/>
                  </a:lnTo>
                  <a:lnTo>
                    <a:pt x="10112365" y="30700"/>
                  </a:lnTo>
                  <a:lnTo>
                    <a:pt x="10116312" y="50292"/>
                  </a:lnTo>
                  <a:lnTo>
                    <a:pt x="10116312" y="251460"/>
                  </a:lnTo>
                  <a:lnTo>
                    <a:pt x="10112365" y="271051"/>
                  </a:lnTo>
                  <a:lnTo>
                    <a:pt x="10101595" y="287035"/>
                  </a:lnTo>
                  <a:lnTo>
                    <a:pt x="10085611" y="297805"/>
                  </a:lnTo>
                  <a:lnTo>
                    <a:pt x="10066020" y="301751"/>
                  </a:lnTo>
                  <a:lnTo>
                    <a:pt x="50291" y="301751"/>
                  </a:lnTo>
                  <a:lnTo>
                    <a:pt x="30700" y="297805"/>
                  </a:lnTo>
                  <a:lnTo>
                    <a:pt x="14716" y="287035"/>
                  </a:lnTo>
                  <a:lnTo>
                    <a:pt x="3946" y="271051"/>
                  </a:lnTo>
                  <a:lnTo>
                    <a:pt x="0" y="251460"/>
                  </a:lnTo>
                  <a:lnTo>
                    <a:pt x="0" y="50292"/>
                  </a:lnTo>
                  <a:close/>
                </a:path>
              </a:pathLst>
            </a:custGeom>
            <a:ln w="25907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7" name="object 26"/>
            <p:cNvSpPr txBox="1"/>
            <p:nvPr/>
          </p:nvSpPr>
          <p:spPr>
            <a:xfrm>
              <a:off x="1867026" y="3042666"/>
              <a:ext cx="5101590" cy="1692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825" b="1" dirty="0">
                  <a:latin typeface="Calibri"/>
                  <a:cs typeface="Calibri"/>
                </a:rPr>
                <a:t>ПРИМЕРНОЕ ПОЛОЖЕНИЕ О СОВЕТЕ ПО ПРОФЕССИОНАЛЬНЫМ</a:t>
              </a:r>
              <a:r>
                <a:rPr sz="825" b="1" spc="-49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КВАЛИФИКАЦИЯМ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28" name="object 27"/>
            <p:cNvSpPr/>
            <p:nvPr/>
          </p:nvSpPr>
          <p:spPr>
            <a:xfrm>
              <a:off x="3646170" y="4536185"/>
              <a:ext cx="8272780" cy="431800"/>
            </a:xfrm>
            <a:custGeom>
              <a:avLst/>
              <a:gdLst/>
              <a:ahLst/>
              <a:cxnLst/>
              <a:rect l="l" t="t" r="r" b="b"/>
              <a:pathLst>
                <a:path w="8272780" h="431800">
                  <a:moveTo>
                    <a:pt x="8200389" y="0"/>
                  </a:moveTo>
                  <a:lnTo>
                    <a:pt x="71881" y="0"/>
                  </a:lnTo>
                  <a:lnTo>
                    <a:pt x="43880" y="5641"/>
                  </a:lnTo>
                  <a:lnTo>
                    <a:pt x="21034" y="21034"/>
                  </a:lnTo>
                  <a:lnTo>
                    <a:pt x="5641" y="43880"/>
                  </a:lnTo>
                  <a:lnTo>
                    <a:pt x="0" y="71881"/>
                  </a:lnTo>
                  <a:lnTo>
                    <a:pt x="0" y="359409"/>
                  </a:lnTo>
                  <a:lnTo>
                    <a:pt x="5641" y="387411"/>
                  </a:lnTo>
                  <a:lnTo>
                    <a:pt x="21034" y="410257"/>
                  </a:lnTo>
                  <a:lnTo>
                    <a:pt x="43880" y="425650"/>
                  </a:lnTo>
                  <a:lnTo>
                    <a:pt x="71881" y="431291"/>
                  </a:lnTo>
                  <a:lnTo>
                    <a:pt x="8200389" y="431291"/>
                  </a:lnTo>
                  <a:lnTo>
                    <a:pt x="8228391" y="425650"/>
                  </a:lnTo>
                  <a:lnTo>
                    <a:pt x="8251237" y="410257"/>
                  </a:lnTo>
                  <a:lnTo>
                    <a:pt x="8266630" y="387411"/>
                  </a:lnTo>
                  <a:lnTo>
                    <a:pt x="8272272" y="359409"/>
                  </a:lnTo>
                  <a:lnTo>
                    <a:pt x="8272272" y="71881"/>
                  </a:lnTo>
                  <a:lnTo>
                    <a:pt x="8266630" y="43880"/>
                  </a:lnTo>
                  <a:lnTo>
                    <a:pt x="8251237" y="21034"/>
                  </a:lnTo>
                  <a:lnTo>
                    <a:pt x="8228391" y="5641"/>
                  </a:lnTo>
                  <a:lnTo>
                    <a:pt x="8200389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9" name="object 28"/>
            <p:cNvSpPr/>
            <p:nvPr/>
          </p:nvSpPr>
          <p:spPr>
            <a:xfrm>
              <a:off x="3646170" y="4536185"/>
              <a:ext cx="8272780" cy="431800"/>
            </a:xfrm>
            <a:custGeom>
              <a:avLst/>
              <a:gdLst/>
              <a:ahLst/>
              <a:cxnLst/>
              <a:rect l="l" t="t" r="r" b="b"/>
              <a:pathLst>
                <a:path w="8272780" h="431800">
                  <a:moveTo>
                    <a:pt x="0" y="71881"/>
                  </a:moveTo>
                  <a:lnTo>
                    <a:pt x="5641" y="43880"/>
                  </a:lnTo>
                  <a:lnTo>
                    <a:pt x="21034" y="21034"/>
                  </a:lnTo>
                  <a:lnTo>
                    <a:pt x="43880" y="5641"/>
                  </a:lnTo>
                  <a:lnTo>
                    <a:pt x="71881" y="0"/>
                  </a:lnTo>
                  <a:lnTo>
                    <a:pt x="8200389" y="0"/>
                  </a:lnTo>
                  <a:lnTo>
                    <a:pt x="8228391" y="5641"/>
                  </a:lnTo>
                  <a:lnTo>
                    <a:pt x="8251237" y="21034"/>
                  </a:lnTo>
                  <a:lnTo>
                    <a:pt x="8266630" y="43880"/>
                  </a:lnTo>
                  <a:lnTo>
                    <a:pt x="8272272" y="71881"/>
                  </a:lnTo>
                  <a:lnTo>
                    <a:pt x="8272272" y="359409"/>
                  </a:lnTo>
                  <a:lnTo>
                    <a:pt x="8266630" y="387411"/>
                  </a:lnTo>
                  <a:lnTo>
                    <a:pt x="8251237" y="410257"/>
                  </a:lnTo>
                  <a:lnTo>
                    <a:pt x="8228391" y="425650"/>
                  </a:lnTo>
                  <a:lnTo>
                    <a:pt x="8200389" y="431291"/>
                  </a:lnTo>
                  <a:lnTo>
                    <a:pt x="71881" y="431291"/>
                  </a:lnTo>
                  <a:lnTo>
                    <a:pt x="43880" y="425650"/>
                  </a:lnTo>
                  <a:lnTo>
                    <a:pt x="21034" y="410257"/>
                  </a:lnTo>
                  <a:lnTo>
                    <a:pt x="5641" y="387411"/>
                  </a:lnTo>
                  <a:lnTo>
                    <a:pt x="0" y="359409"/>
                  </a:lnTo>
                  <a:lnTo>
                    <a:pt x="0" y="71881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0" name="object 29"/>
            <p:cNvSpPr txBox="1"/>
            <p:nvPr/>
          </p:nvSpPr>
          <p:spPr>
            <a:xfrm>
              <a:off x="3746119" y="4575555"/>
              <a:ext cx="7654925" cy="338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ПОЛОЖЕНИЕ ОБ АПЕЛЛЯЦИОННОЙ КОМИССИИ ПО РАССМОТРЕНИЮ ЖАЛОБ, СВЯЗАННЫХ С РЕЗУЛЬТАТАМИ</a:t>
              </a:r>
              <a:r>
                <a:rPr sz="825" b="1" spc="-98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ПРОХОЖДЕНИЯ  ПРОФЕССИОНАЛЬНОГО ЭКЗАМЕНА И ВЫДАЧЕЙ СВИДЕТЕЛЬСТВА О</a:t>
              </a:r>
              <a:r>
                <a:rPr sz="825" b="1" spc="-105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КВАЛИФИКАЦИИ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31" name="object 30"/>
            <p:cNvSpPr/>
            <p:nvPr/>
          </p:nvSpPr>
          <p:spPr>
            <a:xfrm>
              <a:off x="1989582" y="5868161"/>
              <a:ext cx="3889375" cy="539750"/>
            </a:xfrm>
            <a:custGeom>
              <a:avLst/>
              <a:gdLst/>
              <a:ahLst/>
              <a:cxnLst/>
              <a:rect l="l" t="t" r="r" b="b"/>
              <a:pathLst>
                <a:path w="3889375" h="539750">
                  <a:moveTo>
                    <a:pt x="3799331" y="0"/>
                  </a:moveTo>
                  <a:lnTo>
                    <a:pt x="89916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0" y="449580"/>
                  </a:lnTo>
                  <a:lnTo>
                    <a:pt x="7066" y="484578"/>
                  </a:lnTo>
                  <a:lnTo>
                    <a:pt x="26336" y="513159"/>
                  </a:lnTo>
                  <a:lnTo>
                    <a:pt x="54917" y="532429"/>
                  </a:lnTo>
                  <a:lnTo>
                    <a:pt x="89916" y="539496"/>
                  </a:lnTo>
                  <a:lnTo>
                    <a:pt x="3799331" y="539496"/>
                  </a:lnTo>
                  <a:lnTo>
                    <a:pt x="3834330" y="532429"/>
                  </a:lnTo>
                  <a:lnTo>
                    <a:pt x="3862911" y="513159"/>
                  </a:lnTo>
                  <a:lnTo>
                    <a:pt x="3882181" y="484578"/>
                  </a:lnTo>
                  <a:lnTo>
                    <a:pt x="3889248" y="449580"/>
                  </a:lnTo>
                  <a:lnTo>
                    <a:pt x="3889248" y="89915"/>
                  </a:lnTo>
                  <a:lnTo>
                    <a:pt x="3882181" y="54917"/>
                  </a:lnTo>
                  <a:lnTo>
                    <a:pt x="3862911" y="26336"/>
                  </a:lnTo>
                  <a:lnTo>
                    <a:pt x="3834330" y="7066"/>
                  </a:lnTo>
                  <a:lnTo>
                    <a:pt x="3799331" y="0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2" name="object 31"/>
            <p:cNvSpPr/>
            <p:nvPr/>
          </p:nvSpPr>
          <p:spPr>
            <a:xfrm>
              <a:off x="1989582" y="5868161"/>
              <a:ext cx="3889375" cy="539750"/>
            </a:xfrm>
            <a:custGeom>
              <a:avLst/>
              <a:gdLst/>
              <a:ahLst/>
              <a:cxnLst/>
              <a:rect l="l" t="t" r="r" b="b"/>
              <a:pathLst>
                <a:path w="3889375" h="539750">
                  <a:moveTo>
                    <a:pt x="0" y="89915"/>
                  </a:moveTo>
                  <a:lnTo>
                    <a:pt x="7066" y="54917"/>
                  </a:lnTo>
                  <a:lnTo>
                    <a:pt x="26336" y="26336"/>
                  </a:lnTo>
                  <a:lnTo>
                    <a:pt x="54917" y="7066"/>
                  </a:lnTo>
                  <a:lnTo>
                    <a:pt x="89916" y="0"/>
                  </a:lnTo>
                  <a:lnTo>
                    <a:pt x="3799331" y="0"/>
                  </a:lnTo>
                  <a:lnTo>
                    <a:pt x="3834330" y="7066"/>
                  </a:lnTo>
                  <a:lnTo>
                    <a:pt x="3862911" y="26336"/>
                  </a:lnTo>
                  <a:lnTo>
                    <a:pt x="3882181" y="54917"/>
                  </a:lnTo>
                  <a:lnTo>
                    <a:pt x="3889248" y="89915"/>
                  </a:lnTo>
                  <a:lnTo>
                    <a:pt x="3889248" y="449580"/>
                  </a:lnTo>
                  <a:lnTo>
                    <a:pt x="3882181" y="484578"/>
                  </a:lnTo>
                  <a:lnTo>
                    <a:pt x="3862911" y="513159"/>
                  </a:lnTo>
                  <a:lnTo>
                    <a:pt x="3834330" y="532429"/>
                  </a:lnTo>
                  <a:lnTo>
                    <a:pt x="3799331" y="539496"/>
                  </a:lnTo>
                  <a:lnTo>
                    <a:pt x="89916" y="539496"/>
                  </a:lnTo>
                  <a:lnTo>
                    <a:pt x="54917" y="532429"/>
                  </a:lnTo>
                  <a:lnTo>
                    <a:pt x="26336" y="513159"/>
                  </a:lnTo>
                  <a:lnTo>
                    <a:pt x="7066" y="484578"/>
                  </a:lnTo>
                  <a:lnTo>
                    <a:pt x="0" y="449580"/>
                  </a:lnTo>
                  <a:lnTo>
                    <a:pt x="0" y="89915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3" name="object 32"/>
            <p:cNvSpPr txBox="1"/>
            <p:nvPr/>
          </p:nvSpPr>
          <p:spPr>
            <a:xfrm>
              <a:off x="2094738" y="5877661"/>
              <a:ext cx="3676014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ПРАВИЛА ФОРМИРОВАНИЯ И ВЕДЕНИЯ РЕЕСТРА</a:t>
              </a:r>
              <a:r>
                <a:rPr sz="825" b="1" spc="-83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СВЕДЕНИЙ  О ПРОВЕДЕНИИ НЕЗАВИСИМОЙ ОЦЕНКИ </a:t>
              </a:r>
              <a:r>
                <a:rPr sz="825" b="1" spc="-4" dirty="0">
                  <a:latin typeface="Calibri"/>
                  <a:cs typeface="Calibri"/>
                </a:rPr>
                <a:t>КВАЛИФИКАЦИИ  </a:t>
              </a:r>
              <a:r>
                <a:rPr sz="825" b="1" dirty="0">
                  <a:latin typeface="Calibri"/>
                  <a:cs typeface="Calibri"/>
                </a:rPr>
                <a:t>И ДОСТУПА К СВЕДЕНИЯМ, СОДЕРЖАЩИМСЯ В</a:t>
              </a:r>
              <a:r>
                <a:rPr sz="825" b="1" spc="-75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РЕЕСТРЕ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34" name="object 33"/>
            <p:cNvSpPr/>
            <p:nvPr/>
          </p:nvSpPr>
          <p:spPr>
            <a:xfrm>
              <a:off x="5798058" y="5868161"/>
              <a:ext cx="2818130" cy="556260"/>
            </a:xfrm>
            <a:custGeom>
              <a:avLst/>
              <a:gdLst/>
              <a:ahLst/>
              <a:cxnLst/>
              <a:rect l="l" t="t" r="r" b="b"/>
              <a:pathLst>
                <a:path w="2818129" h="556260">
                  <a:moveTo>
                    <a:pt x="2725166" y="0"/>
                  </a:moveTo>
                  <a:lnTo>
                    <a:pt x="92709" y="0"/>
                  </a:lnTo>
                  <a:lnTo>
                    <a:pt x="56632" y="7285"/>
                  </a:lnTo>
                  <a:lnTo>
                    <a:pt x="27162" y="27152"/>
                  </a:lnTo>
                  <a:lnTo>
                    <a:pt x="7288" y="56621"/>
                  </a:lnTo>
                  <a:lnTo>
                    <a:pt x="0" y="92709"/>
                  </a:lnTo>
                  <a:lnTo>
                    <a:pt x="0" y="463550"/>
                  </a:lnTo>
                  <a:lnTo>
                    <a:pt x="7288" y="499638"/>
                  </a:lnTo>
                  <a:lnTo>
                    <a:pt x="27162" y="529107"/>
                  </a:lnTo>
                  <a:lnTo>
                    <a:pt x="56632" y="548974"/>
                  </a:lnTo>
                  <a:lnTo>
                    <a:pt x="92709" y="556260"/>
                  </a:lnTo>
                  <a:lnTo>
                    <a:pt x="2725166" y="556260"/>
                  </a:lnTo>
                  <a:lnTo>
                    <a:pt x="2761243" y="548974"/>
                  </a:lnTo>
                  <a:lnTo>
                    <a:pt x="2790713" y="529107"/>
                  </a:lnTo>
                  <a:lnTo>
                    <a:pt x="2810587" y="499638"/>
                  </a:lnTo>
                  <a:lnTo>
                    <a:pt x="2817875" y="463550"/>
                  </a:lnTo>
                  <a:lnTo>
                    <a:pt x="2817875" y="92709"/>
                  </a:lnTo>
                  <a:lnTo>
                    <a:pt x="2810587" y="56621"/>
                  </a:lnTo>
                  <a:lnTo>
                    <a:pt x="2790713" y="27152"/>
                  </a:lnTo>
                  <a:lnTo>
                    <a:pt x="2761243" y="7285"/>
                  </a:lnTo>
                  <a:lnTo>
                    <a:pt x="2725166" y="0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5" name="object 34"/>
            <p:cNvSpPr/>
            <p:nvPr/>
          </p:nvSpPr>
          <p:spPr>
            <a:xfrm>
              <a:off x="5798058" y="5868161"/>
              <a:ext cx="2818130" cy="556260"/>
            </a:xfrm>
            <a:custGeom>
              <a:avLst/>
              <a:gdLst/>
              <a:ahLst/>
              <a:cxnLst/>
              <a:rect l="l" t="t" r="r" b="b"/>
              <a:pathLst>
                <a:path w="2818129" h="556260">
                  <a:moveTo>
                    <a:pt x="0" y="92709"/>
                  </a:moveTo>
                  <a:lnTo>
                    <a:pt x="7288" y="56621"/>
                  </a:lnTo>
                  <a:lnTo>
                    <a:pt x="27162" y="27152"/>
                  </a:lnTo>
                  <a:lnTo>
                    <a:pt x="56632" y="7285"/>
                  </a:lnTo>
                  <a:lnTo>
                    <a:pt x="92709" y="0"/>
                  </a:lnTo>
                  <a:lnTo>
                    <a:pt x="2725166" y="0"/>
                  </a:lnTo>
                  <a:lnTo>
                    <a:pt x="2761243" y="7285"/>
                  </a:lnTo>
                  <a:lnTo>
                    <a:pt x="2790713" y="27152"/>
                  </a:lnTo>
                  <a:lnTo>
                    <a:pt x="2810587" y="56621"/>
                  </a:lnTo>
                  <a:lnTo>
                    <a:pt x="2817875" y="92709"/>
                  </a:lnTo>
                  <a:lnTo>
                    <a:pt x="2817875" y="463550"/>
                  </a:lnTo>
                  <a:lnTo>
                    <a:pt x="2810587" y="499638"/>
                  </a:lnTo>
                  <a:lnTo>
                    <a:pt x="2790713" y="529107"/>
                  </a:lnTo>
                  <a:lnTo>
                    <a:pt x="2761243" y="548974"/>
                  </a:lnTo>
                  <a:lnTo>
                    <a:pt x="2725166" y="556260"/>
                  </a:lnTo>
                  <a:lnTo>
                    <a:pt x="92709" y="556260"/>
                  </a:lnTo>
                  <a:lnTo>
                    <a:pt x="56632" y="548974"/>
                  </a:lnTo>
                  <a:lnTo>
                    <a:pt x="27162" y="529107"/>
                  </a:lnTo>
                  <a:lnTo>
                    <a:pt x="7288" y="499638"/>
                  </a:lnTo>
                  <a:lnTo>
                    <a:pt x="0" y="463550"/>
                  </a:lnTo>
                  <a:lnTo>
                    <a:pt x="0" y="92709"/>
                  </a:lnTo>
                  <a:close/>
                </a:path>
              </a:pathLst>
            </a:custGeom>
            <a:ln w="25907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6" name="object 35"/>
            <p:cNvSpPr txBox="1"/>
            <p:nvPr/>
          </p:nvSpPr>
          <p:spPr>
            <a:xfrm>
              <a:off x="5903467" y="5886500"/>
              <a:ext cx="2604771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indent="23813"/>
              <a:r>
                <a:rPr sz="825" b="1" dirty="0">
                  <a:latin typeface="Calibri"/>
                  <a:cs typeface="Calibri"/>
                </a:rPr>
                <a:t>ПЕРЕЧЕНЬ СВЕДЕНИЙ, СОДЕРЖАЩИХСЯ В  РЕЕСТРЕ СВЕДЕНИЙ О ПРОВЕДЕНИИ  НЕЗАВИСИМОЙ ОЦЕНКИ</a:t>
              </a:r>
              <a:r>
                <a:rPr sz="825" b="1" spc="-34" dirty="0">
                  <a:latin typeface="Calibri"/>
                  <a:cs typeface="Calibri"/>
                </a:rPr>
                <a:t> </a:t>
              </a:r>
              <a:r>
                <a:rPr sz="825" b="1" spc="-4" dirty="0">
                  <a:latin typeface="Calibri"/>
                  <a:cs typeface="Calibri"/>
                </a:rPr>
                <a:t>КВАЛИФИКАЦИИ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37" name="object 36"/>
            <p:cNvSpPr/>
            <p:nvPr/>
          </p:nvSpPr>
          <p:spPr>
            <a:xfrm>
              <a:off x="9047226" y="3815334"/>
              <a:ext cx="2845435" cy="684530"/>
            </a:xfrm>
            <a:custGeom>
              <a:avLst/>
              <a:gdLst/>
              <a:ahLst/>
              <a:cxnLst/>
              <a:rect l="l" t="t" r="r" b="b"/>
              <a:pathLst>
                <a:path w="2845434" h="684529">
                  <a:moveTo>
                    <a:pt x="2731262" y="0"/>
                  </a:moveTo>
                  <a:lnTo>
                    <a:pt x="114046" y="0"/>
                  </a:lnTo>
                  <a:lnTo>
                    <a:pt x="69651" y="8961"/>
                  </a:lnTo>
                  <a:lnTo>
                    <a:pt x="33400" y="33401"/>
                  </a:lnTo>
                  <a:lnTo>
                    <a:pt x="8961" y="69651"/>
                  </a:lnTo>
                  <a:lnTo>
                    <a:pt x="0" y="114046"/>
                  </a:lnTo>
                  <a:lnTo>
                    <a:pt x="0" y="570230"/>
                  </a:lnTo>
                  <a:lnTo>
                    <a:pt x="8961" y="614624"/>
                  </a:lnTo>
                  <a:lnTo>
                    <a:pt x="33400" y="650875"/>
                  </a:lnTo>
                  <a:lnTo>
                    <a:pt x="69651" y="675314"/>
                  </a:lnTo>
                  <a:lnTo>
                    <a:pt x="114046" y="684276"/>
                  </a:lnTo>
                  <a:lnTo>
                    <a:pt x="2731262" y="684276"/>
                  </a:lnTo>
                  <a:lnTo>
                    <a:pt x="2775656" y="675314"/>
                  </a:lnTo>
                  <a:lnTo>
                    <a:pt x="2811907" y="650875"/>
                  </a:lnTo>
                  <a:lnTo>
                    <a:pt x="2836346" y="614624"/>
                  </a:lnTo>
                  <a:lnTo>
                    <a:pt x="2845307" y="570230"/>
                  </a:lnTo>
                  <a:lnTo>
                    <a:pt x="2845307" y="114046"/>
                  </a:lnTo>
                  <a:lnTo>
                    <a:pt x="2836346" y="69651"/>
                  </a:lnTo>
                  <a:lnTo>
                    <a:pt x="2811906" y="33401"/>
                  </a:lnTo>
                  <a:lnTo>
                    <a:pt x="2775656" y="8961"/>
                  </a:lnTo>
                  <a:lnTo>
                    <a:pt x="2731262" y="0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8" name="object 37"/>
            <p:cNvSpPr/>
            <p:nvPr/>
          </p:nvSpPr>
          <p:spPr>
            <a:xfrm>
              <a:off x="9047226" y="3815334"/>
              <a:ext cx="2845435" cy="684530"/>
            </a:xfrm>
            <a:custGeom>
              <a:avLst/>
              <a:gdLst/>
              <a:ahLst/>
              <a:cxnLst/>
              <a:rect l="l" t="t" r="r" b="b"/>
              <a:pathLst>
                <a:path w="2845434" h="684529">
                  <a:moveTo>
                    <a:pt x="0" y="114046"/>
                  </a:moveTo>
                  <a:lnTo>
                    <a:pt x="8961" y="69651"/>
                  </a:lnTo>
                  <a:lnTo>
                    <a:pt x="33400" y="33401"/>
                  </a:lnTo>
                  <a:lnTo>
                    <a:pt x="69651" y="8961"/>
                  </a:lnTo>
                  <a:lnTo>
                    <a:pt x="114046" y="0"/>
                  </a:lnTo>
                  <a:lnTo>
                    <a:pt x="2731262" y="0"/>
                  </a:lnTo>
                  <a:lnTo>
                    <a:pt x="2775656" y="8961"/>
                  </a:lnTo>
                  <a:lnTo>
                    <a:pt x="2811906" y="33401"/>
                  </a:lnTo>
                  <a:lnTo>
                    <a:pt x="2836346" y="69651"/>
                  </a:lnTo>
                  <a:lnTo>
                    <a:pt x="2845307" y="114046"/>
                  </a:lnTo>
                  <a:lnTo>
                    <a:pt x="2845307" y="570230"/>
                  </a:lnTo>
                  <a:lnTo>
                    <a:pt x="2836346" y="614624"/>
                  </a:lnTo>
                  <a:lnTo>
                    <a:pt x="2811907" y="650875"/>
                  </a:lnTo>
                  <a:lnTo>
                    <a:pt x="2775656" y="675314"/>
                  </a:lnTo>
                  <a:lnTo>
                    <a:pt x="2731262" y="684276"/>
                  </a:lnTo>
                  <a:lnTo>
                    <a:pt x="114046" y="684276"/>
                  </a:lnTo>
                  <a:lnTo>
                    <a:pt x="69651" y="675314"/>
                  </a:lnTo>
                  <a:lnTo>
                    <a:pt x="33400" y="650875"/>
                  </a:lnTo>
                  <a:lnTo>
                    <a:pt x="8961" y="614624"/>
                  </a:lnTo>
                  <a:lnTo>
                    <a:pt x="0" y="570230"/>
                  </a:lnTo>
                  <a:lnTo>
                    <a:pt x="0" y="114046"/>
                  </a:lnTo>
                  <a:close/>
                </a:path>
              </a:pathLst>
            </a:custGeom>
            <a:ln w="25908">
              <a:solidFill>
                <a:srgbClr val="C0504D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9" name="object 38"/>
            <p:cNvSpPr txBox="1"/>
            <p:nvPr/>
          </p:nvSpPr>
          <p:spPr>
            <a:xfrm>
              <a:off x="9160256" y="3897629"/>
              <a:ext cx="2604771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ПОРЯДОК ОСУЩЕСТВЛЕНИЯ  МОНИТОРИНГА И КОНТРОЛЯ В СФЕРЕ  НЕЗАВИСИМОЙ ОЦЕНКИ</a:t>
              </a:r>
              <a:r>
                <a:rPr sz="825" b="1" spc="-38" dirty="0">
                  <a:latin typeface="Calibri"/>
                  <a:cs typeface="Calibri"/>
                </a:rPr>
                <a:t> </a:t>
              </a:r>
              <a:r>
                <a:rPr sz="825" b="1" spc="-4" dirty="0">
                  <a:latin typeface="Calibri"/>
                  <a:cs typeface="Calibri"/>
                </a:rPr>
                <a:t>КВАЛИФИКАЦИИ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40" name="object 39"/>
            <p:cNvSpPr/>
            <p:nvPr/>
          </p:nvSpPr>
          <p:spPr>
            <a:xfrm>
              <a:off x="3214877" y="6442709"/>
              <a:ext cx="2735580" cy="353695"/>
            </a:xfrm>
            <a:custGeom>
              <a:avLst/>
              <a:gdLst/>
              <a:ahLst/>
              <a:cxnLst/>
              <a:rect l="l" t="t" r="r" b="b"/>
              <a:pathLst>
                <a:path w="2735579" h="353695">
                  <a:moveTo>
                    <a:pt x="2676652" y="0"/>
                  </a:moveTo>
                  <a:lnTo>
                    <a:pt x="58927" y="0"/>
                  </a:lnTo>
                  <a:lnTo>
                    <a:pt x="36004" y="4630"/>
                  </a:lnTo>
                  <a:lnTo>
                    <a:pt x="17272" y="17257"/>
                  </a:lnTo>
                  <a:lnTo>
                    <a:pt x="4635" y="35988"/>
                  </a:lnTo>
                  <a:lnTo>
                    <a:pt x="0" y="58927"/>
                  </a:lnTo>
                  <a:lnTo>
                    <a:pt x="0" y="294637"/>
                  </a:lnTo>
                  <a:lnTo>
                    <a:pt x="4635" y="317575"/>
                  </a:lnTo>
                  <a:lnTo>
                    <a:pt x="17272" y="336307"/>
                  </a:lnTo>
                  <a:lnTo>
                    <a:pt x="36004" y="348936"/>
                  </a:lnTo>
                  <a:lnTo>
                    <a:pt x="58927" y="353567"/>
                  </a:lnTo>
                  <a:lnTo>
                    <a:pt x="2676652" y="353567"/>
                  </a:lnTo>
                  <a:lnTo>
                    <a:pt x="2699575" y="348936"/>
                  </a:lnTo>
                  <a:lnTo>
                    <a:pt x="2718308" y="336307"/>
                  </a:lnTo>
                  <a:lnTo>
                    <a:pt x="2730944" y="317575"/>
                  </a:lnTo>
                  <a:lnTo>
                    <a:pt x="2735580" y="294637"/>
                  </a:lnTo>
                  <a:lnTo>
                    <a:pt x="2735580" y="58927"/>
                  </a:lnTo>
                  <a:lnTo>
                    <a:pt x="2730944" y="35988"/>
                  </a:lnTo>
                  <a:lnTo>
                    <a:pt x="2718308" y="17257"/>
                  </a:lnTo>
                  <a:lnTo>
                    <a:pt x="2699575" y="4630"/>
                  </a:lnTo>
                  <a:lnTo>
                    <a:pt x="2676652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1" name="object 40"/>
            <p:cNvSpPr/>
            <p:nvPr/>
          </p:nvSpPr>
          <p:spPr>
            <a:xfrm>
              <a:off x="3214877" y="6442709"/>
              <a:ext cx="2735580" cy="353695"/>
            </a:xfrm>
            <a:custGeom>
              <a:avLst/>
              <a:gdLst/>
              <a:ahLst/>
              <a:cxnLst/>
              <a:rect l="l" t="t" r="r" b="b"/>
              <a:pathLst>
                <a:path w="2735579" h="353695">
                  <a:moveTo>
                    <a:pt x="0" y="58927"/>
                  </a:moveTo>
                  <a:lnTo>
                    <a:pt x="4635" y="35988"/>
                  </a:lnTo>
                  <a:lnTo>
                    <a:pt x="17272" y="17257"/>
                  </a:lnTo>
                  <a:lnTo>
                    <a:pt x="36004" y="4630"/>
                  </a:lnTo>
                  <a:lnTo>
                    <a:pt x="58927" y="0"/>
                  </a:lnTo>
                  <a:lnTo>
                    <a:pt x="2676652" y="0"/>
                  </a:lnTo>
                  <a:lnTo>
                    <a:pt x="2699575" y="4630"/>
                  </a:lnTo>
                  <a:lnTo>
                    <a:pt x="2718308" y="17257"/>
                  </a:lnTo>
                  <a:lnTo>
                    <a:pt x="2730944" y="35988"/>
                  </a:lnTo>
                  <a:lnTo>
                    <a:pt x="2735580" y="58927"/>
                  </a:lnTo>
                  <a:lnTo>
                    <a:pt x="2735580" y="294637"/>
                  </a:lnTo>
                  <a:lnTo>
                    <a:pt x="2730944" y="317575"/>
                  </a:lnTo>
                  <a:lnTo>
                    <a:pt x="2718308" y="336307"/>
                  </a:lnTo>
                  <a:lnTo>
                    <a:pt x="2699575" y="348936"/>
                  </a:lnTo>
                  <a:lnTo>
                    <a:pt x="2676652" y="353567"/>
                  </a:lnTo>
                  <a:lnTo>
                    <a:pt x="58927" y="353567"/>
                  </a:lnTo>
                  <a:lnTo>
                    <a:pt x="36004" y="348936"/>
                  </a:lnTo>
                  <a:lnTo>
                    <a:pt x="17272" y="336307"/>
                  </a:lnTo>
                  <a:lnTo>
                    <a:pt x="4635" y="317575"/>
                  </a:lnTo>
                  <a:lnTo>
                    <a:pt x="0" y="294637"/>
                  </a:lnTo>
                  <a:lnTo>
                    <a:pt x="0" y="58927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2" name="object 41"/>
            <p:cNvSpPr txBox="1"/>
            <p:nvPr/>
          </p:nvSpPr>
          <p:spPr>
            <a:xfrm>
              <a:off x="3310253" y="6444284"/>
              <a:ext cx="2527300" cy="338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ФОРМА ЗАКЛЮЧЕНИЯ О</a:t>
              </a:r>
              <a:r>
                <a:rPr sz="825" b="1" spc="-60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ПРОХОЖДЕНИИ  ПРОФЕССИОНАЛЬНОГО</a:t>
              </a:r>
              <a:r>
                <a:rPr sz="825" b="1" spc="-45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ЭКЗАМЕНА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43" name="object 42"/>
            <p:cNvSpPr/>
            <p:nvPr/>
          </p:nvSpPr>
          <p:spPr>
            <a:xfrm>
              <a:off x="8975597" y="6442709"/>
              <a:ext cx="2932430" cy="367665"/>
            </a:xfrm>
            <a:custGeom>
              <a:avLst/>
              <a:gdLst/>
              <a:ahLst/>
              <a:cxnLst/>
              <a:rect l="l" t="t" r="r" b="b"/>
              <a:pathLst>
                <a:path w="2932429" h="367665">
                  <a:moveTo>
                    <a:pt x="2870961" y="0"/>
                  </a:moveTo>
                  <a:lnTo>
                    <a:pt x="61213" y="0"/>
                  </a:lnTo>
                  <a:lnTo>
                    <a:pt x="37397" y="4810"/>
                  </a:lnTo>
                  <a:lnTo>
                    <a:pt x="17938" y="17929"/>
                  </a:lnTo>
                  <a:lnTo>
                    <a:pt x="4814" y="37386"/>
                  </a:lnTo>
                  <a:lnTo>
                    <a:pt x="0" y="61213"/>
                  </a:lnTo>
                  <a:lnTo>
                    <a:pt x="0" y="306067"/>
                  </a:lnTo>
                  <a:lnTo>
                    <a:pt x="4814" y="329896"/>
                  </a:lnTo>
                  <a:lnTo>
                    <a:pt x="17938" y="349354"/>
                  </a:lnTo>
                  <a:lnTo>
                    <a:pt x="37397" y="362473"/>
                  </a:lnTo>
                  <a:lnTo>
                    <a:pt x="61213" y="367283"/>
                  </a:lnTo>
                  <a:lnTo>
                    <a:pt x="2870961" y="367283"/>
                  </a:lnTo>
                  <a:lnTo>
                    <a:pt x="2894778" y="362473"/>
                  </a:lnTo>
                  <a:lnTo>
                    <a:pt x="2914237" y="349354"/>
                  </a:lnTo>
                  <a:lnTo>
                    <a:pt x="2927361" y="329896"/>
                  </a:lnTo>
                  <a:lnTo>
                    <a:pt x="2932176" y="306067"/>
                  </a:lnTo>
                  <a:lnTo>
                    <a:pt x="2932176" y="61213"/>
                  </a:lnTo>
                  <a:lnTo>
                    <a:pt x="2927361" y="37386"/>
                  </a:lnTo>
                  <a:lnTo>
                    <a:pt x="2914237" y="17929"/>
                  </a:lnTo>
                  <a:lnTo>
                    <a:pt x="2894778" y="4810"/>
                  </a:lnTo>
                  <a:lnTo>
                    <a:pt x="2870961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4" name="object 43"/>
            <p:cNvSpPr/>
            <p:nvPr/>
          </p:nvSpPr>
          <p:spPr>
            <a:xfrm>
              <a:off x="8975597" y="6442709"/>
              <a:ext cx="2932430" cy="367665"/>
            </a:xfrm>
            <a:custGeom>
              <a:avLst/>
              <a:gdLst/>
              <a:ahLst/>
              <a:cxnLst/>
              <a:rect l="l" t="t" r="r" b="b"/>
              <a:pathLst>
                <a:path w="2932429" h="367665">
                  <a:moveTo>
                    <a:pt x="0" y="61213"/>
                  </a:moveTo>
                  <a:lnTo>
                    <a:pt x="4814" y="37386"/>
                  </a:lnTo>
                  <a:lnTo>
                    <a:pt x="17938" y="17929"/>
                  </a:lnTo>
                  <a:lnTo>
                    <a:pt x="37397" y="4810"/>
                  </a:lnTo>
                  <a:lnTo>
                    <a:pt x="61213" y="0"/>
                  </a:lnTo>
                  <a:lnTo>
                    <a:pt x="2870961" y="0"/>
                  </a:lnTo>
                  <a:lnTo>
                    <a:pt x="2894778" y="4810"/>
                  </a:lnTo>
                  <a:lnTo>
                    <a:pt x="2914237" y="17929"/>
                  </a:lnTo>
                  <a:lnTo>
                    <a:pt x="2927361" y="37386"/>
                  </a:lnTo>
                  <a:lnTo>
                    <a:pt x="2932176" y="61213"/>
                  </a:lnTo>
                  <a:lnTo>
                    <a:pt x="2932176" y="306067"/>
                  </a:lnTo>
                  <a:lnTo>
                    <a:pt x="2927361" y="329896"/>
                  </a:lnTo>
                  <a:lnTo>
                    <a:pt x="2914237" y="349354"/>
                  </a:lnTo>
                  <a:lnTo>
                    <a:pt x="2894778" y="362473"/>
                  </a:lnTo>
                  <a:lnTo>
                    <a:pt x="2870961" y="367283"/>
                  </a:lnTo>
                  <a:lnTo>
                    <a:pt x="61213" y="367283"/>
                  </a:lnTo>
                  <a:lnTo>
                    <a:pt x="37397" y="362473"/>
                  </a:lnTo>
                  <a:lnTo>
                    <a:pt x="17938" y="349354"/>
                  </a:lnTo>
                  <a:lnTo>
                    <a:pt x="4814" y="329896"/>
                  </a:lnTo>
                  <a:lnTo>
                    <a:pt x="0" y="306067"/>
                  </a:lnTo>
                  <a:lnTo>
                    <a:pt x="0" y="61213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5" name="object 44"/>
            <p:cNvSpPr txBox="1"/>
            <p:nvPr/>
          </p:nvSpPr>
          <p:spPr>
            <a:xfrm>
              <a:off x="9072753" y="6450685"/>
              <a:ext cx="2240915" cy="338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/>
              <a:r>
                <a:rPr sz="825" b="1" dirty="0">
                  <a:latin typeface="Calibri"/>
                  <a:cs typeface="Calibri"/>
                </a:rPr>
                <a:t>ФОРМА БЛАНКА СВИДЕТЕЛЬСТВА О  </a:t>
              </a:r>
              <a:r>
                <a:rPr sz="825" b="1" spc="-4" dirty="0">
                  <a:latin typeface="Calibri"/>
                  <a:cs typeface="Calibri"/>
                </a:rPr>
                <a:t>КВАЛИФИКАЦИИ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46" name="object 46"/>
            <p:cNvSpPr/>
            <p:nvPr/>
          </p:nvSpPr>
          <p:spPr>
            <a:xfrm>
              <a:off x="199644" y="2910827"/>
              <a:ext cx="1632204" cy="9814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7" name="object 47"/>
            <p:cNvSpPr/>
            <p:nvPr/>
          </p:nvSpPr>
          <p:spPr>
            <a:xfrm>
              <a:off x="294131" y="3041916"/>
              <a:ext cx="1476756" cy="76655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8" name="object 48"/>
            <p:cNvSpPr/>
            <p:nvPr/>
          </p:nvSpPr>
          <p:spPr>
            <a:xfrm>
              <a:off x="261365" y="2952750"/>
              <a:ext cx="1513840" cy="862965"/>
            </a:xfrm>
            <a:custGeom>
              <a:avLst/>
              <a:gdLst/>
              <a:ahLst/>
              <a:cxnLst/>
              <a:rect l="l" t="t" r="r" b="b"/>
              <a:pathLst>
                <a:path w="1513839" h="862964">
                  <a:moveTo>
                    <a:pt x="1369567" y="0"/>
                  </a:moveTo>
                  <a:lnTo>
                    <a:pt x="143764" y="0"/>
                  </a:lnTo>
                  <a:lnTo>
                    <a:pt x="98322" y="7331"/>
                  </a:lnTo>
                  <a:lnTo>
                    <a:pt x="58858" y="27744"/>
                  </a:lnTo>
                  <a:lnTo>
                    <a:pt x="27737" y="58869"/>
                  </a:lnTo>
                  <a:lnTo>
                    <a:pt x="7329" y="98332"/>
                  </a:lnTo>
                  <a:lnTo>
                    <a:pt x="0" y="143763"/>
                  </a:lnTo>
                  <a:lnTo>
                    <a:pt x="0" y="718819"/>
                  </a:lnTo>
                  <a:lnTo>
                    <a:pt x="7329" y="764251"/>
                  </a:lnTo>
                  <a:lnTo>
                    <a:pt x="27737" y="803714"/>
                  </a:lnTo>
                  <a:lnTo>
                    <a:pt x="58858" y="834839"/>
                  </a:lnTo>
                  <a:lnTo>
                    <a:pt x="98322" y="855252"/>
                  </a:lnTo>
                  <a:lnTo>
                    <a:pt x="143764" y="862583"/>
                  </a:lnTo>
                  <a:lnTo>
                    <a:pt x="1369567" y="862583"/>
                  </a:lnTo>
                  <a:lnTo>
                    <a:pt x="1414999" y="855252"/>
                  </a:lnTo>
                  <a:lnTo>
                    <a:pt x="1454462" y="834839"/>
                  </a:lnTo>
                  <a:lnTo>
                    <a:pt x="1485587" y="803714"/>
                  </a:lnTo>
                  <a:lnTo>
                    <a:pt x="1506000" y="764251"/>
                  </a:lnTo>
                  <a:lnTo>
                    <a:pt x="1513332" y="718819"/>
                  </a:lnTo>
                  <a:lnTo>
                    <a:pt x="1513332" y="143763"/>
                  </a:lnTo>
                  <a:lnTo>
                    <a:pt x="1506000" y="98332"/>
                  </a:lnTo>
                  <a:lnTo>
                    <a:pt x="1485587" y="58869"/>
                  </a:lnTo>
                  <a:lnTo>
                    <a:pt x="1454462" y="27744"/>
                  </a:lnTo>
                  <a:lnTo>
                    <a:pt x="1414999" y="7331"/>
                  </a:lnTo>
                  <a:lnTo>
                    <a:pt x="1369567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9" name="object 49"/>
            <p:cNvSpPr/>
            <p:nvPr/>
          </p:nvSpPr>
          <p:spPr>
            <a:xfrm>
              <a:off x="261365" y="2952750"/>
              <a:ext cx="1513840" cy="862965"/>
            </a:xfrm>
            <a:custGeom>
              <a:avLst/>
              <a:gdLst/>
              <a:ahLst/>
              <a:cxnLst/>
              <a:rect l="l" t="t" r="r" b="b"/>
              <a:pathLst>
                <a:path w="1513839" h="862964">
                  <a:moveTo>
                    <a:pt x="0" y="143763"/>
                  </a:moveTo>
                  <a:lnTo>
                    <a:pt x="7329" y="98332"/>
                  </a:lnTo>
                  <a:lnTo>
                    <a:pt x="27737" y="58869"/>
                  </a:lnTo>
                  <a:lnTo>
                    <a:pt x="58858" y="27744"/>
                  </a:lnTo>
                  <a:lnTo>
                    <a:pt x="98322" y="7331"/>
                  </a:lnTo>
                  <a:lnTo>
                    <a:pt x="143764" y="0"/>
                  </a:lnTo>
                  <a:lnTo>
                    <a:pt x="1369567" y="0"/>
                  </a:lnTo>
                  <a:lnTo>
                    <a:pt x="1414999" y="7331"/>
                  </a:lnTo>
                  <a:lnTo>
                    <a:pt x="1454462" y="27744"/>
                  </a:lnTo>
                  <a:lnTo>
                    <a:pt x="1485587" y="58869"/>
                  </a:lnTo>
                  <a:lnTo>
                    <a:pt x="1506000" y="98332"/>
                  </a:lnTo>
                  <a:lnTo>
                    <a:pt x="1513332" y="143763"/>
                  </a:lnTo>
                  <a:lnTo>
                    <a:pt x="1513332" y="718819"/>
                  </a:lnTo>
                  <a:lnTo>
                    <a:pt x="1506000" y="764251"/>
                  </a:lnTo>
                  <a:lnTo>
                    <a:pt x="1485587" y="803714"/>
                  </a:lnTo>
                  <a:lnTo>
                    <a:pt x="1454462" y="834839"/>
                  </a:lnTo>
                  <a:lnTo>
                    <a:pt x="1414999" y="855252"/>
                  </a:lnTo>
                  <a:lnTo>
                    <a:pt x="1369567" y="862583"/>
                  </a:lnTo>
                  <a:lnTo>
                    <a:pt x="143764" y="862583"/>
                  </a:lnTo>
                  <a:lnTo>
                    <a:pt x="98322" y="855252"/>
                  </a:lnTo>
                  <a:lnTo>
                    <a:pt x="58858" y="834839"/>
                  </a:lnTo>
                  <a:lnTo>
                    <a:pt x="27737" y="803714"/>
                  </a:lnTo>
                  <a:lnTo>
                    <a:pt x="7329" y="764251"/>
                  </a:lnTo>
                  <a:lnTo>
                    <a:pt x="0" y="718819"/>
                  </a:lnTo>
                  <a:lnTo>
                    <a:pt x="0" y="14376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0" name="object 50"/>
            <p:cNvSpPr txBox="1"/>
            <p:nvPr/>
          </p:nvSpPr>
          <p:spPr>
            <a:xfrm>
              <a:off x="415848" y="3100451"/>
              <a:ext cx="1202691" cy="5539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ctr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758н</a:t>
              </a:r>
              <a:r>
                <a:rPr sz="900" spc="-49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 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19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 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51" name="object 51"/>
            <p:cNvSpPr/>
            <p:nvPr/>
          </p:nvSpPr>
          <p:spPr>
            <a:xfrm>
              <a:off x="199644" y="3773436"/>
              <a:ext cx="1775460" cy="8397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2" name="object 52"/>
            <p:cNvSpPr/>
            <p:nvPr/>
          </p:nvSpPr>
          <p:spPr>
            <a:xfrm>
              <a:off x="271272" y="3925849"/>
              <a:ext cx="1667255" cy="5836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3" name="object 53"/>
            <p:cNvSpPr/>
            <p:nvPr/>
          </p:nvSpPr>
          <p:spPr>
            <a:xfrm>
              <a:off x="261365" y="3815334"/>
              <a:ext cx="1656714" cy="721360"/>
            </a:xfrm>
            <a:custGeom>
              <a:avLst/>
              <a:gdLst/>
              <a:ahLst/>
              <a:cxnLst/>
              <a:rect l="l" t="t" r="r" b="b"/>
              <a:pathLst>
                <a:path w="1656714" h="721360">
                  <a:moveTo>
                    <a:pt x="1536446" y="0"/>
                  </a:moveTo>
                  <a:lnTo>
                    <a:pt x="120142" y="0"/>
                  </a:lnTo>
                  <a:lnTo>
                    <a:pt x="73375" y="9449"/>
                  </a:lnTo>
                  <a:lnTo>
                    <a:pt x="35186" y="35210"/>
                  </a:lnTo>
                  <a:lnTo>
                    <a:pt x="9440" y="73402"/>
                  </a:lnTo>
                  <a:lnTo>
                    <a:pt x="0" y="120142"/>
                  </a:lnTo>
                  <a:lnTo>
                    <a:pt x="0" y="600710"/>
                  </a:lnTo>
                  <a:lnTo>
                    <a:pt x="9440" y="647449"/>
                  </a:lnTo>
                  <a:lnTo>
                    <a:pt x="35186" y="685641"/>
                  </a:lnTo>
                  <a:lnTo>
                    <a:pt x="73375" y="711402"/>
                  </a:lnTo>
                  <a:lnTo>
                    <a:pt x="120142" y="720852"/>
                  </a:lnTo>
                  <a:lnTo>
                    <a:pt x="1536446" y="720852"/>
                  </a:lnTo>
                  <a:lnTo>
                    <a:pt x="1583185" y="711402"/>
                  </a:lnTo>
                  <a:lnTo>
                    <a:pt x="1621377" y="685641"/>
                  </a:lnTo>
                  <a:lnTo>
                    <a:pt x="1647138" y="647449"/>
                  </a:lnTo>
                  <a:lnTo>
                    <a:pt x="1656588" y="600710"/>
                  </a:lnTo>
                  <a:lnTo>
                    <a:pt x="1656588" y="120142"/>
                  </a:lnTo>
                  <a:lnTo>
                    <a:pt x="1647138" y="73402"/>
                  </a:lnTo>
                  <a:lnTo>
                    <a:pt x="1621377" y="35210"/>
                  </a:lnTo>
                  <a:lnTo>
                    <a:pt x="1583185" y="9449"/>
                  </a:lnTo>
                  <a:lnTo>
                    <a:pt x="1536446" y="0"/>
                  </a:lnTo>
                  <a:close/>
                </a:path>
              </a:pathLst>
            </a:custGeom>
            <a:solidFill>
              <a:srgbClr val="4F61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4" name="object 54"/>
            <p:cNvSpPr/>
            <p:nvPr/>
          </p:nvSpPr>
          <p:spPr>
            <a:xfrm>
              <a:off x="261365" y="3815334"/>
              <a:ext cx="1656714" cy="721360"/>
            </a:xfrm>
            <a:custGeom>
              <a:avLst/>
              <a:gdLst/>
              <a:ahLst/>
              <a:cxnLst/>
              <a:rect l="l" t="t" r="r" b="b"/>
              <a:pathLst>
                <a:path w="1656714" h="721360">
                  <a:moveTo>
                    <a:pt x="0" y="120142"/>
                  </a:moveTo>
                  <a:lnTo>
                    <a:pt x="9440" y="73402"/>
                  </a:lnTo>
                  <a:lnTo>
                    <a:pt x="35186" y="35210"/>
                  </a:lnTo>
                  <a:lnTo>
                    <a:pt x="73375" y="9449"/>
                  </a:lnTo>
                  <a:lnTo>
                    <a:pt x="120142" y="0"/>
                  </a:lnTo>
                  <a:lnTo>
                    <a:pt x="1536446" y="0"/>
                  </a:lnTo>
                  <a:lnTo>
                    <a:pt x="1583185" y="9449"/>
                  </a:lnTo>
                  <a:lnTo>
                    <a:pt x="1621377" y="35210"/>
                  </a:lnTo>
                  <a:lnTo>
                    <a:pt x="1647138" y="73402"/>
                  </a:lnTo>
                  <a:lnTo>
                    <a:pt x="1656588" y="120142"/>
                  </a:lnTo>
                  <a:lnTo>
                    <a:pt x="1656588" y="600710"/>
                  </a:lnTo>
                  <a:lnTo>
                    <a:pt x="1647138" y="647449"/>
                  </a:lnTo>
                  <a:lnTo>
                    <a:pt x="1621377" y="685641"/>
                  </a:lnTo>
                  <a:lnTo>
                    <a:pt x="1583185" y="711402"/>
                  </a:lnTo>
                  <a:lnTo>
                    <a:pt x="1536446" y="720852"/>
                  </a:lnTo>
                  <a:lnTo>
                    <a:pt x="120142" y="720852"/>
                  </a:lnTo>
                  <a:lnTo>
                    <a:pt x="73375" y="711402"/>
                  </a:lnTo>
                  <a:lnTo>
                    <a:pt x="35186" y="685641"/>
                  </a:lnTo>
                  <a:lnTo>
                    <a:pt x="9440" y="647449"/>
                  </a:lnTo>
                  <a:lnTo>
                    <a:pt x="0" y="600710"/>
                  </a:lnTo>
                  <a:lnTo>
                    <a:pt x="0" y="120142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5" name="object 55"/>
            <p:cNvSpPr txBox="1"/>
            <p:nvPr/>
          </p:nvSpPr>
          <p:spPr>
            <a:xfrm>
              <a:off x="392379" y="3983735"/>
              <a:ext cx="1392555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759н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</a:t>
              </a:r>
              <a:r>
                <a:rPr sz="9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19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56" name="object 56"/>
            <p:cNvSpPr txBox="1"/>
            <p:nvPr/>
          </p:nvSpPr>
          <p:spPr>
            <a:xfrm>
              <a:off x="474675" y="4166869"/>
              <a:ext cx="1228725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-3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57" name="object 57"/>
            <p:cNvSpPr/>
            <p:nvPr/>
          </p:nvSpPr>
          <p:spPr>
            <a:xfrm>
              <a:off x="7356347" y="3773436"/>
              <a:ext cx="1775459" cy="803135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8" name="object 58"/>
            <p:cNvSpPr/>
            <p:nvPr/>
          </p:nvSpPr>
          <p:spPr>
            <a:xfrm>
              <a:off x="7426452" y="3907561"/>
              <a:ext cx="1667255" cy="5836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9" name="object 59"/>
            <p:cNvSpPr/>
            <p:nvPr/>
          </p:nvSpPr>
          <p:spPr>
            <a:xfrm>
              <a:off x="7418069" y="3815334"/>
              <a:ext cx="1656714" cy="684530"/>
            </a:xfrm>
            <a:custGeom>
              <a:avLst/>
              <a:gdLst/>
              <a:ahLst/>
              <a:cxnLst/>
              <a:rect l="l" t="t" r="r" b="b"/>
              <a:pathLst>
                <a:path w="1656715" h="684529">
                  <a:moveTo>
                    <a:pt x="1542541" y="0"/>
                  </a:moveTo>
                  <a:lnTo>
                    <a:pt x="114046" y="0"/>
                  </a:lnTo>
                  <a:lnTo>
                    <a:pt x="69651" y="8961"/>
                  </a:lnTo>
                  <a:lnTo>
                    <a:pt x="33400" y="33401"/>
                  </a:lnTo>
                  <a:lnTo>
                    <a:pt x="8961" y="69651"/>
                  </a:lnTo>
                  <a:lnTo>
                    <a:pt x="0" y="114046"/>
                  </a:lnTo>
                  <a:lnTo>
                    <a:pt x="0" y="570230"/>
                  </a:lnTo>
                  <a:lnTo>
                    <a:pt x="8961" y="614624"/>
                  </a:lnTo>
                  <a:lnTo>
                    <a:pt x="33400" y="650875"/>
                  </a:lnTo>
                  <a:lnTo>
                    <a:pt x="69651" y="675314"/>
                  </a:lnTo>
                  <a:lnTo>
                    <a:pt x="114046" y="684276"/>
                  </a:lnTo>
                  <a:lnTo>
                    <a:pt x="1542541" y="684276"/>
                  </a:lnTo>
                  <a:lnTo>
                    <a:pt x="1586936" y="675314"/>
                  </a:lnTo>
                  <a:lnTo>
                    <a:pt x="1623186" y="650875"/>
                  </a:lnTo>
                  <a:lnTo>
                    <a:pt x="1647626" y="614624"/>
                  </a:lnTo>
                  <a:lnTo>
                    <a:pt x="1656587" y="570230"/>
                  </a:lnTo>
                  <a:lnTo>
                    <a:pt x="1656587" y="114046"/>
                  </a:lnTo>
                  <a:lnTo>
                    <a:pt x="1647626" y="69651"/>
                  </a:lnTo>
                  <a:lnTo>
                    <a:pt x="1623186" y="33401"/>
                  </a:lnTo>
                  <a:lnTo>
                    <a:pt x="1586936" y="8961"/>
                  </a:lnTo>
                  <a:lnTo>
                    <a:pt x="1542541" y="0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0" name="object 60"/>
            <p:cNvSpPr/>
            <p:nvPr/>
          </p:nvSpPr>
          <p:spPr>
            <a:xfrm>
              <a:off x="7418069" y="3815334"/>
              <a:ext cx="1656714" cy="684530"/>
            </a:xfrm>
            <a:custGeom>
              <a:avLst/>
              <a:gdLst/>
              <a:ahLst/>
              <a:cxnLst/>
              <a:rect l="l" t="t" r="r" b="b"/>
              <a:pathLst>
                <a:path w="1656715" h="684529">
                  <a:moveTo>
                    <a:pt x="0" y="114046"/>
                  </a:moveTo>
                  <a:lnTo>
                    <a:pt x="8961" y="69651"/>
                  </a:lnTo>
                  <a:lnTo>
                    <a:pt x="33400" y="33401"/>
                  </a:lnTo>
                  <a:lnTo>
                    <a:pt x="69651" y="8961"/>
                  </a:lnTo>
                  <a:lnTo>
                    <a:pt x="114046" y="0"/>
                  </a:lnTo>
                  <a:lnTo>
                    <a:pt x="1542541" y="0"/>
                  </a:lnTo>
                  <a:lnTo>
                    <a:pt x="1586936" y="8961"/>
                  </a:lnTo>
                  <a:lnTo>
                    <a:pt x="1623186" y="33401"/>
                  </a:lnTo>
                  <a:lnTo>
                    <a:pt x="1647626" y="69651"/>
                  </a:lnTo>
                  <a:lnTo>
                    <a:pt x="1656587" y="114046"/>
                  </a:lnTo>
                  <a:lnTo>
                    <a:pt x="1656587" y="570230"/>
                  </a:lnTo>
                  <a:lnTo>
                    <a:pt x="1647626" y="614624"/>
                  </a:lnTo>
                  <a:lnTo>
                    <a:pt x="1623186" y="650875"/>
                  </a:lnTo>
                  <a:lnTo>
                    <a:pt x="1586936" y="675314"/>
                  </a:lnTo>
                  <a:lnTo>
                    <a:pt x="1542541" y="684276"/>
                  </a:lnTo>
                  <a:lnTo>
                    <a:pt x="114046" y="684276"/>
                  </a:lnTo>
                  <a:lnTo>
                    <a:pt x="69651" y="675314"/>
                  </a:lnTo>
                  <a:lnTo>
                    <a:pt x="33400" y="650875"/>
                  </a:lnTo>
                  <a:lnTo>
                    <a:pt x="8961" y="614624"/>
                  </a:lnTo>
                  <a:lnTo>
                    <a:pt x="0" y="570230"/>
                  </a:lnTo>
                  <a:lnTo>
                    <a:pt x="0" y="114046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1" name="object 61"/>
            <p:cNvSpPr txBox="1"/>
            <p:nvPr/>
          </p:nvSpPr>
          <p:spPr>
            <a:xfrm>
              <a:off x="7548499" y="3965701"/>
              <a:ext cx="13925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729н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</a:t>
              </a:r>
              <a:r>
                <a:rPr sz="9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14</a:t>
              </a:r>
              <a:endParaRPr sz="900">
                <a:latin typeface="Calibri"/>
                <a:cs typeface="Calibri"/>
              </a:endParaRPr>
            </a:p>
            <a:p>
              <a:pPr marL="476" algn="ctr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-4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62" name="object 62"/>
            <p:cNvSpPr/>
            <p:nvPr/>
          </p:nvSpPr>
          <p:spPr>
            <a:xfrm>
              <a:off x="199644" y="4494250"/>
              <a:ext cx="3503676" cy="55018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3" name="object 63"/>
            <p:cNvSpPr/>
            <p:nvPr/>
          </p:nvSpPr>
          <p:spPr>
            <a:xfrm>
              <a:off x="498348" y="4593374"/>
              <a:ext cx="2904743" cy="40077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4" name="object 64"/>
            <p:cNvSpPr/>
            <p:nvPr/>
          </p:nvSpPr>
          <p:spPr>
            <a:xfrm>
              <a:off x="261365" y="4536185"/>
              <a:ext cx="3385185" cy="431800"/>
            </a:xfrm>
            <a:custGeom>
              <a:avLst/>
              <a:gdLst/>
              <a:ahLst/>
              <a:cxnLst/>
              <a:rect l="l" t="t" r="r" b="b"/>
              <a:pathLst>
                <a:path w="3385185" h="431800">
                  <a:moveTo>
                    <a:pt x="3312922" y="0"/>
                  </a:moveTo>
                  <a:lnTo>
                    <a:pt x="71882" y="0"/>
                  </a:lnTo>
                  <a:lnTo>
                    <a:pt x="43901" y="5641"/>
                  </a:lnTo>
                  <a:lnTo>
                    <a:pt x="21053" y="21034"/>
                  </a:lnTo>
                  <a:lnTo>
                    <a:pt x="5648" y="43880"/>
                  </a:lnTo>
                  <a:lnTo>
                    <a:pt x="0" y="71881"/>
                  </a:lnTo>
                  <a:lnTo>
                    <a:pt x="0" y="359409"/>
                  </a:lnTo>
                  <a:lnTo>
                    <a:pt x="5648" y="387411"/>
                  </a:lnTo>
                  <a:lnTo>
                    <a:pt x="21053" y="410257"/>
                  </a:lnTo>
                  <a:lnTo>
                    <a:pt x="43901" y="425650"/>
                  </a:lnTo>
                  <a:lnTo>
                    <a:pt x="71882" y="431291"/>
                  </a:lnTo>
                  <a:lnTo>
                    <a:pt x="3312922" y="431291"/>
                  </a:lnTo>
                  <a:lnTo>
                    <a:pt x="3340923" y="425650"/>
                  </a:lnTo>
                  <a:lnTo>
                    <a:pt x="3363769" y="410257"/>
                  </a:lnTo>
                  <a:lnTo>
                    <a:pt x="3379162" y="387411"/>
                  </a:lnTo>
                  <a:lnTo>
                    <a:pt x="3384804" y="359409"/>
                  </a:lnTo>
                  <a:lnTo>
                    <a:pt x="3384804" y="71881"/>
                  </a:lnTo>
                  <a:lnTo>
                    <a:pt x="3379162" y="43880"/>
                  </a:lnTo>
                  <a:lnTo>
                    <a:pt x="3363769" y="21034"/>
                  </a:lnTo>
                  <a:lnTo>
                    <a:pt x="3340923" y="5641"/>
                  </a:lnTo>
                  <a:lnTo>
                    <a:pt x="3312922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5" name="object 65"/>
            <p:cNvSpPr/>
            <p:nvPr/>
          </p:nvSpPr>
          <p:spPr>
            <a:xfrm>
              <a:off x="261365" y="4536185"/>
              <a:ext cx="3385185" cy="431800"/>
            </a:xfrm>
            <a:custGeom>
              <a:avLst/>
              <a:gdLst/>
              <a:ahLst/>
              <a:cxnLst/>
              <a:rect l="l" t="t" r="r" b="b"/>
              <a:pathLst>
                <a:path w="3385185" h="431800">
                  <a:moveTo>
                    <a:pt x="0" y="71881"/>
                  </a:moveTo>
                  <a:lnTo>
                    <a:pt x="5648" y="43880"/>
                  </a:lnTo>
                  <a:lnTo>
                    <a:pt x="21053" y="21034"/>
                  </a:lnTo>
                  <a:lnTo>
                    <a:pt x="43901" y="5641"/>
                  </a:lnTo>
                  <a:lnTo>
                    <a:pt x="71882" y="0"/>
                  </a:lnTo>
                  <a:lnTo>
                    <a:pt x="3312922" y="0"/>
                  </a:lnTo>
                  <a:lnTo>
                    <a:pt x="3340923" y="5641"/>
                  </a:lnTo>
                  <a:lnTo>
                    <a:pt x="3363769" y="21034"/>
                  </a:lnTo>
                  <a:lnTo>
                    <a:pt x="3379162" y="43880"/>
                  </a:lnTo>
                  <a:lnTo>
                    <a:pt x="3384804" y="71881"/>
                  </a:lnTo>
                  <a:lnTo>
                    <a:pt x="3384804" y="359409"/>
                  </a:lnTo>
                  <a:lnTo>
                    <a:pt x="3379162" y="387411"/>
                  </a:lnTo>
                  <a:lnTo>
                    <a:pt x="3363769" y="410257"/>
                  </a:lnTo>
                  <a:lnTo>
                    <a:pt x="3340923" y="425650"/>
                  </a:lnTo>
                  <a:lnTo>
                    <a:pt x="3312922" y="431291"/>
                  </a:lnTo>
                  <a:lnTo>
                    <a:pt x="71882" y="431291"/>
                  </a:lnTo>
                  <a:lnTo>
                    <a:pt x="43901" y="425650"/>
                  </a:lnTo>
                  <a:lnTo>
                    <a:pt x="21053" y="410257"/>
                  </a:lnTo>
                  <a:lnTo>
                    <a:pt x="5648" y="387411"/>
                  </a:lnTo>
                  <a:lnTo>
                    <a:pt x="0" y="359409"/>
                  </a:lnTo>
                  <a:lnTo>
                    <a:pt x="0" y="71881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6" name="object 66"/>
            <p:cNvSpPr txBox="1"/>
            <p:nvPr/>
          </p:nvSpPr>
          <p:spPr>
            <a:xfrm>
              <a:off x="620064" y="4651247"/>
              <a:ext cx="2664460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701н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 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01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67" name="object 67"/>
            <p:cNvSpPr/>
            <p:nvPr/>
          </p:nvSpPr>
          <p:spPr>
            <a:xfrm>
              <a:off x="199644" y="4925567"/>
              <a:ext cx="1847088" cy="76655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8" name="object 68"/>
            <p:cNvSpPr/>
            <p:nvPr/>
          </p:nvSpPr>
          <p:spPr>
            <a:xfrm>
              <a:off x="306324" y="5041391"/>
              <a:ext cx="1667256" cy="5836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69" name="object 69"/>
            <p:cNvSpPr/>
            <p:nvPr/>
          </p:nvSpPr>
          <p:spPr>
            <a:xfrm>
              <a:off x="261365" y="4967478"/>
              <a:ext cx="1728470" cy="647700"/>
            </a:xfrm>
            <a:custGeom>
              <a:avLst/>
              <a:gdLst/>
              <a:ahLst/>
              <a:cxnLst/>
              <a:rect l="l" t="t" r="r" b="b"/>
              <a:pathLst>
                <a:path w="1728470" h="647700">
                  <a:moveTo>
                    <a:pt x="1620266" y="0"/>
                  </a:moveTo>
                  <a:lnTo>
                    <a:pt x="107950" y="0"/>
                  </a:lnTo>
                  <a:lnTo>
                    <a:pt x="65933" y="8491"/>
                  </a:lnTo>
                  <a:lnTo>
                    <a:pt x="31619" y="31638"/>
                  </a:lnTo>
                  <a:lnTo>
                    <a:pt x="8483" y="65954"/>
                  </a:lnTo>
                  <a:lnTo>
                    <a:pt x="0" y="107950"/>
                  </a:lnTo>
                  <a:lnTo>
                    <a:pt x="0" y="539750"/>
                  </a:lnTo>
                  <a:lnTo>
                    <a:pt x="8483" y="581745"/>
                  </a:lnTo>
                  <a:lnTo>
                    <a:pt x="31619" y="616061"/>
                  </a:lnTo>
                  <a:lnTo>
                    <a:pt x="65933" y="639208"/>
                  </a:lnTo>
                  <a:lnTo>
                    <a:pt x="107950" y="647700"/>
                  </a:lnTo>
                  <a:lnTo>
                    <a:pt x="1620266" y="647700"/>
                  </a:lnTo>
                  <a:lnTo>
                    <a:pt x="1662261" y="639208"/>
                  </a:lnTo>
                  <a:lnTo>
                    <a:pt x="1696577" y="616061"/>
                  </a:lnTo>
                  <a:lnTo>
                    <a:pt x="1719724" y="581745"/>
                  </a:lnTo>
                  <a:lnTo>
                    <a:pt x="1728215" y="539750"/>
                  </a:lnTo>
                  <a:lnTo>
                    <a:pt x="1728215" y="107950"/>
                  </a:lnTo>
                  <a:lnTo>
                    <a:pt x="1719724" y="65954"/>
                  </a:lnTo>
                  <a:lnTo>
                    <a:pt x="1696577" y="31638"/>
                  </a:lnTo>
                  <a:lnTo>
                    <a:pt x="1662261" y="8491"/>
                  </a:lnTo>
                  <a:lnTo>
                    <a:pt x="1620266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0" name="object 70"/>
            <p:cNvSpPr/>
            <p:nvPr/>
          </p:nvSpPr>
          <p:spPr>
            <a:xfrm>
              <a:off x="261365" y="4967478"/>
              <a:ext cx="1728470" cy="647700"/>
            </a:xfrm>
            <a:custGeom>
              <a:avLst/>
              <a:gdLst/>
              <a:ahLst/>
              <a:cxnLst/>
              <a:rect l="l" t="t" r="r" b="b"/>
              <a:pathLst>
                <a:path w="1728470" h="647700">
                  <a:moveTo>
                    <a:pt x="0" y="107950"/>
                  </a:moveTo>
                  <a:lnTo>
                    <a:pt x="8483" y="65954"/>
                  </a:lnTo>
                  <a:lnTo>
                    <a:pt x="31619" y="31638"/>
                  </a:lnTo>
                  <a:lnTo>
                    <a:pt x="65933" y="8491"/>
                  </a:lnTo>
                  <a:lnTo>
                    <a:pt x="107950" y="0"/>
                  </a:lnTo>
                  <a:lnTo>
                    <a:pt x="1620266" y="0"/>
                  </a:lnTo>
                  <a:lnTo>
                    <a:pt x="1662261" y="8491"/>
                  </a:lnTo>
                  <a:lnTo>
                    <a:pt x="1696577" y="31638"/>
                  </a:lnTo>
                  <a:lnTo>
                    <a:pt x="1719724" y="65954"/>
                  </a:lnTo>
                  <a:lnTo>
                    <a:pt x="1728215" y="107950"/>
                  </a:lnTo>
                  <a:lnTo>
                    <a:pt x="1728215" y="539750"/>
                  </a:lnTo>
                  <a:lnTo>
                    <a:pt x="1719724" y="581745"/>
                  </a:lnTo>
                  <a:lnTo>
                    <a:pt x="1696577" y="616061"/>
                  </a:lnTo>
                  <a:lnTo>
                    <a:pt x="1662261" y="639208"/>
                  </a:lnTo>
                  <a:lnTo>
                    <a:pt x="1620266" y="647700"/>
                  </a:lnTo>
                  <a:lnTo>
                    <a:pt x="107950" y="647700"/>
                  </a:lnTo>
                  <a:lnTo>
                    <a:pt x="65933" y="639208"/>
                  </a:lnTo>
                  <a:lnTo>
                    <a:pt x="31619" y="616061"/>
                  </a:lnTo>
                  <a:lnTo>
                    <a:pt x="8483" y="581745"/>
                  </a:lnTo>
                  <a:lnTo>
                    <a:pt x="0" y="539750"/>
                  </a:lnTo>
                  <a:lnTo>
                    <a:pt x="0" y="107950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1" name="object 71"/>
            <p:cNvSpPr txBox="1"/>
            <p:nvPr/>
          </p:nvSpPr>
          <p:spPr>
            <a:xfrm>
              <a:off x="428346" y="5099939"/>
              <a:ext cx="13925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0961" marR="3810" indent="-61913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726н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</a:t>
              </a:r>
              <a:r>
                <a:rPr sz="9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12 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-3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72" name="object 72"/>
            <p:cNvSpPr/>
            <p:nvPr/>
          </p:nvSpPr>
          <p:spPr>
            <a:xfrm>
              <a:off x="199644" y="5609844"/>
              <a:ext cx="3432048" cy="33525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3" name="object 73"/>
            <p:cNvSpPr/>
            <p:nvPr/>
          </p:nvSpPr>
          <p:spPr>
            <a:xfrm>
              <a:off x="495300" y="5600700"/>
              <a:ext cx="2837688" cy="400773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4" name="object 74"/>
            <p:cNvSpPr/>
            <p:nvPr/>
          </p:nvSpPr>
          <p:spPr>
            <a:xfrm>
              <a:off x="261365" y="5651753"/>
              <a:ext cx="3313429" cy="216535"/>
            </a:xfrm>
            <a:custGeom>
              <a:avLst/>
              <a:gdLst/>
              <a:ahLst/>
              <a:cxnLst/>
              <a:rect l="l" t="t" r="r" b="b"/>
              <a:pathLst>
                <a:path w="3313429" h="216535">
                  <a:moveTo>
                    <a:pt x="3277108" y="0"/>
                  </a:moveTo>
                  <a:lnTo>
                    <a:pt x="36068" y="0"/>
                  </a:lnTo>
                  <a:lnTo>
                    <a:pt x="22031" y="2835"/>
                  </a:lnTo>
                  <a:lnTo>
                    <a:pt x="10566" y="10566"/>
                  </a:lnTo>
                  <a:lnTo>
                    <a:pt x="2835" y="22031"/>
                  </a:lnTo>
                  <a:lnTo>
                    <a:pt x="0" y="36068"/>
                  </a:lnTo>
                  <a:lnTo>
                    <a:pt x="0" y="180340"/>
                  </a:lnTo>
                  <a:lnTo>
                    <a:pt x="2835" y="194376"/>
                  </a:lnTo>
                  <a:lnTo>
                    <a:pt x="10566" y="205841"/>
                  </a:lnTo>
                  <a:lnTo>
                    <a:pt x="22031" y="213572"/>
                  </a:lnTo>
                  <a:lnTo>
                    <a:pt x="36068" y="216408"/>
                  </a:lnTo>
                  <a:lnTo>
                    <a:pt x="3277108" y="216408"/>
                  </a:lnTo>
                  <a:lnTo>
                    <a:pt x="3291155" y="213572"/>
                  </a:lnTo>
                  <a:lnTo>
                    <a:pt x="3302619" y="205841"/>
                  </a:lnTo>
                  <a:lnTo>
                    <a:pt x="3310344" y="194376"/>
                  </a:lnTo>
                  <a:lnTo>
                    <a:pt x="3313176" y="180340"/>
                  </a:lnTo>
                  <a:lnTo>
                    <a:pt x="3313176" y="36068"/>
                  </a:lnTo>
                  <a:lnTo>
                    <a:pt x="3310344" y="22031"/>
                  </a:lnTo>
                  <a:lnTo>
                    <a:pt x="3302619" y="10566"/>
                  </a:lnTo>
                  <a:lnTo>
                    <a:pt x="3291155" y="2835"/>
                  </a:lnTo>
                  <a:lnTo>
                    <a:pt x="3277108" y="0"/>
                  </a:lnTo>
                  <a:close/>
                </a:path>
              </a:pathLst>
            </a:custGeom>
            <a:solidFill>
              <a:srgbClr val="4F6128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5" name="object 75"/>
            <p:cNvSpPr/>
            <p:nvPr/>
          </p:nvSpPr>
          <p:spPr>
            <a:xfrm>
              <a:off x="261365" y="5651753"/>
              <a:ext cx="3313429" cy="216535"/>
            </a:xfrm>
            <a:custGeom>
              <a:avLst/>
              <a:gdLst/>
              <a:ahLst/>
              <a:cxnLst/>
              <a:rect l="l" t="t" r="r" b="b"/>
              <a:pathLst>
                <a:path w="3313429" h="216535">
                  <a:moveTo>
                    <a:pt x="0" y="36068"/>
                  </a:moveTo>
                  <a:lnTo>
                    <a:pt x="2835" y="22031"/>
                  </a:lnTo>
                  <a:lnTo>
                    <a:pt x="10566" y="10566"/>
                  </a:lnTo>
                  <a:lnTo>
                    <a:pt x="22031" y="2835"/>
                  </a:lnTo>
                  <a:lnTo>
                    <a:pt x="36068" y="0"/>
                  </a:lnTo>
                  <a:lnTo>
                    <a:pt x="3277108" y="0"/>
                  </a:lnTo>
                  <a:lnTo>
                    <a:pt x="3291155" y="2835"/>
                  </a:lnTo>
                  <a:lnTo>
                    <a:pt x="3302619" y="10566"/>
                  </a:lnTo>
                  <a:lnTo>
                    <a:pt x="3310344" y="22031"/>
                  </a:lnTo>
                  <a:lnTo>
                    <a:pt x="3313176" y="36068"/>
                  </a:lnTo>
                  <a:lnTo>
                    <a:pt x="3313176" y="180340"/>
                  </a:lnTo>
                  <a:lnTo>
                    <a:pt x="3310344" y="194376"/>
                  </a:lnTo>
                  <a:lnTo>
                    <a:pt x="3302619" y="205841"/>
                  </a:lnTo>
                  <a:lnTo>
                    <a:pt x="3291155" y="213572"/>
                  </a:lnTo>
                  <a:lnTo>
                    <a:pt x="3277108" y="216408"/>
                  </a:lnTo>
                  <a:lnTo>
                    <a:pt x="36068" y="216408"/>
                  </a:lnTo>
                  <a:lnTo>
                    <a:pt x="22031" y="213572"/>
                  </a:lnTo>
                  <a:lnTo>
                    <a:pt x="10566" y="205841"/>
                  </a:lnTo>
                  <a:lnTo>
                    <a:pt x="2835" y="194376"/>
                  </a:lnTo>
                  <a:lnTo>
                    <a:pt x="0" y="180340"/>
                  </a:lnTo>
                  <a:lnTo>
                    <a:pt x="0" y="36068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6" name="object 76"/>
            <p:cNvSpPr txBox="1"/>
            <p:nvPr/>
          </p:nvSpPr>
          <p:spPr>
            <a:xfrm>
              <a:off x="617322" y="5661964"/>
              <a:ext cx="9954259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>
                <a:tabLst>
                  <a:tab pos="2294096" algn="l"/>
                </a:tabLst>
              </a:pP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601н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 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01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ноября</a:t>
              </a:r>
              <a:r>
                <a:rPr sz="900" spc="71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	</a:t>
              </a:r>
              <a:r>
                <a:rPr sz="825" b="1" dirty="0">
                  <a:latin typeface="Calibri"/>
                  <a:cs typeface="Calibri"/>
                </a:rPr>
                <a:t>ПОЛОЖЕНИЕ О РАЗРАБОТКЕ ОЦЕНОЧНЫХ СРЕДСТВ ДЛЯ ПРОВЕДЕНИЯ НЕЗАВИСИМОЙ ОЦЕНКИ</a:t>
              </a:r>
              <a:r>
                <a:rPr sz="825" b="1" spc="-45" dirty="0">
                  <a:latin typeface="Calibri"/>
                  <a:cs typeface="Calibri"/>
                </a:rPr>
                <a:t> </a:t>
              </a:r>
              <a:r>
                <a:rPr sz="825" b="1" spc="-4" dirty="0">
                  <a:latin typeface="Calibri"/>
                  <a:cs typeface="Calibri"/>
                </a:rPr>
                <a:t>КВАЛИФИКАЦИИ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77" name="object 77"/>
            <p:cNvSpPr/>
            <p:nvPr/>
          </p:nvSpPr>
          <p:spPr>
            <a:xfrm>
              <a:off x="199644" y="5826252"/>
              <a:ext cx="1847088" cy="6933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8" name="object 78"/>
            <p:cNvSpPr/>
            <p:nvPr/>
          </p:nvSpPr>
          <p:spPr>
            <a:xfrm>
              <a:off x="306324" y="5905500"/>
              <a:ext cx="1632204" cy="583666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79" name="object 79"/>
            <p:cNvSpPr/>
            <p:nvPr/>
          </p:nvSpPr>
          <p:spPr>
            <a:xfrm>
              <a:off x="261365" y="5868161"/>
              <a:ext cx="1728470" cy="574675"/>
            </a:xfrm>
            <a:custGeom>
              <a:avLst/>
              <a:gdLst/>
              <a:ahLst/>
              <a:cxnLst/>
              <a:rect l="l" t="t" r="r" b="b"/>
              <a:pathLst>
                <a:path w="1728470" h="574675">
                  <a:moveTo>
                    <a:pt x="1632458" y="0"/>
                  </a:moveTo>
                  <a:lnTo>
                    <a:pt x="95758" y="0"/>
                  </a:lnTo>
                  <a:lnTo>
                    <a:pt x="58485" y="7525"/>
                  </a:lnTo>
                  <a:lnTo>
                    <a:pt x="28047" y="28047"/>
                  </a:lnTo>
                  <a:lnTo>
                    <a:pt x="7525" y="58485"/>
                  </a:lnTo>
                  <a:lnTo>
                    <a:pt x="0" y="95757"/>
                  </a:lnTo>
                  <a:lnTo>
                    <a:pt x="0" y="478789"/>
                  </a:lnTo>
                  <a:lnTo>
                    <a:pt x="7525" y="516062"/>
                  </a:lnTo>
                  <a:lnTo>
                    <a:pt x="28047" y="546500"/>
                  </a:lnTo>
                  <a:lnTo>
                    <a:pt x="58485" y="567022"/>
                  </a:lnTo>
                  <a:lnTo>
                    <a:pt x="95758" y="574547"/>
                  </a:lnTo>
                  <a:lnTo>
                    <a:pt x="1632458" y="574547"/>
                  </a:lnTo>
                  <a:lnTo>
                    <a:pt x="1669708" y="567022"/>
                  </a:lnTo>
                  <a:lnTo>
                    <a:pt x="1700149" y="546500"/>
                  </a:lnTo>
                  <a:lnTo>
                    <a:pt x="1720683" y="516062"/>
                  </a:lnTo>
                  <a:lnTo>
                    <a:pt x="1728215" y="478789"/>
                  </a:lnTo>
                  <a:lnTo>
                    <a:pt x="1728215" y="95757"/>
                  </a:lnTo>
                  <a:lnTo>
                    <a:pt x="1720683" y="58485"/>
                  </a:lnTo>
                  <a:lnTo>
                    <a:pt x="1700149" y="28047"/>
                  </a:lnTo>
                  <a:lnTo>
                    <a:pt x="1669708" y="7525"/>
                  </a:lnTo>
                  <a:lnTo>
                    <a:pt x="1632458" y="0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0" name="object 80"/>
            <p:cNvSpPr/>
            <p:nvPr/>
          </p:nvSpPr>
          <p:spPr>
            <a:xfrm>
              <a:off x="261365" y="5868161"/>
              <a:ext cx="1728470" cy="574675"/>
            </a:xfrm>
            <a:custGeom>
              <a:avLst/>
              <a:gdLst/>
              <a:ahLst/>
              <a:cxnLst/>
              <a:rect l="l" t="t" r="r" b="b"/>
              <a:pathLst>
                <a:path w="1728470" h="574675">
                  <a:moveTo>
                    <a:pt x="0" y="95757"/>
                  </a:moveTo>
                  <a:lnTo>
                    <a:pt x="7525" y="58485"/>
                  </a:lnTo>
                  <a:lnTo>
                    <a:pt x="28047" y="28047"/>
                  </a:lnTo>
                  <a:lnTo>
                    <a:pt x="58485" y="7525"/>
                  </a:lnTo>
                  <a:lnTo>
                    <a:pt x="95758" y="0"/>
                  </a:lnTo>
                  <a:lnTo>
                    <a:pt x="1632458" y="0"/>
                  </a:lnTo>
                  <a:lnTo>
                    <a:pt x="1669708" y="7525"/>
                  </a:lnTo>
                  <a:lnTo>
                    <a:pt x="1700149" y="28047"/>
                  </a:lnTo>
                  <a:lnTo>
                    <a:pt x="1720683" y="58485"/>
                  </a:lnTo>
                  <a:lnTo>
                    <a:pt x="1728215" y="95757"/>
                  </a:lnTo>
                  <a:lnTo>
                    <a:pt x="1728215" y="478789"/>
                  </a:lnTo>
                  <a:lnTo>
                    <a:pt x="1720683" y="516062"/>
                  </a:lnTo>
                  <a:lnTo>
                    <a:pt x="1700149" y="546500"/>
                  </a:lnTo>
                  <a:lnTo>
                    <a:pt x="1669708" y="567022"/>
                  </a:lnTo>
                  <a:lnTo>
                    <a:pt x="1632458" y="574547"/>
                  </a:lnTo>
                  <a:lnTo>
                    <a:pt x="95758" y="574547"/>
                  </a:lnTo>
                  <a:lnTo>
                    <a:pt x="58485" y="567022"/>
                  </a:lnTo>
                  <a:lnTo>
                    <a:pt x="28047" y="546500"/>
                  </a:lnTo>
                  <a:lnTo>
                    <a:pt x="7525" y="516062"/>
                  </a:lnTo>
                  <a:lnTo>
                    <a:pt x="0" y="478789"/>
                  </a:lnTo>
                  <a:lnTo>
                    <a:pt x="0" y="957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1" name="object 81"/>
            <p:cNvSpPr txBox="1"/>
            <p:nvPr/>
          </p:nvSpPr>
          <p:spPr>
            <a:xfrm>
              <a:off x="427431" y="5963716"/>
              <a:ext cx="139382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7154" marR="3810" indent="-88106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649н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</a:t>
              </a:r>
              <a:r>
                <a:rPr sz="9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4" dirty="0">
                  <a:solidFill>
                    <a:srgbClr val="FFFFFF"/>
                  </a:solidFill>
                  <a:latin typeface="Calibri"/>
                  <a:cs typeface="Calibri"/>
                </a:rPr>
                <a:t>15 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ноября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-3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82" name="object 82"/>
            <p:cNvSpPr/>
            <p:nvPr/>
          </p:nvSpPr>
          <p:spPr>
            <a:xfrm>
              <a:off x="199644" y="6400798"/>
              <a:ext cx="3144012" cy="45719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3" name="object 83"/>
            <p:cNvSpPr/>
            <p:nvPr/>
          </p:nvSpPr>
          <p:spPr>
            <a:xfrm>
              <a:off x="318515" y="6464810"/>
              <a:ext cx="2904744" cy="393186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4" name="object 84"/>
            <p:cNvSpPr/>
            <p:nvPr/>
          </p:nvSpPr>
          <p:spPr>
            <a:xfrm>
              <a:off x="261365" y="6442709"/>
              <a:ext cx="3025140" cy="361315"/>
            </a:xfrm>
            <a:custGeom>
              <a:avLst/>
              <a:gdLst/>
              <a:ahLst/>
              <a:cxnLst/>
              <a:rect l="l" t="t" r="r" b="b"/>
              <a:pathLst>
                <a:path w="3025140" h="361315">
                  <a:moveTo>
                    <a:pt x="2964941" y="0"/>
                  </a:moveTo>
                  <a:lnTo>
                    <a:pt x="60198" y="0"/>
                  </a:lnTo>
                  <a:lnTo>
                    <a:pt x="36765" y="4730"/>
                  </a:lnTo>
                  <a:lnTo>
                    <a:pt x="17630" y="17630"/>
                  </a:lnTo>
                  <a:lnTo>
                    <a:pt x="4730" y="36765"/>
                  </a:lnTo>
                  <a:lnTo>
                    <a:pt x="0" y="60197"/>
                  </a:lnTo>
                  <a:lnTo>
                    <a:pt x="0" y="300988"/>
                  </a:lnTo>
                  <a:lnTo>
                    <a:pt x="4730" y="324421"/>
                  </a:lnTo>
                  <a:lnTo>
                    <a:pt x="17630" y="343556"/>
                  </a:lnTo>
                  <a:lnTo>
                    <a:pt x="36765" y="356457"/>
                  </a:lnTo>
                  <a:lnTo>
                    <a:pt x="60198" y="361187"/>
                  </a:lnTo>
                  <a:lnTo>
                    <a:pt x="2964941" y="361187"/>
                  </a:lnTo>
                  <a:lnTo>
                    <a:pt x="2988385" y="356457"/>
                  </a:lnTo>
                  <a:lnTo>
                    <a:pt x="3007518" y="343556"/>
                  </a:lnTo>
                  <a:lnTo>
                    <a:pt x="3020413" y="324421"/>
                  </a:lnTo>
                  <a:lnTo>
                    <a:pt x="3025140" y="300988"/>
                  </a:lnTo>
                  <a:lnTo>
                    <a:pt x="3025140" y="60197"/>
                  </a:lnTo>
                  <a:lnTo>
                    <a:pt x="3020413" y="36765"/>
                  </a:lnTo>
                  <a:lnTo>
                    <a:pt x="3007518" y="17630"/>
                  </a:lnTo>
                  <a:lnTo>
                    <a:pt x="2988385" y="4730"/>
                  </a:lnTo>
                  <a:lnTo>
                    <a:pt x="2964941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5" name="object 85"/>
            <p:cNvSpPr/>
            <p:nvPr/>
          </p:nvSpPr>
          <p:spPr>
            <a:xfrm>
              <a:off x="261365" y="6442709"/>
              <a:ext cx="3025140" cy="361315"/>
            </a:xfrm>
            <a:custGeom>
              <a:avLst/>
              <a:gdLst/>
              <a:ahLst/>
              <a:cxnLst/>
              <a:rect l="l" t="t" r="r" b="b"/>
              <a:pathLst>
                <a:path w="3025140" h="361315">
                  <a:moveTo>
                    <a:pt x="0" y="60197"/>
                  </a:moveTo>
                  <a:lnTo>
                    <a:pt x="4730" y="36765"/>
                  </a:lnTo>
                  <a:lnTo>
                    <a:pt x="17630" y="17630"/>
                  </a:lnTo>
                  <a:lnTo>
                    <a:pt x="36765" y="4730"/>
                  </a:lnTo>
                  <a:lnTo>
                    <a:pt x="60198" y="0"/>
                  </a:lnTo>
                  <a:lnTo>
                    <a:pt x="2964941" y="0"/>
                  </a:lnTo>
                  <a:lnTo>
                    <a:pt x="2988385" y="4730"/>
                  </a:lnTo>
                  <a:lnTo>
                    <a:pt x="3007518" y="17630"/>
                  </a:lnTo>
                  <a:lnTo>
                    <a:pt x="3020413" y="36765"/>
                  </a:lnTo>
                  <a:lnTo>
                    <a:pt x="3025140" y="60197"/>
                  </a:lnTo>
                  <a:lnTo>
                    <a:pt x="3025140" y="300988"/>
                  </a:lnTo>
                  <a:lnTo>
                    <a:pt x="3020413" y="324421"/>
                  </a:lnTo>
                  <a:lnTo>
                    <a:pt x="3007518" y="343556"/>
                  </a:lnTo>
                  <a:lnTo>
                    <a:pt x="2988385" y="356457"/>
                  </a:lnTo>
                  <a:lnTo>
                    <a:pt x="2964941" y="361187"/>
                  </a:lnTo>
                  <a:lnTo>
                    <a:pt x="60198" y="361187"/>
                  </a:lnTo>
                  <a:lnTo>
                    <a:pt x="36765" y="356457"/>
                  </a:lnTo>
                  <a:lnTo>
                    <a:pt x="17630" y="343556"/>
                  </a:lnTo>
                  <a:lnTo>
                    <a:pt x="4730" y="324421"/>
                  </a:lnTo>
                  <a:lnTo>
                    <a:pt x="0" y="300988"/>
                  </a:lnTo>
                  <a:lnTo>
                    <a:pt x="0" y="6019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6" name="object 86"/>
            <p:cNvSpPr txBox="1"/>
            <p:nvPr/>
          </p:nvSpPr>
          <p:spPr>
            <a:xfrm>
              <a:off x="439623" y="6523329"/>
              <a:ext cx="2664460" cy="184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725н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 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12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4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87" name="object 87"/>
            <p:cNvSpPr/>
            <p:nvPr/>
          </p:nvSpPr>
          <p:spPr>
            <a:xfrm>
              <a:off x="5950458" y="6442709"/>
              <a:ext cx="3025140" cy="361315"/>
            </a:xfrm>
            <a:custGeom>
              <a:avLst/>
              <a:gdLst/>
              <a:ahLst/>
              <a:cxnLst/>
              <a:rect l="l" t="t" r="r" b="b"/>
              <a:pathLst>
                <a:path w="3025140" h="361315">
                  <a:moveTo>
                    <a:pt x="2964941" y="0"/>
                  </a:moveTo>
                  <a:lnTo>
                    <a:pt x="60197" y="0"/>
                  </a:lnTo>
                  <a:lnTo>
                    <a:pt x="36754" y="4730"/>
                  </a:lnTo>
                  <a:lnTo>
                    <a:pt x="17621" y="17630"/>
                  </a:lnTo>
                  <a:lnTo>
                    <a:pt x="4726" y="36765"/>
                  </a:lnTo>
                  <a:lnTo>
                    <a:pt x="0" y="60197"/>
                  </a:lnTo>
                  <a:lnTo>
                    <a:pt x="0" y="300988"/>
                  </a:lnTo>
                  <a:lnTo>
                    <a:pt x="4726" y="324421"/>
                  </a:lnTo>
                  <a:lnTo>
                    <a:pt x="17621" y="343556"/>
                  </a:lnTo>
                  <a:lnTo>
                    <a:pt x="36754" y="356457"/>
                  </a:lnTo>
                  <a:lnTo>
                    <a:pt x="60197" y="361187"/>
                  </a:lnTo>
                  <a:lnTo>
                    <a:pt x="2964941" y="361187"/>
                  </a:lnTo>
                  <a:lnTo>
                    <a:pt x="2988385" y="356457"/>
                  </a:lnTo>
                  <a:lnTo>
                    <a:pt x="3007518" y="343556"/>
                  </a:lnTo>
                  <a:lnTo>
                    <a:pt x="3020413" y="324421"/>
                  </a:lnTo>
                  <a:lnTo>
                    <a:pt x="3025140" y="300988"/>
                  </a:lnTo>
                  <a:lnTo>
                    <a:pt x="3025140" y="60197"/>
                  </a:lnTo>
                  <a:lnTo>
                    <a:pt x="3020413" y="36765"/>
                  </a:lnTo>
                  <a:lnTo>
                    <a:pt x="3007518" y="17630"/>
                  </a:lnTo>
                  <a:lnTo>
                    <a:pt x="2988385" y="4730"/>
                  </a:lnTo>
                  <a:lnTo>
                    <a:pt x="2964941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8" name="object 88"/>
            <p:cNvSpPr/>
            <p:nvPr/>
          </p:nvSpPr>
          <p:spPr>
            <a:xfrm>
              <a:off x="5950458" y="6442709"/>
              <a:ext cx="3025140" cy="361315"/>
            </a:xfrm>
            <a:custGeom>
              <a:avLst/>
              <a:gdLst/>
              <a:ahLst/>
              <a:cxnLst/>
              <a:rect l="l" t="t" r="r" b="b"/>
              <a:pathLst>
                <a:path w="3025140" h="361315">
                  <a:moveTo>
                    <a:pt x="0" y="60197"/>
                  </a:moveTo>
                  <a:lnTo>
                    <a:pt x="4726" y="36765"/>
                  </a:lnTo>
                  <a:lnTo>
                    <a:pt x="17621" y="17630"/>
                  </a:lnTo>
                  <a:lnTo>
                    <a:pt x="36754" y="4730"/>
                  </a:lnTo>
                  <a:lnTo>
                    <a:pt x="60197" y="0"/>
                  </a:lnTo>
                  <a:lnTo>
                    <a:pt x="2964941" y="0"/>
                  </a:lnTo>
                  <a:lnTo>
                    <a:pt x="2988385" y="4730"/>
                  </a:lnTo>
                  <a:lnTo>
                    <a:pt x="3007518" y="17630"/>
                  </a:lnTo>
                  <a:lnTo>
                    <a:pt x="3020413" y="36765"/>
                  </a:lnTo>
                  <a:lnTo>
                    <a:pt x="3025140" y="60197"/>
                  </a:lnTo>
                  <a:lnTo>
                    <a:pt x="3025140" y="300988"/>
                  </a:lnTo>
                  <a:lnTo>
                    <a:pt x="3020413" y="324421"/>
                  </a:lnTo>
                  <a:lnTo>
                    <a:pt x="3007518" y="343556"/>
                  </a:lnTo>
                  <a:lnTo>
                    <a:pt x="2988385" y="356457"/>
                  </a:lnTo>
                  <a:lnTo>
                    <a:pt x="2964941" y="361187"/>
                  </a:lnTo>
                  <a:lnTo>
                    <a:pt x="60197" y="361187"/>
                  </a:lnTo>
                  <a:lnTo>
                    <a:pt x="36754" y="356457"/>
                  </a:lnTo>
                  <a:lnTo>
                    <a:pt x="17621" y="343556"/>
                  </a:lnTo>
                  <a:lnTo>
                    <a:pt x="4726" y="324421"/>
                  </a:lnTo>
                  <a:lnTo>
                    <a:pt x="0" y="300988"/>
                  </a:lnTo>
                  <a:lnTo>
                    <a:pt x="0" y="60197"/>
                  </a:lnTo>
                  <a:close/>
                </a:path>
              </a:pathLst>
            </a:custGeom>
            <a:ln w="25908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89" name="object 89"/>
            <p:cNvSpPr txBox="1"/>
            <p:nvPr/>
          </p:nvSpPr>
          <p:spPr>
            <a:xfrm>
              <a:off x="6266815" y="6447637"/>
              <a:ext cx="2392680" cy="33855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581978" marR="3810" indent="-572929"/>
              <a:r>
                <a:rPr sz="825" b="1" dirty="0">
                  <a:latin typeface="Calibri"/>
                  <a:cs typeface="Calibri"/>
                </a:rPr>
                <a:t>ТЕХНИЧЕСКИЕ ТРЕБОВАНИЯ,</a:t>
              </a:r>
              <a:r>
                <a:rPr sz="825" b="1" spc="-68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ПОРЯДОК  ЗАПОЛНЕНИЯ</a:t>
              </a:r>
              <a:endParaRPr sz="825">
                <a:latin typeface="Calibri"/>
                <a:cs typeface="Calibri"/>
              </a:endParaRPr>
            </a:p>
          </p:txBody>
        </p:sp>
        <p:sp>
          <p:nvSpPr>
            <p:cNvPr id="290" name="object 90"/>
            <p:cNvSpPr/>
            <p:nvPr/>
          </p:nvSpPr>
          <p:spPr>
            <a:xfrm>
              <a:off x="8554211" y="5826252"/>
              <a:ext cx="1847088" cy="693394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1" name="object 91"/>
            <p:cNvSpPr/>
            <p:nvPr/>
          </p:nvSpPr>
          <p:spPr>
            <a:xfrm>
              <a:off x="8659368" y="5905500"/>
              <a:ext cx="1667255" cy="583666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2" name="object 92"/>
            <p:cNvSpPr/>
            <p:nvPr/>
          </p:nvSpPr>
          <p:spPr>
            <a:xfrm>
              <a:off x="8615933" y="5868161"/>
              <a:ext cx="1728470" cy="574675"/>
            </a:xfrm>
            <a:custGeom>
              <a:avLst/>
              <a:gdLst/>
              <a:ahLst/>
              <a:cxnLst/>
              <a:rect l="l" t="t" r="r" b="b"/>
              <a:pathLst>
                <a:path w="1728470" h="574675">
                  <a:moveTo>
                    <a:pt x="1632458" y="0"/>
                  </a:moveTo>
                  <a:lnTo>
                    <a:pt x="95758" y="0"/>
                  </a:lnTo>
                  <a:lnTo>
                    <a:pt x="58507" y="7525"/>
                  </a:lnTo>
                  <a:lnTo>
                    <a:pt x="28067" y="28047"/>
                  </a:lnTo>
                  <a:lnTo>
                    <a:pt x="7532" y="58485"/>
                  </a:lnTo>
                  <a:lnTo>
                    <a:pt x="0" y="95757"/>
                  </a:lnTo>
                  <a:lnTo>
                    <a:pt x="0" y="478789"/>
                  </a:lnTo>
                  <a:lnTo>
                    <a:pt x="7532" y="516062"/>
                  </a:lnTo>
                  <a:lnTo>
                    <a:pt x="28067" y="546500"/>
                  </a:lnTo>
                  <a:lnTo>
                    <a:pt x="58507" y="567022"/>
                  </a:lnTo>
                  <a:lnTo>
                    <a:pt x="95758" y="574547"/>
                  </a:lnTo>
                  <a:lnTo>
                    <a:pt x="1632458" y="574547"/>
                  </a:lnTo>
                  <a:lnTo>
                    <a:pt x="1669708" y="567022"/>
                  </a:lnTo>
                  <a:lnTo>
                    <a:pt x="1700149" y="546500"/>
                  </a:lnTo>
                  <a:lnTo>
                    <a:pt x="1720683" y="516062"/>
                  </a:lnTo>
                  <a:lnTo>
                    <a:pt x="1728216" y="478789"/>
                  </a:lnTo>
                  <a:lnTo>
                    <a:pt x="1728216" y="95757"/>
                  </a:lnTo>
                  <a:lnTo>
                    <a:pt x="1720683" y="58485"/>
                  </a:lnTo>
                  <a:lnTo>
                    <a:pt x="1700149" y="28047"/>
                  </a:lnTo>
                  <a:lnTo>
                    <a:pt x="1669708" y="7525"/>
                  </a:lnTo>
                  <a:lnTo>
                    <a:pt x="1632458" y="0"/>
                  </a:lnTo>
                  <a:close/>
                </a:path>
              </a:pathLst>
            </a:custGeom>
            <a:solidFill>
              <a:srgbClr val="E36C09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3" name="object 93"/>
            <p:cNvSpPr/>
            <p:nvPr/>
          </p:nvSpPr>
          <p:spPr>
            <a:xfrm>
              <a:off x="8615933" y="5868161"/>
              <a:ext cx="1728470" cy="574675"/>
            </a:xfrm>
            <a:custGeom>
              <a:avLst/>
              <a:gdLst/>
              <a:ahLst/>
              <a:cxnLst/>
              <a:rect l="l" t="t" r="r" b="b"/>
              <a:pathLst>
                <a:path w="1728470" h="574675">
                  <a:moveTo>
                    <a:pt x="0" y="95757"/>
                  </a:moveTo>
                  <a:lnTo>
                    <a:pt x="7532" y="58485"/>
                  </a:lnTo>
                  <a:lnTo>
                    <a:pt x="28067" y="28047"/>
                  </a:lnTo>
                  <a:lnTo>
                    <a:pt x="58507" y="7525"/>
                  </a:lnTo>
                  <a:lnTo>
                    <a:pt x="95758" y="0"/>
                  </a:lnTo>
                  <a:lnTo>
                    <a:pt x="1632458" y="0"/>
                  </a:lnTo>
                  <a:lnTo>
                    <a:pt x="1669708" y="7525"/>
                  </a:lnTo>
                  <a:lnTo>
                    <a:pt x="1700149" y="28047"/>
                  </a:lnTo>
                  <a:lnTo>
                    <a:pt x="1720683" y="58485"/>
                  </a:lnTo>
                  <a:lnTo>
                    <a:pt x="1728216" y="95757"/>
                  </a:lnTo>
                  <a:lnTo>
                    <a:pt x="1728216" y="478789"/>
                  </a:lnTo>
                  <a:lnTo>
                    <a:pt x="1720683" y="516062"/>
                  </a:lnTo>
                  <a:lnTo>
                    <a:pt x="1700149" y="546500"/>
                  </a:lnTo>
                  <a:lnTo>
                    <a:pt x="1669708" y="567022"/>
                  </a:lnTo>
                  <a:lnTo>
                    <a:pt x="1632458" y="574547"/>
                  </a:lnTo>
                  <a:lnTo>
                    <a:pt x="95758" y="574547"/>
                  </a:lnTo>
                  <a:lnTo>
                    <a:pt x="58507" y="567022"/>
                  </a:lnTo>
                  <a:lnTo>
                    <a:pt x="28067" y="546500"/>
                  </a:lnTo>
                  <a:lnTo>
                    <a:pt x="7532" y="516062"/>
                  </a:lnTo>
                  <a:lnTo>
                    <a:pt x="0" y="478789"/>
                  </a:lnTo>
                  <a:lnTo>
                    <a:pt x="0" y="95757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4" name="object 94"/>
            <p:cNvSpPr txBox="1"/>
            <p:nvPr/>
          </p:nvSpPr>
          <p:spPr>
            <a:xfrm>
              <a:off x="8782557" y="5963716"/>
              <a:ext cx="1392555" cy="36933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70961" marR="3810" indent="-61913"/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Приказ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№ 706н </a:t>
              </a:r>
              <a:r>
                <a:rPr sz="900" spc="-8" dirty="0">
                  <a:solidFill>
                    <a:srgbClr val="FFFFFF"/>
                  </a:solidFill>
                  <a:latin typeface="Calibri"/>
                  <a:cs typeface="Calibri"/>
                </a:rPr>
                <a:t>от</a:t>
              </a:r>
              <a:r>
                <a:rPr sz="9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02  </a:t>
              </a:r>
              <a:r>
                <a:rPr sz="900" spc="-4" dirty="0">
                  <a:solidFill>
                    <a:srgbClr val="FFFFFF"/>
                  </a:solidFill>
                  <a:latin typeface="Calibri"/>
                  <a:cs typeface="Calibri"/>
                </a:rPr>
                <a:t>декабря </a:t>
              </a:r>
              <a:r>
                <a:rPr sz="900" dirty="0">
                  <a:solidFill>
                    <a:srgbClr val="FFFFFF"/>
                  </a:solidFill>
                  <a:latin typeface="Calibri"/>
                  <a:cs typeface="Calibri"/>
                </a:rPr>
                <a:t>2016</a:t>
              </a:r>
              <a:r>
                <a:rPr sz="900" spc="-38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900" spc="-11" dirty="0">
                  <a:solidFill>
                    <a:srgbClr val="FFFFFF"/>
                  </a:solidFill>
                  <a:latin typeface="Calibri"/>
                  <a:cs typeface="Calibri"/>
                </a:rPr>
                <a:t>года</a:t>
              </a:r>
              <a:endParaRPr sz="900">
                <a:latin typeface="Calibri"/>
                <a:cs typeface="Calibri"/>
              </a:endParaRPr>
            </a:p>
          </p:txBody>
        </p:sp>
        <p:sp>
          <p:nvSpPr>
            <p:cNvPr id="295" name="object 95"/>
            <p:cNvSpPr/>
            <p:nvPr/>
          </p:nvSpPr>
          <p:spPr>
            <a:xfrm>
              <a:off x="10272521" y="5877305"/>
              <a:ext cx="1656714" cy="576580"/>
            </a:xfrm>
            <a:custGeom>
              <a:avLst/>
              <a:gdLst/>
              <a:ahLst/>
              <a:cxnLst/>
              <a:rect l="l" t="t" r="r" b="b"/>
              <a:pathLst>
                <a:path w="1656715" h="576579">
                  <a:moveTo>
                    <a:pt x="1560576" y="0"/>
                  </a:moveTo>
                  <a:lnTo>
                    <a:pt x="96011" y="0"/>
                  </a:lnTo>
                  <a:lnTo>
                    <a:pt x="58614" y="7545"/>
                  </a:lnTo>
                  <a:lnTo>
                    <a:pt x="28098" y="28122"/>
                  </a:lnTo>
                  <a:lnTo>
                    <a:pt x="7536" y="58641"/>
                  </a:lnTo>
                  <a:lnTo>
                    <a:pt x="0" y="96012"/>
                  </a:lnTo>
                  <a:lnTo>
                    <a:pt x="0" y="480060"/>
                  </a:lnTo>
                  <a:lnTo>
                    <a:pt x="7536" y="517430"/>
                  </a:lnTo>
                  <a:lnTo>
                    <a:pt x="28098" y="547949"/>
                  </a:lnTo>
                  <a:lnTo>
                    <a:pt x="58614" y="568526"/>
                  </a:lnTo>
                  <a:lnTo>
                    <a:pt x="96011" y="576072"/>
                  </a:lnTo>
                  <a:lnTo>
                    <a:pt x="1560576" y="576072"/>
                  </a:lnTo>
                  <a:lnTo>
                    <a:pt x="1597973" y="568526"/>
                  </a:lnTo>
                  <a:lnTo>
                    <a:pt x="1628489" y="547949"/>
                  </a:lnTo>
                  <a:lnTo>
                    <a:pt x="1649051" y="517430"/>
                  </a:lnTo>
                  <a:lnTo>
                    <a:pt x="1656587" y="480060"/>
                  </a:lnTo>
                  <a:lnTo>
                    <a:pt x="1656587" y="96012"/>
                  </a:lnTo>
                  <a:lnTo>
                    <a:pt x="1649051" y="58641"/>
                  </a:lnTo>
                  <a:lnTo>
                    <a:pt x="1628489" y="28122"/>
                  </a:lnTo>
                  <a:lnTo>
                    <a:pt x="1597973" y="7545"/>
                  </a:lnTo>
                  <a:lnTo>
                    <a:pt x="1560576" y="0"/>
                  </a:lnTo>
                  <a:close/>
                </a:path>
              </a:pathLst>
            </a:custGeom>
            <a:solidFill>
              <a:srgbClr val="FCEADA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6" name="object 96"/>
            <p:cNvSpPr/>
            <p:nvPr/>
          </p:nvSpPr>
          <p:spPr>
            <a:xfrm>
              <a:off x="10272521" y="5877305"/>
              <a:ext cx="1656714" cy="576580"/>
            </a:xfrm>
            <a:custGeom>
              <a:avLst/>
              <a:gdLst/>
              <a:ahLst/>
              <a:cxnLst/>
              <a:rect l="l" t="t" r="r" b="b"/>
              <a:pathLst>
                <a:path w="1656715" h="576579">
                  <a:moveTo>
                    <a:pt x="0" y="96012"/>
                  </a:moveTo>
                  <a:lnTo>
                    <a:pt x="7536" y="58641"/>
                  </a:lnTo>
                  <a:lnTo>
                    <a:pt x="28098" y="28122"/>
                  </a:lnTo>
                  <a:lnTo>
                    <a:pt x="58614" y="7545"/>
                  </a:lnTo>
                  <a:lnTo>
                    <a:pt x="96011" y="0"/>
                  </a:lnTo>
                  <a:lnTo>
                    <a:pt x="1560576" y="0"/>
                  </a:lnTo>
                  <a:lnTo>
                    <a:pt x="1597973" y="7545"/>
                  </a:lnTo>
                  <a:lnTo>
                    <a:pt x="1628489" y="28122"/>
                  </a:lnTo>
                  <a:lnTo>
                    <a:pt x="1649051" y="58641"/>
                  </a:lnTo>
                  <a:lnTo>
                    <a:pt x="1656587" y="96012"/>
                  </a:lnTo>
                  <a:lnTo>
                    <a:pt x="1656587" y="480060"/>
                  </a:lnTo>
                  <a:lnTo>
                    <a:pt x="1649051" y="517430"/>
                  </a:lnTo>
                  <a:lnTo>
                    <a:pt x="1628489" y="547949"/>
                  </a:lnTo>
                  <a:lnTo>
                    <a:pt x="1597973" y="568526"/>
                  </a:lnTo>
                  <a:lnTo>
                    <a:pt x="1560576" y="576072"/>
                  </a:lnTo>
                  <a:lnTo>
                    <a:pt x="96011" y="576072"/>
                  </a:lnTo>
                  <a:lnTo>
                    <a:pt x="58614" y="568526"/>
                  </a:lnTo>
                  <a:lnTo>
                    <a:pt x="28098" y="547949"/>
                  </a:lnTo>
                  <a:lnTo>
                    <a:pt x="7536" y="517430"/>
                  </a:lnTo>
                  <a:lnTo>
                    <a:pt x="0" y="480060"/>
                  </a:lnTo>
                  <a:lnTo>
                    <a:pt x="0" y="96012"/>
                  </a:lnTo>
                  <a:close/>
                </a:path>
              </a:pathLst>
            </a:custGeom>
            <a:ln w="25908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97" name="object 97"/>
            <p:cNvSpPr txBox="1"/>
            <p:nvPr/>
          </p:nvSpPr>
          <p:spPr>
            <a:xfrm>
              <a:off x="10427334" y="5905703"/>
              <a:ext cx="1344295" cy="50783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9525" marR="3810" algn="ctr"/>
              <a:r>
                <a:rPr sz="825" b="1" dirty="0">
                  <a:latin typeface="Calibri"/>
                  <a:cs typeface="Calibri"/>
                </a:rPr>
                <a:t>ОБРАЗЕЦ</a:t>
              </a:r>
              <a:r>
                <a:rPr sz="825" b="1" spc="-68" dirty="0">
                  <a:latin typeface="Calibri"/>
                  <a:cs typeface="Calibri"/>
                </a:rPr>
                <a:t> </a:t>
              </a:r>
              <a:r>
                <a:rPr sz="825" b="1" dirty="0">
                  <a:latin typeface="Calibri"/>
                  <a:cs typeface="Calibri"/>
                </a:rPr>
                <a:t>ЗАЯВЛЕНИЯ  И ПОРЯДОК ЕГО  ПОДАЧИ</a:t>
              </a:r>
              <a:endParaRPr sz="825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4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3" y="76993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4" y="29401"/>
            <a:ext cx="6696076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ПС в области сварки на 2018 г. </a:t>
            </a:r>
          </a:p>
          <a:p>
            <a:pPr algn="ctr"/>
            <a:r>
              <a:rPr lang="ru-RU" sz="2000" dirty="0">
                <a:solidFill>
                  <a:srgbClr val="0000FF"/>
                </a:solidFill>
              </a:rPr>
              <a:t>Утверждены Минтруда РФ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86165" y="819561"/>
          <a:ext cx="8778447" cy="5761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8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1149">
                <a:tc>
                  <a:txBody>
                    <a:bodyPr/>
                    <a:lstStyle/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«Сварщик»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40.002, рег. № 14, приказ Минтруда России № 701н от 28.11.2013 г., зарегистрирован Минюстом России 13 февраля 2014г., рег. № 31301)</a:t>
                      </a:r>
                      <a:endParaRPr lang="ru-RU" sz="1500" b="1" u="sng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2.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«Сварщик-оператор полностью механизированной, автоматической и роботизированной сварки»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40.109, рег.№ 664, Приказ Минтруда России № 916н от 01.12.2015 г., </a:t>
                      </a:r>
                      <a:r>
                        <a:rPr lang="ru-RU" sz="1500" dirty="0" err="1">
                          <a:solidFill>
                            <a:schemeClr val="tx1"/>
                          </a:solidFill>
                          <a:effectLst/>
                        </a:rPr>
                        <a:t>зарегистрироан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 Минюстом России 31 декабря 2015 г., рег. № 40426)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3.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«Резчик термической резки металлов»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40.114, рег. № 676, Приказ Минтруда России № 989н от 03.12.2015 г., зарегистрирован в Минюсте России 30.12.2015 рег. № 40403)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4.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«Контролер сварочных работ»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40.107, рег. № 657, приказ Минтруда России № 908н от 01.12.2015 г., зарегистрирован Минюстом России 31 декабря 2015 г., рег. № 40415)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«Специалист сварочного производства»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40.115, рег. № 677, Приказ Минтруда России № 975н от 03.12.2015 г., зарегистрирован в Минюсте России 31.12.2015 рег. № 40444)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6.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«Специалист по неразрушающему контролю»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40.108, рег. № 658, Приказ Минтруда России № 976н от 03.12.2015г., зарегистрирован в Минюсте России 31.12.2015 рег. № 40443)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7.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«Специалист по механическим испытаниям сварных соединений и наплавленного металла»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(код 40.110, рег. № 665, приказ Минтруда России № 912н от 01.12.2015 г., зарегистрирован в Минюсте России 31.12.2015 рег. № 40459)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8. 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«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Специалист технологического процесса сварки деталей и упрочнения сварного шва металлических труб с использованием </a:t>
                      </a:r>
                      <a:r>
                        <a:rPr lang="ru-RU" sz="1500" b="1" dirty="0" err="1">
                          <a:solidFill>
                            <a:srgbClr val="FF0000"/>
                          </a:solidFill>
                          <a:effectLst/>
                        </a:rPr>
                        <a:t>наноструктурированных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 материалов»</a:t>
                      </a:r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(подготовленный совместно с СПК в наноиндустрии, приказ Минтруда России от 08.09.2017 N 663н, зарегистрировано в Минюсте России 20.09.2017 N 48262).</a:t>
                      </a:r>
                    </a:p>
                    <a:p>
                      <a:pPr algn="just"/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9. 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«Специалист технического обеспечения процесса сварки деталей и упрочнения сварного шва металлических труб с использованием </a:t>
                      </a:r>
                      <a:r>
                        <a:rPr lang="ru-RU" sz="1500" b="1" dirty="0" err="1">
                          <a:solidFill>
                            <a:srgbClr val="FF0000"/>
                          </a:solidFill>
                          <a:effectLst/>
                        </a:rPr>
                        <a:t>наноструктурированных</a:t>
                      </a:r>
                      <a:r>
                        <a:rPr lang="ru-RU" sz="1500" b="1" dirty="0">
                          <a:solidFill>
                            <a:srgbClr val="FF0000"/>
                          </a:solidFill>
                          <a:effectLst/>
                        </a:rPr>
                        <a:t> материалов» </a:t>
                      </a: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(подготовленный совместно с СПК в наноиндустрии, приказ Минтруда России от 08.09.2017 N 666н, зарегистрировано в Минюсте России 28.09.2017 N 48349).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55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3" y="76993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113" y="194585"/>
            <a:ext cx="6910387" cy="40011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FF"/>
                </a:solidFill>
              </a:rPr>
              <a:t>Работа над ПС в области сварки в 2018-2019 г.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556463"/>
              </p:ext>
            </p:extLst>
          </p:nvPr>
        </p:nvGraphicFramePr>
        <p:xfrm>
          <a:off x="186165" y="819560"/>
          <a:ext cx="8679539" cy="3805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79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0593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00FF"/>
                          </a:solidFill>
                        </a:rPr>
                        <a:t>Подготовленные и готовый к передаче в  Минтруд РФ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00FF"/>
                        </a:solidFill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ru-RU" sz="1500" u="sng" dirty="0">
                          <a:solidFill>
                            <a:srgbClr val="FF0000"/>
                          </a:solidFill>
                          <a:effectLst/>
                        </a:rPr>
                        <a:t>Специалист по металлографическим исследованиям (контролю) металлов</a:t>
                      </a:r>
                      <a:endParaRPr lang="ru-RU" sz="15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00FF"/>
                        </a:solidFill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00FF"/>
                          </a:solidFill>
                        </a:rPr>
                        <a:t>Работа по актуализации  ПС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>
                        <a:solidFill>
                          <a:srgbClr val="0000FF"/>
                        </a:solidFill>
                      </a:endParaRPr>
                    </a:p>
                    <a:p>
                      <a:pPr algn="just"/>
                      <a:r>
                        <a:rPr lang="ru-RU" sz="1500" dirty="0">
                          <a:solidFill>
                            <a:srgbClr val="FF0000"/>
                          </a:solidFill>
                          <a:effectLst/>
                        </a:rPr>
                        <a:t>2. ПС «Сварщик» </a:t>
                      </a:r>
                    </a:p>
                    <a:p>
                      <a:pPr algn="just"/>
                      <a:endParaRPr lang="ru-RU" sz="15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indent="0" algn="just">
                        <a:buNone/>
                      </a:pPr>
                      <a:endParaRPr lang="ru-RU" sz="15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5B404A-6AEC-4C63-B2E1-0ACA61347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3639" y="4704705"/>
            <a:ext cx="3042065" cy="176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900330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Специалист по металлографическим исследованиям (контролю) металлов</a:t>
            </a:r>
          </a:p>
          <a:p>
            <a:pPr algn="ctr"/>
            <a:r>
              <a:rPr lang="ru-RU" sz="1600" dirty="0">
                <a:solidFill>
                  <a:srgbClr val="0000FF"/>
                </a:solidFill>
              </a:rPr>
              <a:t>проект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644CDD-BCA2-48FA-97D7-15FFE71D9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38" y="1217236"/>
            <a:ext cx="8773949" cy="25564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942315-2DFE-43ED-98A7-D03DC8E3CE0F}"/>
              </a:ext>
            </a:extLst>
          </p:cNvPr>
          <p:cNvSpPr txBox="1"/>
          <p:nvPr/>
        </p:nvSpPr>
        <p:spPr>
          <a:xfrm>
            <a:off x="524787" y="4110824"/>
            <a:ext cx="8215314" cy="20313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В обсуждении приняли участия более 100 предприятий из 40 городов России</a:t>
            </a:r>
          </a:p>
          <a:p>
            <a:r>
              <a:rPr lang="ru-RU" dirty="0">
                <a:solidFill>
                  <a:srgbClr val="0070C0"/>
                </a:solidFill>
              </a:rPr>
              <a:t>На последнюю редакцию получено более 60 положительных отзывов с одобрением ПС и профессиональных квалификаций для данного ПС ( 28 отзывов с предложениями по корректировке ПС)</a:t>
            </a:r>
          </a:p>
          <a:p>
            <a:r>
              <a:rPr lang="ru-RU" b="1" dirty="0">
                <a:solidFill>
                  <a:srgbClr val="FF0000"/>
                </a:solidFill>
              </a:rPr>
              <a:t>5 профессиональных квалификаций: 1 ПК – 3 уровень, 1 ПК – 4 уровень, 1 ПК – 5 уровень, 2 ПК – 6 уровень.</a:t>
            </a:r>
          </a:p>
          <a:p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4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900330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 актуализация проект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942315-2DFE-43ED-98A7-D03DC8E3CE0F}"/>
              </a:ext>
            </a:extLst>
          </p:cNvPr>
          <p:cNvSpPr txBox="1"/>
          <p:nvPr/>
        </p:nvSpPr>
        <p:spPr>
          <a:xfrm>
            <a:off x="398010" y="4322747"/>
            <a:ext cx="821531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29 профессиональных квалификаций: 10 ПК – 2 уровень; 12 ПК – 3 уровень, </a:t>
            </a:r>
          </a:p>
          <a:p>
            <a:r>
              <a:rPr lang="ru-RU" b="1" dirty="0">
                <a:solidFill>
                  <a:srgbClr val="FF0000"/>
                </a:solidFill>
              </a:rPr>
              <a:t>7 ПК – 4 уровень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C9AF6E-AF05-4FE1-8713-D06D2D862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53" y="1106775"/>
            <a:ext cx="8314130" cy="29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1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88050" y="741304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 проект наименований квалификаций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B56D51F-7E64-4D37-BCE4-CA422F772F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459475"/>
              </p:ext>
            </p:extLst>
          </p:nvPr>
        </p:nvGraphicFramePr>
        <p:xfrm>
          <a:off x="110806" y="750245"/>
          <a:ext cx="8778753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22">
                  <a:extLst>
                    <a:ext uri="{9D8B030D-6E8A-4147-A177-3AD203B41FA5}">
                      <a16:colId xmlns:a16="http://schemas.microsoft.com/office/drawing/2014/main" val="776199870"/>
                    </a:ext>
                  </a:extLst>
                </a:gridCol>
                <a:gridCol w="3650880">
                  <a:extLst>
                    <a:ext uri="{9D8B030D-6E8A-4147-A177-3AD203B41FA5}">
                      <a16:colId xmlns:a16="http://schemas.microsoft.com/office/drawing/2014/main" val="1888664454"/>
                    </a:ext>
                  </a:extLst>
                </a:gridCol>
                <a:gridCol w="386467">
                  <a:extLst>
                    <a:ext uri="{9D8B030D-6E8A-4147-A177-3AD203B41FA5}">
                      <a16:colId xmlns:a16="http://schemas.microsoft.com/office/drawing/2014/main" val="2228519949"/>
                    </a:ext>
                  </a:extLst>
                </a:gridCol>
                <a:gridCol w="4170584">
                  <a:extLst>
                    <a:ext uri="{9D8B030D-6E8A-4147-A177-3AD203B41FA5}">
                      <a16:colId xmlns:a16="http://schemas.microsoft.com/office/drawing/2014/main" val="954027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 ПК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Наименование ПК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167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плавящимся покрытым электродом (2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экструзионной сварки (2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12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плавящимся покрытым электродом (3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экструзионной сварки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32209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плавящимся покрытым электродом (4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Сварщик-бригадир (4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70286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неплавящимся электродом в защитном газе (2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частично механизированной дуговой сварки плавящимся электродом  (2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71333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неплавящимся электродом в защитном газе (3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частично механизированной дуговой сварки плавящимся электродом 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1480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дуговой сварки неплавящимся электродом в защитном газе (4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частично механизированной дуговой сварки плавящимся электродом  (4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851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газовой сварки (2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плазменной сварки (2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1010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газовой сварки (3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плазменной  сварки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35218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газовой сварки (4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ультразвуковой  сварки (2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2559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термитной сварки (2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ультразвуковой  сварки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469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термитной сварки (3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Сварщик-водолаз подводной дуговой сварки плавящимся покрытым электродом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89703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нагретым газом (2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Сварщик-водолаз подводной дуговой сварки плавящимся покрытым электродом (4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84039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нагретым газом (3 уровень квалификации)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Сварщик-водолаз подводной частично механизированной дуговой сварки плавящимся электродом  (3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4443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нагретым инструментом (2 уровень квалификации)</a:t>
                      </a: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Сварщик-водолаз подводной частично механизированной дуговой сварки плавящимся электродом  (4 уровень квалификации)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88102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Сварщик нагретым инструментом (3 уровень квалификации)</a:t>
                      </a: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63994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8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900330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</a:t>
            </a:r>
          </a:p>
          <a:p>
            <a:pPr algn="ctr"/>
            <a:r>
              <a:rPr lang="ru-RU" sz="1000" b="1" dirty="0">
                <a:solidFill>
                  <a:srgbClr val="0000FF"/>
                </a:solidFill>
              </a:rPr>
              <a:t>II. Описание трудовых функций, входящих в профессиональный стандарт </a:t>
            </a:r>
            <a:br>
              <a:rPr lang="ru-RU" sz="1000" b="1" dirty="0">
                <a:solidFill>
                  <a:srgbClr val="0000FF"/>
                </a:solidFill>
              </a:rPr>
            </a:br>
            <a:r>
              <a:rPr lang="ru-RU" sz="1000" b="1" dirty="0">
                <a:solidFill>
                  <a:srgbClr val="0000FF"/>
                </a:solidFill>
              </a:rPr>
              <a:t>(функциональная карта вида трудовой деятельности)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B4A0F2-CA8F-4D0A-9D41-6BB06C532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1" y="978948"/>
            <a:ext cx="8889558" cy="55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900330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</a:t>
            </a:r>
          </a:p>
          <a:p>
            <a:pPr algn="ctr"/>
            <a:r>
              <a:rPr lang="ru-RU" sz="1000" b="1" dirty="0">
                <a:solidFill>
                  <a:srgbClr val="0000FF"/>
                </a:solidFill>
              </a:rPr>
              <a:t>II. Описание трудовых функций, входящих в профессиональный стандарт </a:t>
            </a:r>
            <a:br>
              <a:rPr lang="ru-RU" sz="1000" b="1" dirty="0">
                <a:solidFill>
                  <a:srgbClr val="0000FF"/>
                </a:solidFill>
              </a:rPr>
            </a:br>
            <a:r>
              <a:rPr lang="ru-RU" sz="1000" b="1" dirty="0">
                <a:solidFill>
                  <a:srgbClr val="0000FF"/>
                </a:solidFill>
              </a:rPr>
              <a:t>(функциональная карта вида трудовой деятельности)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396B36-023C-4B7D-B24E-C1D034CAF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76" y="972501"/>
            <a:ext cx="8606234" cy="56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6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900330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</a:t>
            </a:r>
          </a:p>
          <a:p>
            <a:pPr algn="ctr"/>
            <a:r>
              <a:rPr lang="ru-RU" sz="1000" b="1" dirty="0">
                <a:solidFill>
                  <a:srgbClr val="0000FF"/>
                </a:solidFill>
              </a:rPr>
              <a:t>II. Описание трудовых функций, входящих в профессиональный стандарт </a:t>
            </a:r>
            <a:br>
              <a:rPr lang="ru-RU" sz="1000" b="1" dirty="0">
                <a:solidFill>
                  <a:srgbClr val="0000FF"/>
                </a:solidFill>
              </a:rPr>
            </a:br>
            <a:r>
              <a:rPr lang="ru-RU" sz="1000" b="1" dirty="0">
                <a:solidFill>
                  <a:srgbClr val="0000FF"/>
                </a:solidFill>
              </a:rPr>
              <a:t>(функциональная карта вида трудовой деятельности)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2A353D-93B5-4EB2-A5DF-EA13BE3EF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38" y="1314980"/>
            <a:ext cx="8611263" cy="35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70949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ПС Сварщик проект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49F21A-CB16-4654-95D2-FA75B70B3BBD}"/>
              </a:ext>
            </a:extLst>
          </p:cNvPr>
          <p:cNvSpPr txBox="1"/>
          <p:nvPr/>
        </p:nvSpPr>
        <p:spPr>
          <a:xfrm>
            <a:off x="285438" y="814416"/>
            <a:ext cx="85731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00FF"/>
                </a:solidFill>
              </a:rPr>
              <a:t>3. </a:t>
            </a:r>
            <a:r>
              <a:rPr lang="ru-RU" sz="1400" b="1" u="sng" dirty="0">
                <a:solidFill>
                  <a:srgbClr val="0000FF"/>
                </a:solidFill>
              </a:rPr>
              <a:t>Сварка неответственных объектов </a:t>
            </a:r>
            <a:r>
              <a:rPr lang="ru-RU" sz="1400" dirty="0">
                <a:solidFill>
                  <a:srgbClr val="0000FF"/>
                </a:solidFill>
              </a:rPr>
              <a:t>– сварка объектов  из однородных материалов, имеющих хорошую свариваемость, возможный отказ которых может повлечь снижение качества функционирования объекта, но не представляет опасности для окружающей среды, самого объекта, других объектов и здоровья людей </a:t>
            </a:r>
            <a:r>
              <a:rPr lang="ru-RU" sz="1200" b="1" dirty="0">
                <a:solidFill>
                  <a:srgbClr val="FF0000"/>
                </a:solidFill>
              </a:rPr>
              <a:t>(пониженный уровень ответственности в соответствии с Федеральным законом от 30.12.2009 г. № 384-ФЗ «Технический регламент о безопасности зданий и сооружений»)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>
                <a:solidFill>
                  <a:srgbClr val="0000FF"/>
                </a:solidFill>
              </a:rPr>
              <a:t>4. </a:t>
            </a:r>
            <a:r>
              <a:rPr lang="ru-RU" sz="1400" b="1" u="sng" dirty="0">
                <a:solidFill>
                  <a:srgbClr val="0000FF"/>
                </a:solidFill>
              </a:rPr>
              <a:t>Объект </a:t>
            </a:r>
            <a:r>
              <a:rPr lang="ru-RU" sz="1400" dirty="0">
                <a:solidFill>
                  <a:srgbClr val="0000FF"/>
                </a:solidFill>
              </a:rPr>
              <a:t>- любое изделие (элемент, устройство, подсистема, функциональная единица или система), которое можно рассматривать в отдельности </a:t>
            </a:r>
            <a:r>
              <a:rPr lang="ru-RU" sz="1200" b="1" dirty="0">
                <a:solidFill>
                  <a:srgbClr val="FF0000"/>
                </a:solidFill>
              </a:rPr>
              <a:t>(ГОСТ 27.310-95. Надежность в технике (ССНТ). Анализ видов, последствий и критичности отказов. Основные положения)</a:t>
            </a:r>
          </a:p>
          <a:p>
            <a:pPr algn="just"/>
            <a:r>
              <a:rPr lang="ru-RU" sz="1400" dirty="0"/>
              <a:t> </a:t>
            </a:r>
            <a:r>
              <a:rPr lang="ru-RU" sz="1400" dirty="0">
                <a:solidFill>
                  <a:srgbClr val="0000FF"/>
                </a:solidFill>
              </a:rPr>
              <a:t>5. </a:t>
            </a:r>
            <a:r>
              <a:rPr lang="ru-RU" sz="1400" b="1" u="sng" dirty="0">
                <a:solidFill>
                  <a:srgbClr val="0000FF"/>
                </a:solidFill>
              </a:rPr>
              <a:t>Термопластичные материалы </a:t>
            </a:r>
            <a:r>
              <a:rPr lang="ru-RU" sz="1400" dirty="0">
                <a:solidFill>
                  <a:srgbClr val="0000FF"/>
                </a:solidFill>
              </a:rPr>
              <a:t>– группа полимерных материалов, которые при нагревании выше температуры плавления сохраняют способность перехода в </a:t>
            </a:r>
            <a:r>
              <a:rPr lang="ru-RU" sz="1400" dirty="0" err="1">
                <a:solidFill>
                  <a:srgbClr val="0000FF"/>
                </a:solidFill>
              </a:rPr>
              <a:t>вязкотекучее</a:t>
            </a:r>
            <a:r>
              <a:rPr lang="ru-RU" sz="1400" dirty="0">
                <a:solidFill>
                  <a:srgbClr val="0000FF"/>
                </a:solidFill>
              </a:rPr>
              <a:t> состояние (ГОСТ 32415-2013, ГОСТ Р 56155-2014, ГОСТ Р 54793-2011). К термопластичным материалам или термопластам (</a:t>
            </a:r>
            <a:r>
              <a:rPr lang="ru-RU" sz="1400" dirty="0" err="1">
                <a:solidFill>
                  <a:srgbClr val="0000FF"/>
                </a:solidFill>
              </a:rPr>
              <a:t>thermoplast</a:t>
            </a:r>
            <a:r>
              <a:rPr lang="ru-RU" sz="1400" dirty="0">
                <a:solidFill>
                  <a:srgbClr val="0000FF"/>
                </a:solidFill>
              </a:rPr>
              <a:t>, </a:t>
            </a:r>
            <a:r>
              <a:rPr lang="ru-RU" sz="1400" dirty="0" err="1">
                <a:solidFill>
                  <a:srgbClr val="0000FF"/>
                </a:solidFill>
              </a:rPr>
              <a:t>thermoplastic</a:t>
            </a:r>
            <a:r>
              <a:rPr lang="ru-RU" sz="1400" dirty="0">
                <a:solidFill>
                  <a:srgbClr val="0000FF"/>
                </a:solidFill>
              </a:rPr>
              <a:t>) относятся полимеры, которые при нагревании переходят из твердого агрегатного состояния в жидкое: высокоэластическое или </a:t>
            </a:r>
            <a:r>
              <a:rPr lang="ru-RU" sz="1400" dirty="0" err="1">
                <a:solidFill>
                  <a:srgbClr val="0000FF"/>
                </a:solidFill>
              </a:rPr>
              <a:t>вязкотекучее</a:t>
            </a:r>
            <a:endParaRPr lang="ru-RU" sz="1400" dirty="0">
              <a:solidFill>
                <a:srgbClr val="0000FF"/>
              </a:solidFill>
            </a:endParaRPr>
          </a:p>
          <a:p>
            <a:pPr algn="just"/>
            <a:r>
              <a:rPr lang="ru-RU" sz="1400" dirty="0"/>
              <a:t>  </a:t>
            </a:r>
            <a:r>
              <a:rPr lang="ru-RU" sz="1400" dirty="0">
                <a:solidFill>
                  <a:srgbClr val="0000FF"/>
                </a:solidFill>
              </a:rPr>
              <a:t>6. </a:t>
            </a:r>
            <a:r>
              <a:rPr lang="ru-RU" sz="1400" b="1" u="sng" dirty="0">
                <a:solidFill>
                  <a:srgbClr val="0000FF"/>
                </a:solidFill>
              </a:rPr>
              <a:t>Сварка сложных и ответственных объектов </a:t>
            </a:r>
            <a:r>
              <a:rPr lang="ru-RU" sz="1400" dirty="0">
                <a:solidFill>
                  <a:srgbClr val="0000FF"/>
                </a:solidFill>
              </a:rPr>
              <a:t>– сварка объектов из однородных материалов, имеющих хорошую, удовлетворительную и ограниченную свариваемость, возможный отказ которых быстро и с высокой вероятностью может повлечь значительный ущерб для самого объекта и/или для окружающей среды и/или других объектов, но создать малую угрозу жизни и здоровью людей </a:t>
            </a:r>
            <a:r>
              <a:rPr lang="ru-RU" sz="1200" b="1" dirty="0">
                <a:solidFill>
                  <a:srgbClr val="FF0000"/>
                </a:solidFill>
              </a:rPr>
              <a:t>(нормальный уровень ответственности в соответствии с Федеральным законом от 30.12.2009 г. № 384-ФЗ «Технический регламент о безопасности зданий и сооружений», III и IV класс опасности в соответствии с Федеральным законом от 21.07.1997 г. № 116-ФЗ «О промышленной безопасности опасных производственных объектов»).</a:t>
            </a:r>
          </a:p>
          <a:p>
            <a:pPr algn="just"/>
            <a:r>
              <a:rPr lang="ru-RU" sz="1400" dirty="0">
                <a:solidFill>
                  <a:srgbClr val="0000FF"/>
                </a:solidFill>
              </a:rPr>
              <a:t> 7. </a:t>
            </a:r>
            <a:r>
              <a:rPr lang="ru-RU" sz="1400" b="1" u="sng" dirty="0">
                <a:solidFill>
                  <a:srgbClr val="0000FF"/>
                </a:solidFill>
              </a:rPr>
              <a:t>Сварка объектов высокой сложности </a:t>
            </a:r>
            <a:r>
              <a:rPr lang="ru-RU" sz="1400" dirty="0">
                <a:solidFill>
                  <a:srgbClr val="0000FF"/>
                </a:solidFill>
              </a:rPr>
              <a:t>– сварка объектов из однородных и разнородных материалов, имеющих хорошую, удовлетворительную и ограниченную свариваемость, возможный отказ которых быстро и с высокой вероятностью может повлечь значительный ущерб для самого объекта и/или окружающей среды и/или других объектов, и создать высокую угрозу для жизни и здоровья людей </a:t>
            </a:r>
            <a:r>
              <a:rPr lang="ru-RU" sz="1200" b="1" dirty="0">
                <a:solidFill>
                  <a:srgbClr val="FF0000"/>
                </a:solidFill>
              </a:rPr>
              <a:t>(повышенной уровень ответственности в соответствии с Федеральным законом от 30.12.2009 г. № 384-ФЗ «Технический регламент о безопасности зданий и сооружений», I и II класс опасности в соответствии с Федеральным законом от 21.07.1997 г. № 116-ФЗ «О промышленной безопасности опасных производственных объектов»).</a:t>
            </a:r>
          </a:p>
        </p:txBody>
      </p:sp>
    </p:spTree>
    <p:extLst>
      <p:ext uri="{BB962C8B-B14F-4D97-AF65-F5344CB8AC3E}">
        <p14:creationId xmlns:p14="http://schemas.microsoft.com/office/powerpoint/2010/main" val="140096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86751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Сайт </a:t>
            </a:r>
            <a:r>
              <a:rPr lang="ru-RU" dirty="0">
                <a:solidFill>
                  <a:srgbClr val="0000FF"/>
                </a:solidFill>
              </a:rPr>
              <a:t>Национального совет при Президенте Российской Федерации по профессиональным квалификациям</a:t>
            </a:r>
            <a:r>
              <a:rPr lang="ru-RU" sz="1600" dirty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741805-F576-43D1-A252-6C5246426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490" y="1197812"/>
            <a:ext cx="6667540" cy="55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10280" y="753331"/>
            <a:ext cx="8591397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/>
              <a:t>Статья 15. Трудовые отношения</a:t>
            </a:r>
          </a:p>
          <a:p>
            <a:pPr algn="just"/>
            <a:r>
              <a:rPr lang="ru-RU" sz="2400" dirty="0"/>
              <a:t> 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Трудовые отношения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- отношения, основанные на соглашении между работником и работодателем о личном выполнении работником за плату </a:t>
            </a:r>
            <a:r>
              <a:rPr lang="ru-RU" sz="2400" b="1" dirty="0">
                <a:solidFill>
                  <a:srgbClr val="FF0000"/>
                </a:solidFill>
              </a:rPr>
              <a:t>трудовой функции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(работы по должности в соответствии со штатным расписанием, профессии, специальности </a:t>
            </a:r>
            <a:r>
              <a:rPr lang="ru-RU" sz="2400" b="1" dirty="0">
                <a:solidFill>
                  <a:srgbClr val="FF0000"/>
                </a:solidFill>
              </a:rPr>
              <a:t>с указанием квалификации</a:t>
            </a:r>
            <a:r>
              <a:rPr lang="ru-RU" sz="2400" dirty="0"/>
              <a:t>; конкретного вида поручаемой работнику работы) </a:t>
            </a:r>
            <a:r>
              <a:rPr lang="ru-RU" sz="2400" dirty="0">
                <a:solidFill>
                  <a:srgbClr val="0000FF"/>
                </a:solidFill>
              </a:rPr>
              <a:t>в интересах, под управлением и контролем работодателя </a:t>
            </a:r>
            <a:r>
              <a:rPr lang="mr-IN" sz="2400" dirty="0"/>
              <a:t>…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15315" y="4905869"/>
            <a:ext cx="7885129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/>
              <a:t>Требования к квалификации работника устанавливает работодатель!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2832391" y="4169651"/>
            <a:ext cx="2831522" cy="736218"/>
          </a:xfrm>
          <a:prstGeom prst="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2987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86751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502457" y="199350"/>
            <a:ext cx="753844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Сайт </a:t>
            </a:r>
            <a:r>
              <a:rPr lang="ru-RU" dirty="0">
                <a:solidFill>
                  <a:srgbClr val="0000FF"/>
                </a:solidFill>
              </a:rPr>
              <a:t>Министерство труда и социальной защиты. Российской федерации. Профессиональные стандарты. Программно-аппаратный комплекс.</a:t>
            </a:r>
            <a:endParaRPr lang="ru-RU" sz="1600" dirty="0">
              <a:solidFill>
                <a:srgbClr val="0000FF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7" y="0"/>
            <a:ext cx="785926" cy="75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2DF464-7D02-4514-ACD2-982686EB34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57" y="978948"/>
            <a:ext cx="7855606" cy="584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398010" y="709499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0" y="134274"/>
            <a:ext cx="1153987" cy="434408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ru-RU" sz="1800">
                <a:latin typeface="+mn-lt"/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698727" y="221187"/>
            <a:ext cx="7313159" cy="33855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FF"/>
                </a:solidFill>
              </a:rPr>
              <a:t>Сайт СПКС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0"/>
            <a:ext cx="920541" cy="88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289186-C0E2-4A16-AE57-B7CF15F06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721" y="944040"/>
            <a:ext cx="8165169" cy="577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5" y="1434704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5" y="95795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857252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TextBox 8"/>
          <p:cNvSpPr txBox="1"/>
          <p:nvPr/>
        </p:nvSpPr>
        <p:spPr>
          <a:xfrm>
            <a:off x="1786898" y="2987171"/>
            <a:ext cx="5726517" cy="40395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ru-RU" sz="2025" dirty="0">
                <a:solidFill>
                  <a:srgbClr val="008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7774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229" y="781788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628" y="305040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900228" y="226385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7137" y="117597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88453" y="1014026"/>
            <a:ext cx="8367093" cy="440120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/>
              <a:t>Статья 57. Содержание трудового договора</a:t>
            </a:r>
          </a:p>
          <a:p>
            <a:pPr algn="just"/>
            <a:r>
              <a:rPr lang="ru-RU" sz="2000" dirty="0"/>
              <a:t>В трудовом договоре указываются: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</a:rPr>
              <a:t>трудовая функция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dirty="0"/>
              <a:t>(работа по должности в соответствии со штатным расписанием, профессии, специальности с указанием квалификации; конкретный вид поручаемой работнику работы). Если в соответствии с настоящим Кодексом, иными федеральными законами с выполнением работ по определенным должностям, профессиям, специальностям </a:t>
            </a:r>
            <a:r>
              <a:rPr lang="ru-RU" sz="2000" b="1" dirty="0">
                <a:solidFill>
                  <a:srgbClr val="0000FF"/>
                </a:solidFill>
              </a:rPr>
              <a:t>связано предоставление компенсаций и льгот либо наличие ограничений</a:t>
            </a:r>
            <a:r>
              <a:rPr lang="ru-RU" sz="2000" dirty="0"/>
              <a:t>, то </a:t>
            </a:r>
            <a:r>
              <a:rPr lang="ru-RU" sz="2000" b="1" dirty="0">
                <a:solidFill>
                  <a:srgbClr val="FF0000"/>
                </a:solidFill>
              </a:rPr>
              <a:t>наименование этих должностей</a:t>
            </a:r>
            <a:r>
              <a:rPr lang="ru-RU" sz="2000" dirty="0"/>
              <a:t>, профессий или специальностей и квалификационные требования к ним </a:t>
            </a:r>
            <a:r>
              <a:rPr lang="ru-RU" sz="2000" b="1" dirty="0">
                <a:solidFill>
                  <a:srgbClr val="FF0000"/>
                </a:solidFill>
              </a:rPr>
              <a:t>должны соответствовать наименованиям</a:t>
            </a:r>
            <a:r>
              <a:rPr lang="ru-RU" sz="2000" dirty="0"/>
              <a:t> и требованиям, указанным </a:t>
            </a:r>
            <a:r>
              <a:rPr lang="ru-RU" sz="2000" b="1" dirty="0">
                <a:solidFill>
                  <a:srgbClr val="FF0000"/>
                </a:solidFill>
              </a:rPr>
              <a:t>в квалификационных справочниках</a:t>
            </a:r>
            <a:r>
              <a:rPr lang="ru-RU" sz="2000" dirty="0"/>
              <a:t>, утверждаемых в порядке, устанавливаемом Правительством Российской Федерации,</a:t>
            </a:r>
            <a:r>
              <a:rPr lang="ru-RU" sz="2000" dirty="0">
                <a:solidFill>
                  <a:srgbClr val="FF0000"/>
                </a:solidFill>
              </a:rPr>
              <a:t> </a:t>
            </a:r>
            <a:r>
              <a:rPr lang="ru-RU" sz="2000" b="1" dirty="0">
                <a:solidFill>
                  <a:srgbClr val="0000FF"/>
                </a:solidFill>
              </a:rPr>
              <a:t>или соответствующим положениям профессиональных стандартов</a:t>
            </a:r>
            <a:r>
              <a:rPr lang="ru-RU" sz="20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2526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34163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Статья 65. Документы, предъявляемые при заключении трудового договора</a:t>
            </a:r>
          </a:p>
          <a:p>
            <a:r>
              <a:rPr lang="ru-RU" sz="2400" dirty="0"/>
              <a:t> </a:t>
            </a:r>
          </a:p>
          <a:p>
            <a:pPr algn="just"/>
            <a:r>
              <a:rPr lang="ru-RU" sz="2400" dirty="0"/>
              <a:t>Если иное не установлено настоящим Кодексом, другими федеральными законами, при заключении трудового договора лицо, поступающее на работу, предъявляет работодателю: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</a:rPr>
              <a:t>документ об образовании и (или) о квалификации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или наличии специальных знаний - при поступлении на работу, требующую специальных знаний или специальной подготовки </a:t>
            </a:r>
          </a:p>
        </p:txBody>
      </p:sp>
    </p:spTree>
    <p:extLst>
      <p:ext uri="{BB962C8B-B14F-4D97-AF65-F5344CB8AC3E}">
        <p14:creationId xmlns:p14="http://schemas.microsoft.com/office/powerpoint/2010/main" val="63941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00114" y="788122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810504" y="311374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36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428" y="210670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7271" y="135739"/>
            <a:ext cx="6696076" cy="71557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25" dirty="0">
                <a:solidFill>
                  <a:srgbClr val="0000FF"/>
                </a:solidFill>
              </a:rPr>
              <a:t>Понятие квалификации в ТК РФ и в законе «Об образовании в Российской Федерации»</a:t>
            </a:r>
            <a:endParaRPr lang="hr-HR" sz="2025" dirty="0">
              <a:solidFill>
                <a:srgbClr val="0000FF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051AD6-670C-4D2A-B4BA-D4410C986D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98" y="921337"/>
            <a:ext cx="8984604" cy="2564848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56CA86E-5F0C-4AE7-9456-46F9CD5A2ED8}"/>
              </a:ext>
            </a:extLst>
          </p:cNvPr>
          <p:cNvCxnSpPr>
            <a:cxnSpLocks/>
          </p:cNvCxnSpPr>
          <p:nvPr/>
        </p:nvCxnSpPr>
        <p:spPr>
          <a:xfrm>
            <a:off x="633845" y="2203761"/>
            <a:ext cx="62170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6A7CB49-9BE5-4757-A035-BAB548A0E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8" y="4149445"/>
            <a:ext cx="8984604" cy="154565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530B61C-B714-4E72-849A-AD2C8E558B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8" y="3518315"/>
            <a:ext cx="8984604" cy="609256"/>
          </a:xfrm>
          <a:prstGeom prst="rect">
            <a:avLst/>
          </a:prstGeom>
        </p:spPr>
      </p:pic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D8C2BBAA-4219-4588-90AE-3D16A529C824}"/>
              </a:ext>
            </a:extLst>
          </p:cNvPr>
          <p:cNvCxnSpPr>
            <a:cxnSpLocks/>
          </p:cNvCxnSpPr>
          <p:nvPr/>
        </p:nvCxnSpPr>
        <p:spPr>
          <a:xfrm>
            <a:off x="1753034" y="5049982"/>
            <a:ext cx="70896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3499C26-98D2-4653-A4BD-FAA6559F3911}"/>
              </a:ext>
            </a:extLst>
          </p:cNvPr>
          <p:cNvCxnSpPr>
            <a:cxnSpLocks/>
          </p:cNvCxnSpPr>
          <p:nvPr/>
        </p:nvCxnSpPr>
        <p:spPr>
          <a:xfrm>
            <a:off x="459475" y="5202599"/>
            <a:ext cx="18466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43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951463" y="706786"/>
            <a:ext cx="8064500" cy="0"/>
          </a:xfrm>
          <a:prstGeom prst="line">
            <a:avLst/>
          </a:prstGeom>
          <a:ln w="4445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2"/>
          <p:cNvGrpSpPr>
            <a:grpSpLocks noChangeAspect="1"/>
          </p:cNvGrpSpPr>
          <p:nvPr>
            <p:custDataLst>
              <p:tags r:id="rId1"/>
            </p:custDataLst>
          </p:nvPr>
        </p:nvGrpSpPr>
        <p:grpSpPr bwMode="auto">
          <a:xfrm>
            <a:off x="7790979" y="228706"/>
            <a:ext cx="1153987" cy="325806"/>
            <a:chOff x="1956" y="1299"/>
            <a:chExt cx="8640" cy="3420"/>
          </a:xfrm>
          <a:effectLst>
            <a:reflection blurRad="6350" stA="52000" endA="300" endPos="35000" dir="5400000" sy="-100000" algn="bl" rotWithShape="0"/>
          </a:effectLst>
        </p:grpSpPr>
        <p:sp>
          <p:nvSpPr>
            <p:cNvPr id="12" name="WordArt 3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3681" y="2034"/>
              <a:ext cx="5235" cy="19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defRPr/>
              </a:pPr>
              <a:r>
                <a:rPr lang="ru-RU" sz="2700" b="1" i="1" kern="10" dirty="0">
                  <a:ln w="9525">
                    <a:solidFill>
                      <a:srgbClr val="3333CC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336699"/>
                      </a:gs>
                      <a:gs pos="50000">
                        <a:srgbClr val="FFFFFF"/>
                      </a:gs>
                      <a:gs pos="100000">
                        <a:srgbClr val="336699"/>
                      </a:gs>
                    </a:gsLst>
                    <a:lin ang="5400000" scaled="1"/>
                  </a:gra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НАКС</a:t>
              </a:r>
            </a:p>
          </p:txBody>
        </p:sp>
        <p:sp>
          <p:nvSpPr>
            <p:cNvPr id="13" name="AutoShape 4"/>
            <p:cNvSpPr>
              <a:spLocks noChangeAspect="1" noChangeArrowheads="1"/>
            </p:cNvSpPr>
            <p:nvPr/>
          </p:nvSpPr>
          <p:spPr bwMode="auto">
            <a:xfrm>
              <a:off x="1956" y="1299"/>
              <a:ext cx="8640" cy="3420"/>
            </a:xfrm>
            <a:custGeom>
              <a:avLst/>
              <a:gdLst>
                <a:gd name="G0" fmla="+- 1722 0 0"/>
                <a:gd name="G1" fmla="+- 21600 0 1722"/>
                <a:gd name="G2" fmla="+- 21600 0 1722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22" y="10800"/>
                  </a:moveTo>
                  <a:cubicBezTo>
                    <a:pt x="1722" y="15814"/>
                    <a:pt x="5786" y="19878"/>
                    <a:pt x="10800" y="19878"/>
                  </a:cubicBezTo>
                  <a:cubicBezTo>
                    <a:pt x="15814" y="19878"/>
                    <a:pt x="19878" y="15814"/>
                    <a:pt x="19878" y="10800"/>
                  </a:cubicBezTo>
                  <a:cubicBezTo>
                    <a:pt x="19878" y="5786"/>
                    <a:pt x="15814" y="1722"/>
                    <a:pt x="10800" y="1722"/>
                  </a:cubicBezTo>
                  <a:cubicBezTo>
                    <a:pt x="5786" y="1722"/>
                    <a:pt x="1722" y="5786"/>
                    <a:pt x="1722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336699"/>
                </a:gs>
                <a:gs pos="50000">
                  <a:srgbClr val="FFFFFF"/>
                </a:gs>
                <a:gs pos="100000">
                  <a:srgbClr val="336699"/>
                </a:gs>
              </a:gsLst>
              <a:lin ang="0" scaled="1"/>
            </a:gradFill>
            <a:ln w="9525" algn="ctr">
              <a:solidFill>
                <a:srgbClr val="3333CC"/>
              </a:solidFill>
              <a:round/>
              <a:headEnd/>
              <a:tailEnd/>
            </a:ln>
            <a:effectLst>
              <a:outerShdw dist="45791" dir="2021404" algn="ctr" rotWithShape="0">
                <a:srgbClr val="B2B2B2">
                  <a:alpha val="8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350">
                <a:cs typeface="Arial" charset="0"/>
              </a:endParaRPr>
            </a:p>
          </p:txBody>
        </p:sp>
      </p:grp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1009842" y="225829"/>
            <a:ext cx="6696076" cy="3231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solidFill>
                  <a:srgbClr val="0000FF"/>
                </a:solidFill>
              </a:rPr>
              <a:t>Трудовой кодекс Российской Федерации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8037" y="55315"/>
            <a:ext cx="920541" cy="664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3569" y="1200465"/>
            <a:ext cx="8591397" cy="52629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dirty="0"/>
              <a:t>Статья 84. Прекращение трудового договора </a:t>
            </a:r>
            <a:r>
              <a:rPr lang="ru-RU" sz="2400" b="1" dirty="0">
                <a:solidFill>
                  <a:srgbClr val="FF0000"/>
                </a:solidFill>
              </a:rPr>
              <a:t>вследствие нарушения установленных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настоящим Кодексом или иным федеральным законом </a:t>
            </a:r>
            <a:r>
              <a:rPr lang="ru-RU" sz="2400" b="1" dirty="0">
                <a:solidFill>
                  <a:srgbClr val="FF0000"/>
                </a:solidFill>
              </a:rPr>
              <a:t>правил заключения трудового договора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/>
              <a:t> Трудовой договор </a:t>
            </a:r>
            <a:r>
              <a:rPr lang="ru-RU" sz="2400" b="1" dirty="0">
                <a:solidFill>
                  <a:srgbClr val="FF0000"/>
                </a:solidFill>
              </a:rPr>
              <a:t>прекращается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/>
              <a:t>вследствие нарушения установленных настоящим Кодексом или иным федеральным законом правил его заключения (пункт 11 части первой статьи 77 настоящего Кодекса), если нарушение этих правил исключает возможность продолжения работы, в следующих случаях: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отсутствие соответствующего документа об образовании и (или) о квалификации</a:t>
            </a:r>
            <a:r>
              <a:rPr lang="ru-RU" sz="2400" dirty="0"/>
              <a:t>, если выполнение работы требует специальных знаний в соответствии с федеральным законом или иным нормативным правовым актом; </a:t>
            </a:r>
          </a:p>
        </p:txBody>
      </p:sp>
    </p:spTree>
    <p:extLst>
      <p:ext uri="{BB962C8B-B14F-4D97-AF65-F5344CB8AC3E}">
        <p14:creationId xmlns:p14="http://schemas.microsoft.com/office/powerpoint/2010/main" val="6160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Yh001bvksqf8njzn7m0N"/>
</p:tagLst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9616</TotalTime>
  <Words>3443</Words>
  <Application>Microsoft Office PowerPoint</Application>
  <PresentationFormat>Экран (4:3)</PresentationFormat>
  <Paragraphs>434</Paragraphs>
  <Slides>52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9" baseType="lpstr">
      <vt:lpstr>Arial</vt:lpstr>
      <vt:lpstr>Calibri</vt:lpstr>
      <vt:lpstr>Mangal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Чупрак</dc:creator>
  <cp:lastModifiedBy>Денис Шахматов</cp:lastModifiedBy>
  <cp:revision>509</cp:revision>
  <dcterms:created xsi:type="dcterms:W3CDTF">2014-06-18T20:08:24Z</dcterms:created>
  <dcterms:modified xsi:type="dcterms:W3CDTF">2018-11-07T13:23:22Z</dcterms:modified>
</cp:coreProperties>
</file>