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773" r:id="rId2"/>
    <p:sldId id="1332" r:id="rId3"/>
    <p:sldId id="1303" r:id="rId4"/>
    <p:sldId id="1536" r:id="rId5"/>
    <p:sldId id="1543" r:id="rId6"/>
    <p:sldId id="1313" r:id="rId7"/>
    <p:sldId id="1318" r:id="rId8"/>
    <p:sldId id="1319" r:id="rId9"/>
    <p:sldId id="1003" r:id="rId10"/>
    <p:sldId id="976" r:id="rId11"/>
    <p:sldId id="1004" r:id="rId12"/>
    <p:sldId id="1301" r:id="rId13"/>
    <p:sldId id="1306" r:id="rId14"/>
    <p:sldId id="2147472227" r:id="rId15"/>
    <p:sldId id="1305" r:id="rId16"/>
    <p:sldId id="1311" r:id="rId17"/>
    <p:sldId id="1307" r:id="rId18"/>
    <p:sldId id="1312" r:id="rId19"/>
    <p:sldId id="2147472221" r:id="rId20"/>
    <p:sldId id="2147472223" r:id="rId21"/>
    <p:sldId id="259" r:id="rId22"/>
    <p:sldId id="258" r:id="rId23"/>
    <p:sldId id="261" r:id="rId24"/>
    <p:sldId id="2147472213" r:id="rId25"/>
    <p:sldId id="2147472219" r:id="rId26"/>
    <p:sldId id="2147472214" r:id="rId27"/>
    <p:sldId id="2147472220" r:id="rId28"/>
    <p:sldId id="268" r:id="rId29"/>
    <p:sldId id="2147472218" r:id="rId30"/>
  </p:sldIdLst>
  <p:sldSz cx="12192000" cy="6858000"/>
  <p:notesSz cx="6742113" cy="9872663"/>
  <p:defaultTextStyle>
    <a:defPPr>
      <a:defRPr lang="ru-RU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0F3517-7875-4563-8CF5-6C416EB77927}">
          <p14:sldIdLst>
            <p14:sldId id="773"/>
            <p14:sldId id="1332"/>
            <p14:sldId id="1303"/>
            <p14:sldId id="1536"/>
            <p14:sldId id="1543"/>
            <p14:sldId id="1313"/>
            <p14:sldId id="1318"/>
            <p14:sldId id="1319"/>
            <p14:sldId id="1003"/>
            <p14:sldId id="976"/>
            <p14:sldId id="1004"/>
            <p14:sldId id="1301"/>
            <p14:sldId id="1306"/>
            <p14:sldId id="2147472227"/>
            <p14:sldId id="1305"/>
            <p14:sldId id="1311"/>
            <p14:sldId id="1307"/>
            <p14:sldId id="1312"/>
            <p14:sldId id="2147472221"/>
            <p14:sldId id="2147472223"/>
            <p14:sldId id="259"/>
            <p14:sldId id="258"/>
            <p14:sldId id="261"/>
            <p14:sldId id="2147472213"/>
            <p14:sldId id="2147472219"/>
            <p14:sldId id="2147472214"/>
            <p14:sldId id="2147472220"/>
            <p14:sldId id="268"/>
            <p14:sldId id="2147472218"/>
          </p14:sldIdLst>
        </p14:section>
        <p14:section name="Раздел без заголовка" id="{D7625E80-1B92-4295-B1AE-97D5911AA6F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нис Шахматов" initials="ДШ" lastIdx="1" clrIdx="0">
    <p:extLst>
      <p:ext uri="{19B8F6BF-5375-455C-9EA6-DF929625EA0E}">
        <p15:presenceInfo xmlns:p15="http://schemas.microsoft.com/office/powerpoint/2012/main" userId="1bdd5128e8269a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63D"/>
    <a:srgbClr val="FF3300"/>
    <a:srgbClr val="FFCCCC"/>
    <a:srgbClr val="FF9999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5942" autoAdjust="0"/>
  </p:normalViewPr>
  <p:slideViewPr>
    <p:cSldViewPr snapToGrid="0" snapToObjects="1">
      <p:cViewPr varScale="1">
        <p:scale>
          <a:sx n="87" d="100"/>
          <a:sy n="87" d="100"/>
        </p:scale>
        <p:origin x="192" y="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09T08:47:33.807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55A393-E545-7042-9242-879B6235F27C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A90582-4709-B44E-8A7F-A6C5C2C33FBF}">
      <dgm:prSet phldrT="[Текст]"/>
      <dgm:spPr/>
      <dgm:t>
        <a:bodyPr/>
        <a:lstStyle/>
        <a:p>
          <a:r>
            <a:rPr lang="ru-RU" dirty="0"/>
            <a:t>Развитие профессиональных стандартов и квалификаций</a:t>
          </a:r>
        </a:p>
      </dgm:t>
    </dgm:pt>
    <dgm:pt modelId="{14A03174-74D0-E941-8819-D0A927D3FF5F}" type="parTrans" cxnId="{1B139B64-687B-604D-9583-8E6B0ECEFAC7}">
      <dgm:prSet/>
      <dgm:spPr/>
      <dgm:t>
        <a:bodyPr/>
        <a:lstStyle/>
        <a:p>
          <a:endParaRPr lang="ru-RU"/>
        </a:p>
      </dgm:t>
    </dgm:pt>
    <dgm:pt modelId="{C857DE33-8C4C-6D42-ADF9-78E2272F1B63}" type="sibTrans" cxnId="{1B139B64-687B-604D-9583-8E6B0ECEFAC7}">
      <dgm:prSet/>
      <dgm:spPr/>
      <dgm:t>
        <a:bodyPr/>
        <a:lstStyle/>
        <a:p>
          <a:endParaRPr lang="ru-RU"/>
        </a:p>
      </dgm:t>
    </dgm:pt>
    <dgm:pt modelId="{CD018E5D-C9AF-4C47-9E2E-21CB296304CD}">
      <dgm:prSet phldrT="[Текст]"/>
      <dgm:spPr/>
      <dgm:t>
        <a:bodyPr/>
        <a:lstStyle/>
        <a:p>
          <a:r>
            <a:rPr lang="ru-RU" dirty="0"/>
            <a:t>Повышение </a:t>
          </a:r>
          <a:r>
            <a:rPr lang="ru-RU" dirty="0">
              <a:solidFill>
                <a:srgbClr val="FF0000"/>
              </a:solidFill>
            </a:rPr>
            <a:t>гибкости</a:t>
          </a:r>
          <a:r>
            <a:rPr lang="ru-RU" dirty="0"/>
            <a:t> системы разработки ПС и квалификаций;</a:t>
          </a:r>
        </a:p>
      </dgm:t>
    </dgm:pt>
    <dgm:pt modelId="{D1AC25FC-3567-E242-B1CD-BAA7A60ED451}" type="parTrans" cxnId="{97FBB04C-26CC-C64C-A579-4A62C1B043A2}">
      <dgm:prSet/>
      <dgm:spPr/>
      <dgm:t>
        <a:bodyPr/>
        <a:lstStyle/>
        <a:p>
          <a:endParaRPr lang="ru-RU"/>
        </a:p>
      </dgm:t>
    </dgm:pt>
    <dgm:pt modelId="{791E4E0D-9182-4248-8D5A-FA7FEE45E72A}" type="sibTrans" cxnId="{97FBB04C-26CC-C64C-A579-4A62C1B043A2}">
      <dgm:prSet/>
      <dgm:spPr/>
      <dgm:t>
        <a:bodyPr/>
        <a:lstStyle/>
        <a:p>
          <a:endParaRPr lang="ru-RU"/>
        </a:p>
      </dgm:t>
    </dgm:pt>
    <dgm:pt modelId="{CF7B6E8F-3531-7240-AE42-FA3EA7ECDDF3}">
      <dgm:prSet phldrT="[Текст]"/>
      <dgm:spPr/>
      <dgm:t>
        <a:bodyPr/>
        <a:lstStyle/>
        <a:p>
          <a:r>
            <a:rPr lang="ru-RU" dirty="0"/>
            <a:t>Формирование </a:t>
          </a:r>
          <a:r>
            <a:rPr lang="ru-RU" dirty="0">
              <a:solidFill>
                <a:srgbClr val="FF0000"/>
              </a:solidFill>
            </a:rPr>
            <a:t>межотраслевых рамок квалификаций по «сквозным» Видам профессиональной деятельности (ВПД)</a:t>
          </a:r>
          <a:r>
            <a:rPr lang="ru-RU" dirty="0"/>
            <a:t>;</a:t>
          </a:r>
        </a:p>
      </dgm:t>
    </dgm:pt>
    <dgm:pt modelId="{3D902490-9534-A24E-B5D8-0CA94D382526}" type="parTrans" cxnId="{3E8EB77C-9D88-974D-8286-E0953FC4A02F}">
      <dgm:prSet/>
      <dgm:spPr/>
      <dgm:t>
        <a:bodyPr/>
        <a:lstStyle/>
        <a:p>
          <a:endParaRPr lang="ru-RU"/>
        </a:p>
      </dgm:t>
    </dgm:pt>
    <dgm:pt modelId="{12F7A545-9897-4A49-8897-DADB157688ED}" type="sibTrans" cxnId="{3E8EB77C-9D88-974D-8286-E0953FC4A02F}">
      <dgm:prSet/>
      <dgm:spPr/>
      <dgm:t>
        <a:bodyPr/>
        <a:lstStyle/>
        <a:p>
          <a:endParaRPr lang="ru-RU"/>
        </a:p>
      </dgm:t>
    </dgm:pt>
    <dgm:pt modelId="{96411F91-C46B-534D-A1D1-6E65B11C33C0}">
      <dgm:prSet phldrT="[Текст]"/>
      <dgm:spPr/>
      <dgm:t>
        <a:bodyPr/>
        <a:lstStyle/>
        <a:p>
          <a:r>
            <a:rPr lang="ru-RU" dirty="0"/>
            <a:t>Формирование </a:t>
          </a:r>
          <a:r>
            <a:rPr lang="ru-RU" dirty="0">
              <a:solidFill>
                <a:srgbClr val="FF0000"/>
              </a:solidFill>
            </a:rPr>
            <a:t>информационной системы сопряжения профессиональных стандартов, квалификаций, квалификационных характеристик, общероссийских классификаторов и квалификационных справочников в сфере труда и образования</a:t>
          </a:r>
          <a:r>
            <a:rPr lang="ru-RU" dirty="0"/>
            <a:t>.</a:t>
          </a:r>
        </a:p>
      </dgm:t>
    </dgm:pt>
    <dgm:pt modelId="{EADDD168-197D-434E-B2F0-CB6DD48AB52C}" type="parTrans" cxnId="{9B9B4323-7F93-A542-B153-A2B51901F6CB}">
      <dgm:prSet/>
      <dgm:spPr/>
      <dgm:t>
        <a:bodyPr/>
        <a:lstStyle/>
        <a:p>
          <a:endParaRPr lang="ru-RU"/>
        </a:p>
      </dgm:t>
    </dgm:pt>
    <dgm:pt modelId="{0C5EBBEE-41CC-6447-814B-5B3F2FC5AB03}" type="sibTrans" cxnId="{9B9B4323-7F93-A542-B153-A2B51901F6CB}">
      <dgm:prSet/>
      <dgm:spPr/>
      <dgm:t>
        <a:bodyPr/>
        <a:lstStyle/>
        <a:p>
          <a:endParaRPr lang="ru-RU"/>
        </a:p>
      </dgm:t>
    </dgm:pt>
    <dgm:pt modelId="{801C9F94-1B84-3B40-B788-8484EC10664D}" type="pres">
      <dgm:prSet presAssocID="{4B55A393-E545-7042-9242-879B6235F27C}" presName="linear" presStyleCnt="0">
        <dgm:presLayoutVars>
          <dgm:animLvl val="lvl"/>
          <dgm:resizeHandles val="exact"/>
        </dgm:presLayoutVars>
      </dgm:prSet>
      <dgm:spPr/>
    </dgm:pt>
    <dgm:pt modelId="{1E86BA31-FE84-F449-9DA6-35BAFBB8F81E}" type="pres">
      <dgm:prSet presAssocID="{28A90582-4709-B44E-8A7F-A6C5C2C33FB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95F7D3F-206C-7A40-ADA2-973F38313749}" type="pres">
      <dgm:prSet presAssocID="{28A90582-4709-B44E-8A7F-A6C5C2C33FB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05C2B1C-64E4-994B-98EE-24C0B167E756}" type="presOf" srcId="{CF7B6E8F-3531-7240-AE42-FA3EA7ECDDF3}" destId="{995F7D3F-206C-7A40-ADA2-973F38313749}" srcOrd="0" destOrd="1" presId="urn:microsoft.com/office/officeart/2005/8/layout/vList2"/>
    <dgm:cxn modelId="{9B9B4323-7F93-A542-B153-A2B51901F6CB}" srcId="{28A90582-4709-B44E-8A7F-A6C5C2C33FBF}" destId="{96411F91-C46B-534D-A1D1-6E65B11C33C0}" srcOrd="2" destOrd="0" parTransId="{EADDD168-197D-434E-B2F0-CB6DD48AB52C}" sibTransId="{0C5EBBEE-41CC-6447-814B-5B3F2FC5AB03}"/>
    <dgm:cxn modelId="{878EAE63-6776-D046-8CAE-8476A116EDF1}" type="presOf" srcId="{96411F91-C46B-534D-A1D1-6E65B11C33C0}" destId="{995F7D3F-206C-7A40-ADA2-973F38313749}" srcOrd="0" destOrd="2" presId="urn:microsoft.com/office/officeart/2005/8/layout/vList2"/>
    <dgm:cxn modelId="{1B139B64-687B-604D-9583-8E6B0ECEFAC7}" srcId="{4B55A393-E545-7042-9242-879B6235F27C}" destId="{28A90582-4709-B44E-8A7F-A6C5C2C33FBF}" srcOrd="0" destOrd="0" parTransId="{14A03174-74D0-E941-8819-D0A927D3FF5F}" sibTransId="{C857DE33-8C4C-6D42-ADF9-78E2272F1B63}"/>
    <dgm:cxn modelId="{97FBB04C-26CC-C64C-A579-4A62C1B043A2}" srcId="{28A90582-4709-B44E-8A7F-A6C5C2C33FBF}" destId="{CD018E5D-C9AF-4C47-9E2E-21CB296304CD}" srcOrd="0" destOrd="0" parTransId="{D1AC25FC-3567-E242-B1CD-BAA7A60ED451}" sibTransId="{791E4E0D-9182-4248-8D5A-FA7FEE45E72A}"/>
    <dgm:cxn modelId="{137BEF72-1353-D54C-A31E-125CAF810864}" type="presOf" srcId="{28A90582-4709-B44E-8A7F-A6C5C2C33FBF}" destId="{1E86BA31-FE84-F449-9DA6-35BAFBB8F81E}" srcOrd="0" destOrd="0" presId="urn:microsoft.com/office/officeart/2005/8/layout/vList2"/>
    <dgm:cxn modelId="{3E8EB77C-9D88-974D-8286-E0953FC4A02F}" srcId="{28A90582-4709-B44E-8A7F-A6C5C2C33FBF}" destId="{CF7B6E8F-3531-7240-AE42-FA3EA7ECDDF3}" srcOrd="1" destOrd="0" parTransId="{3D902490-9534-A24E-B5D8-0CA94D382526}" sibTransId="{12F7A545-9897-4A49-8897-DADB157688ED}"/>
    <dgm:cxn modelId="{112653E4-D2E7-4E48-BAA4-24E2EE699361}" type="presOf" srcId="{CD018E5D-C9AF-4C47-9E2E-21CB296304CD}" destId="{995F7D3F-206C-7A40-ADA2-973F38313749}" srcOrd="0" destOrd="0" presId="urn:microsoft.com/office/officeart/2005/8/layout/vList2"/>
    <dgm:cxn modelId="{79B47DF7-FA19-8444-9855-85EFD054619B}" type="presOf" srcId="{4B55A393-E545-7042-9242-879B6235F27C}" destId="{801C9F94-1B84-3B40-B788-8484EC10664D}" srcOrd="0" destOrd="0" presId="urn:microsoft.com/office/officeart/2005/8/layout/vList2"/>
    <dgm:cxn modelId="{70996EF0-E76E-084A-AA8B-8EBEA71538AD}" type="presParOf" srcId="{801C9F94-1B84-3B40-B788-8484EC10664D}" destId="{1E86BA31-FE84-F449-9DA6-35BAFBB8F81E}" srcOrd="0" destOrd="0" presId="urn:microsoft.com/office/officeart/2005/8/layout/vList2"/>
    <dgm:cxn modelId="{7B128BC8-4D3C-F245-B619-12F2D33EC80A}" type="presParOf" srcId="{801C9F94-1B84-3B40-B788-8484EC10664D}" destId="{995F7D3F-206C-7A40-ADA2-973F3831374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CCEAB7-8DB3-441F-93B0-87F9690396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7BEE78-5B8A-4DF3-BF30-4794F0F4419D}">
      <dgm:prSet/>
      <dgm:spPr/>
      <dgm:t>
        <a:bodyPr/>
        <a:lstStyle/>
        <a:p>
          <a:r>
            <a:rPr lang="ru-RU" dirty="0"/>
            <a:t>Рост спроса на промышленных роботов</a:t>
          </a:r>
        </a:p>
      </dgm:t>
    </dgm:pt>
    <dgm:pt modelId="{530E67E6-7AC6-41B0-9073-3773DBE4D0F6}" type="parTrans" cxnId="{9E61B081-8AB5-4919-95F6-74692A7D6A6B}">
      <dgm:prSet/>
      <dgm:spPr/>
      <dgm:t>
        <a:bodyPr/>
        <a:lstStyle/>
        <a:p>
          <a:endParaRPr lang="ru-RU"/>
        </a:p>
      </dgm:t>
    </dgm:pt>
    <dgm:pt modelId="{BD16C541-410D-4376-8DF0-56A88D9817CB}" type="sibTrans" cxnId="{9E61B081-8AB5-4919-95F6-74692A7D6A6B}">
      <dgm:prSet/>
      <dgm:spPr/>
      <dgm:t>
        <a:bodyPr/>
        <a:lstStyle/>
        <a:p>
          <a:endParaRPr lang="ru-RU"/>
        </a:p>
      </dgm:t>
    </dgm:pt>
    <dgm:pt modelId="{939558D8-FCF3-43E0-AD6C-555720CB36D5}">
      <dgm:prSet/>
      <dgm:spPr/>
      <dgm:t>
        <a:bodyPr/>
        <a:lstStyle/>
        <a:p>
          <a:r>
            <a:rPr lang="ru-RU" dirty="0"/>
            <a:t>Использование ИИ и нейросетей  </a:t>
          </a:r>
        </a:p>
      </dgm:t>
    </dgm:pt>
    <dgm:pt modelId="{63F83F04-0592-41E3-898B-91EAA80347A9}" type="parTrans" cxnId="{D26E8A2A-427C-4D79-BA12-7700BD146A29}">
      <dgm:prSet/>
      <dgm:spPr/>
      <dgm:t>
        <a:bodyPr/>
        <a:lstStyle/>
        <a:p>
          <a:endParaRPr lang="ru-RU"/>
        </a:p>
      </dgm:t>
    </dgm:pt>
    <dgm:pt modelId="{F10DC12D-0F2B-4836-B99D-D1C2D486E683}" type="sibTrans" cxnId="{D26E8A2A-427C-4D79-BA12-7700BD146A29}">
      <dgm:prSet/>
      <dgm:spPr/>
      <dgm:t>
        <a:bodyPr/>
        <a:lstStyle/>
        <a:p>
          <a:endParaRPr lang="ru-RU"/>
        </a:p>
      </dgm:t>
    </dgm:pt>
    <dgm:pt modelId="{4A7DB02F-5C23-474F-BE80-FD65E8469D23}">
      <dgm:prSet/>
      <dgm:spPr/>
      <dgm:t>
        <a:bodyPr/>
        <a:lstStyle/>
        <a:p>
          <a:r>
            <a:rPr lang="ru-RU" dirty="0"/>
            <a:t>ПО позволяет быстро перенастраивать роботов</a:t>
          </a:r>
        </a:p>
      </dgm:t>
    </dgm:pt>
    <dgm:pt modelId="{694622A6-C561-4B75-BD45-24A7CA2DDB53}" type="parTrans" cxnId="{BDF5859A-C750-4FAF-87FC-D984B8927312}">
      <dgm:prSet/>
      <dgm:spPr/>
      <dgm:t>
        <a:bodyPr/>
        <a:lstStyle/>
        <a:p>
          <a:endParaRPr lang="ru-RU"/>
        </a:p>
      </dgm:t>
    </dgm:pt>
    <dgm:pt modelId="{997C6EA3-C8AB-48CD-A485-40C50F7F5236}" type="sibTrans" cxnId="{BDF5859A-C750-4FAF-87FC-D984B8927312}">
      <dgm:prSet/>
      <dgm:spPr/>
      <dgm:t>
        <a:bodyPr/>
        <a:lstStyle/>
        <a:p>
          <a:endParaRPr lang="ru-RU"/>
        </a:p>
      </dgm:t>
    </dgm:pt>
    <dgm:pt modelId="{1B9D96B1-B1E4-4F1D-B12A-27DEEB8B544B}">
      <dgm:prSet/>
      <dgm:spPr/>
      <dgm:t>
        <a:bodyPr/>
        <a:lstStyle/>
        <a:p>
          <a:r>
            <a:rPr lang="ru-RU" dirty="0"/>
            <a:t>Сближение IT и OT-технологий</a:t>
          </a:r>
        </a:p>
      </dgm:t>
    </dgm:pt>
    <dgm:pt modelId="{568A2548-8256-4485-8C7F-A6A1046A7407}" type="parTrans" cxnId="{A9BB035C-96FA-45B5-9DAA-54707BB799FA}">
      <dgm:prSet/>
      <dgm:spPr/>
      <dgm:t>
        <a:bodyPr/>
        <a:lstStyle/>
        <a:p>
          <a:endParaRPr lang="ru-RU"/>
        </a:p>
      </dgm:t>
    </dgm:pt>
    <dgm:pt modelId="{4510DB42-69BC-4D35-BDAB-77024B709CF3}" type="sibTrans" cxnId="{A9BB035C-96FA-45B5-9DAA-54707BB799FA}">
      <dgm:prSet/>
      <dgm:spPr/>
      <dgm:t>
        <a:bodyPr/>
        <a:lstStyle/>
        <a:p>
          <a:endParaRPr lang="ru-RU"/>
        </a:p>
      </dgm:t>
    </dgm:pt>
    <dgm:pt modelId="{671A9C4B-C088-4541-8967-F0E8D8B2C958}">
      <dgm:prSet/>
      <dgm:spPr/>
      <dgm:t>
        <a:bodyPr/>
        <a:lstStyle/>
        <a:p>
          <a:r>
            <a:rPr lang="ru-RU" dirty="0"/>
            <a:t>Коллаборация с роботами</a:t>
          </a:r>
        </a:p>
      </dgm:t>
    </dgm:pt>
    <dgm:pt modelId="{600DDFF6-1A07-4ADF-A3CA-F2EE5430A11A}" type="parTrans" cxnId="{89F41C20-8F4D-4348-A2F8-572E1E963A29}">
      <dgm:prSet/>
      <dgm:spPr/>
      <dgm:t>
        <a:bodyPr/>
        <a:lstStyle/>
        <a:p>
          <a:endParaRPr lang="ru-RU"/>
        </a:p>
      </dgm:t>
    </dgm:pt>
    <dgm:pt modelId="{E89DDEEA-38CC-44EC-99B9-E85EE435AEBF}" type="sibTrans" cxnId="{89F41C20-8F4D-4348-A2F8-572E1E963A29}">
      <dgm:prSet/>
      <dgm:spPr/>
      <dgm:t>
        <a:bodyPr/>
        <a:lstStyle/>
        <a:p>
          <a:endParaRPr lang="ru-RU"/>
        </a:p>
      </dgm:t>
    </dgm:pt>
    <dgm:pt modelId="{7DBA9EDB-1810-465B-9E4A-85CFAB7D1500}">
      <dgm:prSet/>
      <dgm:spPr/>
      <dgm:t>
        <a:bodyPr/>
        <a:lstStyle/>
        <a:p>
          <a:r>
            <a:rPr lang="ru-RU"/>
            <a:t>Гибридные и аддетивные решения</a:t>
          </a:r>
        </a:p>
      </dgm:t>
    </dgm:pt>
    <dgm:pt modelId="{4AB24A9D-0F8D-4F7D-AD07-29F55A67D104}" type="parTrans" cxnId="{A062579C-3780-499B-A603-82C9ACADF685}">
      <dgm:prSet/>
      <dgm:spPr/>
      <dgm:t>
        <a:bodyPr/>
        <a:lstStyle/>
        <a:p>
          <a:endParaRPr lang="ru-RU"/>
        </a:p>
      </dgm:t>
    </dgm:pt>
    <dgm:pt modelId="{E86B721B-8E9B-458B-98B1-8C73EA4875F6}" type="sibTrans" cxnId="{A062579C-3780-499B-A603-82C9ACADF685}">
      <dgm:prSet/>
      <dgm:spPr/>
      <dgm:t>
        <a:bodyPr/>
        <a:lstStyle/>
        <a:p>
          <a:endParaRPr lang="ru-RU"/>
        </a:p>
      </dgm:t>
    </dgm:pt>
    <dgm:pt modelId="{616EF6EB-F829-4CF0-9030-62AEF4BA58C3}">
      <dgm:prSet/>
      <dgm:spPr/>
      <dgm:t>
        <a:bodyPr/>
        <a:lstStyle/>
        <a:p>
          <a:r>
            <a:rPr lang="ru-RU"/>
            <a:t>Новые бизнес-модели</a:t>
          </a:r>
        </a:p>
      </dgm:t>
    </dgm:pt>
    <dgm:pt modelId="{7C2926CA-28DB-4609-8AB0-771BE5BDCD9B}" type="parTrans" cxnId="{921FDCC1-B319-413D-B8EA-FEAC04D8182A}">
      <dgm:prSet/>
      <dgm:spPr/>
      <dgm:t>
        <a:bodyPr/>
        <a:lstStyle/>
        <a:p>
          <a:endParaRPr lang="ru-RU"/>
        </a:p>
      </dgm:t>
    </dgm:pt>
    <dgm:pt modelId="{F2586E4B-D973-40D2-956A-264A0AB8055F}" type="sibTrans" cxnId="{921FDCC1-B319-413D-B8EA-FEAC04D8182A}">
      <dgm:prSet/>
      <dgm:spPr/>
      <dgm:t>
        <a:bodyPr/>
        <a:lstStyle/>
        <a:p>
          <a:endParaRPr lang="ru-RU"/>
        </a:p>
      </dgm:t>
    </dgm:pt>
    <dgm:pt modelId="{C923F0EA-72BE-428A-ABE1-7D561B098367}">
      <dgm:prSet/>
      <dgm:spPr/>
      <dgm:t>
        <a:bodyPr/>
        <a:lstStyle/>
        <a:p>
          <a:r>
            <a:rPr lang="ru-RU" dirty="0"/>
            <a:t>Автономные роботизированные ячейки</a:t>
          </a:r>
        </a:p>
      </dgm:t>
    </dgm:pt>
    <dgm:pt modelId="{5F605867-1CD7-489A-A812-B012B71915CD}" type="parTrans" cxnId="{778EF03F-C815-429D-A36B-4AD51E1FB452}">
      <dgm:prSet/>
      <dgm:spPr/>
      <dgm:t>
        <a:bodyPr/>
        <a:lstStyle/>
        <a:p>
          <a:endParaRPr lang="ru-RU"/>
        </a:p>
      </dgm:t>
    </dgm:pt>
    <dgm:pt modelId="{EC8F0C43-9EAD-4998-9E71-BCD35ABC6594}" type="sibTrans" cxnId="{778EF03F-C815-429D-A36B-4AD51E1FB452}">
      <dgm:prSet/>
      <dgm:spPr/>
      <dgm:t>
        <a:bodyPr/>
        <a:lstStyle/>
        <a:p>
          <a:endParaRPr lang="ru-RU"/>
        </a:p>
      </dgm:t>
    </dgm:pt>
    <dgm:pt modelId="{CA4DC76E-6B24-4685-AD60-F17E7783B51C}" type="pres">
      <dgm:prSet presAssocID="{7ECCEAB7-8DB3-441F-93B0-87F969039667}" presName="Name0" presStyleCnt="0">
        <dgm:presLayoutVars>
          <dgm:dir/>
          <dgm:animLvl val="lvl"/>
          <dgm:resizeHandles val="exact"/>
        </dgm:presLayoutVars>
      </dgm:prSet>
      <dgm:spPr/>
    </dgm:pt>
    <dgm:pt modelId="{660235DD-7459-487A-A761-CB63A9CE0C99}" type="pres">
      <dgm:prSet presAssocID="{B37BEE78-5B8A-4DF3-BF30-4794F0F4419D}" presName="linNode" presStyleCnt="0"/>
      <dgm:spPr/>
    </dgm:pt>
    <dgm:pt modelId="{73836C99-F3A1-4F22-8EDF-880E64B0180E}" type="pres">
      <dgm:prSet presAssocID="{B37BEE78-5B8A-4DF3-BF30-4794F0F4419D}" presName="parentText" presStyleLbl="node1" presStyleIdx="0" presStyleCnt="8" custScaleX="127920" custLinFactNeighborX="-87548" custLinFactNeighborY="1611">
        <dgm:presLayoutVars>
          <dgm:chMax val="1"/>
          <dgm:bulletEnabled val="1"/>
        </dgm:presLayoutVars>
      </dgm:prSet>
      <dgm:spPr/>
    </dgm:pt>
    <dgm:pt modelId="{404A6322-6601-4040-89EA-77D74B417EB3}" type="pres">
      <dgm:prSet presAssocID="{BD16C541-410D-4376-8DF0-56A88D9817CB}" presName="sp" presStyleCnt="0"/>
      <dgm:spPr/>
    </dgm:pt>
    <dgm:pt modelId="{EB2935F2-D17F-4145-8785-0F412BD7BE1A}" type="pres">
      <dgm:prSet presAssocID="{939558D8-FCF3-43E0-AD6C-555720CB36D5}" presName="linNode" presStyleCnt="0"/>
      <dgm:spPr/>
    </dgm:pt>
    <dgm:pt modelId="{9B90E122-93B9-4A0D-98B0-C0B1AA71E224}" type="pres">
      <dgm:prSet presAssocID="{939558D8-FCF3-43E0-AD6C-555720CB36D5}" presName="parentText" presStyleLbl="node1" presStyleIdx="1" presStyleCnt="8" custScaleX="127292" custLinFactNeighborX="-87548" custLinFactNeighborY="2416">
        <dgm:presLayoutVars>
          <dgm:chMax val="1"/>
          <dgm:bulletEnabled val="1"/>
        </dgm:presLayoutVars>
      </dgm:prSet>
      <dgm:spPr/>
    </dgm:pt>
    <dgm:pt modelId="{7524DBC9-108B-4B27-A449-35975DD6E731}" type="pres">
      <dgm:prSet presAssocID="{F10DC12D-0F2B-4836-B99D-D1C2D486E683}" presName="sp" presStyleCnt="0"/>
      <dgm:spPr/>
    </dgm:pt>
    <dgm:pt modelId="{AE028ECC-EEB1-47A3-8B38-6D458AF3CC6A}" type="pres">
      <dgm:prSet presAssocID="{4A7DB02F-5C23-474F-BE80-FD65E8469D23}" presName="linNode" presStyleCnt="0"/>
      <dgm:spPr/>
    </dgm:pt>
    <dgm:pt modelId="{1D2C5CFC-FF20-4E83-B4E9-D320CAC0E153}" type="pres">
      <dgm:prSet presAssocID="{4A7DB02F-5C23-474F-BE80-FD65E8469D23}" presName="parentText" presStyleLbl="node1" presStyleIdx="2" presStyleCnt="8" custScaleX="126012" custLinFactNeighborX="-74227" custLinFactNeighborY="3221">
        <dgm:presLayoutVars>
          <dgm:chMax val="1"/>
          <dgm:bulletEnabled val="1"/>
        </dgm:presLayoutVars>
      </dgm:prSet>
      <dgm:spPr/>
    </dgm:pt>
    <dgm:pt modelId="{3EEE2405-7587-41BF-B97E-ECFB8DD12FC1}" type="pres">
      <dgm:prSet presAssocID="{997C6EA3-C8AB-48CD-A485-40C50F7F5236}" presName="sp" presStyleCnt="0"/>
      <dgm:spPr/>
    </dgm:pt>
    <dgm:pt modelId="{6226605E-BF74-4C0C-BD01-11F921772B0C}" type="pres">
      <dgm:prSet presAssocID="{1B9D96B1-B1E4-4F1D-B12A-27DEEB8B544B}" presName="linNode" presStyleCnt="0"/>
      <dgm:spPr/>
    </dgm:pt>
    <dgm:pt modelId="{63852E39-B00A-46D6-95A0-B5BF2C4EEB0D}" type="pres">
      <dgm:prSet presAssocID="{1B9D96B1-B1E4-4F1D-B12A-27DEEB8B544B}" presName="parentText" presStyleLbl="node1" presStyleIdx="3" presStyleCnt="8" custScaleX="127617" custLinFactNeighborX="-87548" custLinFactNeighborY="2503">
        <dgm:presLayoutVars>
          <dgm:chMax val="1"/>
          <dgm:bulletEnabled val="1"/>
        </dgm:presLayoutVars>
      </dgm:prSet>
      <dgm:spPr/>
    </dgm:pt>
    <dgm:pt modelId="{D16716E8-EB94-44A6-8BA0-E45329EFA5FB}" type="pres">
      <dgm:prSet presAssocID="{4510DB42-69BC-4D35-BDAB-77024B709CF3}" presName="sp" presStyleCnt="0"/>
      <dgm:spPr/>
    </dgm:pt>
    <dgm:pt modelId="{88F62471-84DE-43A0-A180-C52CA407E50E}" type="pres">
      <dgm:prSet presAssocID="{671A9C4B-C088-4541-8967-F0E8D8B2C958}" presName="linNode" presStyleCnt="0"/>
      <dgm:spPr/>
    </dgm:pt>
    <dgm:pt modelId="{3A1D838F-992B-492E-A516-870F5CB2A7FB}" type="pres">
      <dgm:prSet presAssocID="{671A9C4B-C088-4541-8967-F0E8D8B2C958}" presName="parentText" presStyleLbl="node1" presStyleIdx="4" presStyleCnt="8" custScaleX="126013" custLinFactNeighborX="-87548" custLinFactNeighborY="-805">
        <dgm:presLayoutVars>
          <dgm:chMax val="1"/>
          <dgm:bulletEnabled val="1"/>
        </dgm:presLayoutVars>
      </dgm:prSet>
      <dgm:spPr/>
    </dgm:pt>
    <dgm:pt modelId="{2FD616EE-642D-4854-BCD3-49BF9267B16A}" type="pres">
      <dgm:prSet presAssocID="{E89DDEEA-38CC-44EC-99B9-E85EE435AEBF}" presName="sp" presStyleCnt="0"/>
      <dgm:spPr/>
    </dgm:pt>
    <dgm:pt modelId="{0BCCDE19-7636-4ED4-BC0B-1C5A6047737D}" type="pres">
      <dgm:prSet presAssocID="{7DBA9EDB-1810-465B-9E4A-85CFAB7D1500}" presName="linNode" presStyleCnt="0"/>
      <dgm:spPr/>
    </dgm:pt>
    <dgm:pt modelId="{8CD4BC86-0301-46DB-A008-B754DBF191B3}" type="pres">
      <dgm:prSet presAssocID="{7DBA9EDB-1810-465B-9E4A-85CFAB7D1500}" presName="parentText" presStyleLbl="node1" presStyleIdx="5" presStyleCnt="8" custScaleX="125911" custLinFactNeighborX="-87548" custLinFactNeighborY="-3221">
        <dgm:presLayoutVars>
          <dgm:chMax val="1"/>
          <dgm:bulletEnabled val="1"/>
        </dgm:presLayoutVars>
      </dgm:prSet>
      <dgm:spPr/>
    </dgm:pt>
    <dgm:pt modelId="{4CC30895-5889-446B-8FB3-E8D1FEA60F11}" type="pres">
      <dgm:prSet presAssocID="{E86B721B-8E9B-458B-98B1-8C73EA4875F6}" presName="sp" presStyleCnt="0"/>
      <dgm:spPr/>
    </dgm:pt>
    <dgm:pt modelId="{EFD2D143-6450-4C07-BFD2-641BCE1F9694}" type="pres">
      <dgm:prSet presAssocID="{616EF6EB-F829-4CF0-9030-62AEF4BA58C3}" presName="linNode" presStyleCnt="0"/>
      <dgm:spPr/>
    </dgm:pt>
    <dgm:pt modelId="{0133CF1D-D621-480E-ABD4-A84253C0E405}" type="pres">
      <dgm:prSet presAssocID="{616EF6EB-F829-4CF0-9030-62AEF4BA58C3}" presName="parentText" presStyleLbl="node1" presStyleIdx="6" presStyleCnt="8" custScaleX="127191" custLinFactNeighborX="-87548" custLinFactNeighborY="-805">
        <dgm:presLayoutVars>
          <dgm:chMax val="1"/>
          <dgm:bulletEnabled val="1"/>
        </dgm:presLayoutVars>
      </dgm:prSet>
      <dgm:spPr/>
    </dgm:pt>
    <dgm:pt modelId="{67E3D360-8FED-4872-836F-42C5E643C6A3}" type="pres">
      <dgm:prSet presAssocID="{F2586E4B-D973-40D2-956A-264A0AB8055F}" presName="sp" presStyleCnt="0"/>
      <dgm:spPr/>
    </dgm:pt>
    <dgm:pt modelId="{CD4A011C-5B1D-4E84-92B3-564EBD8E56B4}" type="pres">
      <dgm:prSet presAssocID="{C923F0EA-72BE-428A-ABE1-7D561B098367}" presName="linNode" presStyleCnt="0"/>
      <dgm:spPr/>
    </dgm:pt>
    <dgm:pt modelId="{38AB650E-D0BE-45DC-84FE-019B576286E5}" type="pres">
      <dgm:prSet presAssocID="{C923F0EA-72BE-428A-ABE1-7D561B098367}" presName="parentText" presStyleLbl="node1" presStyleIdx="7" presStyleCnt="8" custScaleX="128571" custLinFactNeighborX="-87548">
        <dgm:presLayoutVars>
          <dgm:chMax val="1"/>
          <dgm:bulletEnabled val="1"/>
        </dgm:presLayoutVars>
      </dgm:prSet>
      <dgm:spPr/>
    </dgm:pt>
  </dgm:ptLst>
  <dgm:cxnLst>
    <dgm:cxn modelId="{7153711F-703A-4802-86B8-5C1DD9342F41}" type="presOf" srcId="{4A7DB02F-5C23-474F-BE80-FD65E8469D23}" destId="{1D2C5CFC-FF20-4E83-B4E9-D320CAC0E153}" srcOrd="0" destOrd="0" presId="urn:microsoft.com/office/officeart/2005/8/layout/vList5"/>
    <dgm:cxn modelId="{89F41C20-8F4D-4348-A2F8-572E1E963A29}" srcId="{7ECCEAB7-8DB3-441F-93B0-87F969039667}" destId="{671A9C4B-C088-4541-8967-F0E8D8B2C958}" srcOrd="4" destOrd="0" parTransId="{600DDFF6-1A07-4ADF-A3CA-F2EE5430A11A}" sibTransId="{E89DDEEA-38CC-44EC-99B9-E85EE435AEBF}"/>
    <dgm:cxn modelId="{8AFD8423-3797-469D-A132-DFDDA13B067F}" type="presOf" srcId="{B37BEE78-5B8A-4DF3-BF30-4794F0F4419D}" destId="{73836C99-F3A1-4F22-8EDF-880E64B0180E}" srcOrd="0" destOrd="0" presId="urn:microsoft.com/office/officeart/2005/8/layout/vList5"/>
    <dgm:cxn modelId="{D26E8A2A-427C-4D79-BA12-7700BD146A29}" srcId="{7ECCEAB7-8DB3-441F-93B0-87F969039667}" destId="{939558D8-FCF3-43E0-AD6C-555720CB36D5}" srcOrd="1" destOrd="0" parTransId="{63F83F04-0592-41E3-898B-91EAA80347A9}" sibTransId="{F10DC12D-0F2B-4836-B99D-D1C2D486E683}"/>
    <dgm:cxn modelId="{01D2632D-FFF9-4412-B502-E1743AA3050E}" type="presOf" srcId="{7DBA9EDB-1810-465B-9E4A-85CFAB7D1500}" destId="{8CD4BC86-0301-46DB-A008-B754DBF191B3}" srcOrd="0" destOrd="0" presId="urn:microsoft.com/office/officeart/2005/8/layout/vList5"/>
    <dgm:cxn modelId="{49FB7F36-EE58-4E2E-B9D6-86F6DFCEF573}" type="presOf" srcId="{616EF6EB-F829-4CF0-9030-62AEF4BA58C3}" destId="{0133CF1D-D621-480E-ABD4-A84253C0E405}" srcOrd="0" destOrd="0" presId="urn:microsoft.com/office/officeart/2005/8/layout/vList5"/>
    <dgm:cxn modelId="{778EF03F-C815-429D-A36B-4AD51E1FB452}" srcId="{7ECCEAB7-8DB3-441F-93B0-87F969039667}" destId="{C923F0EA-72BE-428A-ABE1-7D561B098367}" srcOrd="7" destOrd="0" parTransId="{5F605867-1CD7-489A-A812-B012B71915CD}" sibTransId="{EC8F0C43-9EAD-4998-9E71-BCD35ABC6594}"/>
    <dgm:cxn modelId="{A9BB035C-96FA-45B5-9DAA-54707BB799FA}" srcId="{7ECCEAB7-8DB3-441F-93B0-87F969039667}" destId="{1B9D96B1-B1E4-4F1D-B12A-27DEEB8B544B}" srcOrd="3" destOrd="0" parTransId="{568A2548-8256-4485-8C7F-A6A1046A7407}" sibTransId="{4510DB42-69BC-4D35-BDAB-77024B709CF3}"/>
    <dgm:cxn modelId="{EDB59E7E-87AF-4DAE-B369-55E3C457F611}" type="presOf" srcId="{671A9C4B-C088-4541-8967-F0E8D8B2C958}" destId="{3A1D838F-992B-492E-A516-870F5CB2A7FB}" srcOrd="0" destOrd="0" presId="urn:microsoft.com/office/officeart/2005/8/layout/vList5"/>
    <dgm:cxn modelId="{9E61B081-8AB5-4919-95F6-74692A7D6A6B}" srcId="{7ECCEAB7-8DB3-441F-93B0-87F969039667}" destId="{B37BEE78-5B8A-4DF3-BF30-4794F0F4419D}" srcOrd="0" destOrd="0" parTransId="{530E67E6-7AC6-41B0-9073-3773DBE4D0F6}" sibTransId="{BD16C541-410D-4376-8DF0-56A88D9817CB}"/>
    <dgm:cxn modelId="{BDF5859A-C750-4FAF-87FC-D984B8927312}" srcId="{7ECCEAB7-8DB3-441F-93B0-87F969039667}" destId="{4A7DB02F-5C23-474F-BE80-FD65E8469D23}" srcOrd="2" destOrd="0" parTransId="{694622A6-C561-4B75-BD45-24A7CA2DDB53}" sibTransId="{997C6EA3-C8AB-48CD-A485-40C50F7F5236}"/>
    <dgm:cxn modelId="{A062579C-3780-499B-A603-82C9ACADF685}" srcId="{7ECCEAB7-8DB3-441F-93B0-87F969039667}" destId="{7DBA9EDB-1810-465B-9E4A-85CFAB7D1500}" srcOrd="5" destOrd="0" parTransId="{4AB24A9D-0F8D-4F7D-AD07-29F55A67D104}" sibTransId="{E86B721B-8E9B-458B-98B1-8C73EA4875F6}"/>
    <dgm:cxn modelId="{357219A5-9494-4858-8966-0592E9EFFF81}" type="presOf" srcId="{939558D8-FCF3-43E0-AD6C-555720CB36D5}" destId="{9B90E122-93B9-4A0D-98B0-C0B1AA71E224}" srcOrd="0" destOrd="0" presId="urn:microsoft.com/office/officeart/2005/8/layout/vList5"/>
    <dgm:cxn modelId="{46E718B4-44D9-4EDD-BDDF-6D6CAA6377ED}" type="presOf" srcId="{1B9D96B1-B1E4-4F1D-B12A-27DEEB8B544B}" destId="{63852E39-B00A-46D6-95A0-B5BF2C4EEB0D}" srcOrd="0" destOrd="0" presId="urn:microsoft.com/office/officeart/2005/8/layout/vList5"/>
    <dgm:cxn modelId="{921FDCC1-B319-413D-B8EA-FEAC04D8182A}" srcId="{7ECCEAB7-8DB3-441F-93B0-87F969039667}" destId="{616EF6EB-F829-4CF0-9030-62AEF4BA58C3}" srcOrd="6" destOrd="0" parTransId="{7C2926CA-28DB-4609-8AB0-771BE5BDCD9B}" sibTransId="{F2586E4B-D973-40D2-956A-264A0AB8055F}"/>
    <dgm:cxn modelId="{35AE6BE5-49B1-46BC-A830-9BD451670C30}" type="presOf" srcId="{7ECCEAB7-8DB3-441F-93B0-87F969039667}" destId="{CA4DC76E-6B24-4685-AD60-F17E7783B51C}" srcOrd="0" destOrd="0" presId="urn:microsoft.com/office/officeart/2005/8/layout/vList5"/>
    <dgm:cxn modelId="{248A8EEF-3ACC-4906-B887-5C76BD78EF48}" type="presOf" srcId="{C923F0EA-72BE-428A-ABE1-7D561B098367}" destId="{38AB650E-D0BE-45DC-84FE-019B576286E5}" srcOrd="0" destOrd="0" presId="urn:microsoft.com/office/officeart/2005/8/layout/vList5"/>
    <dgm:cxn modelId="{C0BEAC09-B308-475F-997F-F05F452C063E}" type="presParOf" srcId="{CA4DC76E-6B24-4685-AD60-F17E7783B51C}" destId="{660235DD-7459-487A-A761-CB63A9CE0C99}" srcOrd="0" destOrd="0" presId="urn:microsoft.com/office/officeart/2005/8/layout/vList5"/>
    <dgm:cxn modelId="{0ECEBBF6-1BCF-4D05-BEB4-56FA11D1A3B6}" type="presParOf" srcId="{660235DD-7459-487A-A761-CB63A9CE0C99}" destId="{73836C99-F3A1-4F22-8EDF-880E64B0180E}" srcOrd="0" destOrd="0" presId="urn:microsoft.com/office/officeart/2005/8/layout/vList5"/>
    <dgm:cxn modelId="{AEA5381F-2F7A-474F-AFE3-65B70300C3FA}" type="presParOf" srcId="{CA4DC76E-6B24-4685-AD60-F17E7783B51C}" destId="{404A6322-6601-4040-89EA-77D74B417EB3}" srcOrd="1" destOrd="0" presId="urn:microsoft.com/office/officeart/2005/8/layout/vList5"/>
    <dgm:cxn modelId="{C9DEDA12-BD1F-4A8F-9385-4CF431D0B84F}" type="presParOf" srcId="{CA4DC76E-6B24-4685-AD60-F17E7783B51C}" destId="{EB2935F2-D17F-4145-8785-0F412BD7BE1A}" srcOrd="2" destOrd="0" presId="urn:microsoft.com/office/officeart/2005/8/layout/vList5"/>
    <dgm:cxn modelId="{301C87E9-5041-4827-85CE-4BC9BDE35648}" type="presParOf" srcId="{EB2935F2-D17F-4145-8785-0F412BD7BE1A}" destId="{9B90E122-93B9-4A0D-98B0-C0B1AA71E224}" srcOrd="0" destOrd="0" presId="urn:microsoft.com/office/officeart/2005/8/layout/vList5"/>
    <dgm:cxn modelId="{9374E1A4-A138-4B26-B918-5E2DE4F7C096}" type="presParOf" srcId="{CA4DC76E-6B24-4685-AD60-F17E7783B51C}" destId="{7524DBC9-108B-4B27-A449-35975DD6E731}" srcOrd="3" destOrd="0" presId="urn:microsoft.com/office/officeart/2005/8/layout/vList5"/>
    <dgm:cxn modelId="{4111BCB0-DACD-49E6-90CC-D0B1DA5F4E24}" type="presParOf" srcId="{CA4DC76E-6B24-4685-AD60-F17E7783B51C}" destId="{AE028ECC-EEB1-47A3-8B38-6D458AF3CC6A}" srcOrd="4" destOrd="0" presId="urn:microsoft.com/office/officeart/2005/8/layout/vList5"/>
    <dgm:cxn modelId="{9ABADA1A-763F-4FB3-B3FD-109EC236A18B}" type="presParOf" srcId="{AE028ECC-EEB1-47A3-8B38-6D458AF3CC6A}" destId="{1D2C5CFC-FF20-4E83-B4E9-D320CAC0E153}" srcOrd="0" destOrd="0" presId="urn:microsoft.com/office/officeart/2005/8/layout/vList5"/>
    <dgm:cxn modelId="{8CD73A9F-0BEE-443F-86B7-4912DD258115}" type="presParOf" srcId="{CA4DC76E-6B24-4685-AD60-F17E7783B51C}" destId="{3EEE2405-7587-41BF-B97E-ECFB8DD12FC1}" srcOrd="5" destOrd="0" presId="urn:microsoft.com/office/officeart/2005/8/layout/vList5"/>
    <dgm:cxn modelId="{F4D07A77-7768-4343-9013-C118DBE42249}" type="presParOf" srcId="{CA4DC76E-6B24-4685-AD60-F17E7783B51C}" destId="{6226605E-BF74-4C0C-BD01-11F921772B0C}" srcOrd="6" destOrd="0" presId="urn:microsoft.com/office/officeart/2005/8/layout/vList5"/>
    <dgm:cxn modelId="{5F858CC8-A0CE-40A2-A848-E21B65C44610}" type="presParOf" srcId="{6226605E-BF74-4C0C-BD01-11F921772B0C}" destId="{63852E39-B00A-46D6-95A0-B5BF2C4EEB0D}" srcOrd="0" destOrd="0" presId="urn:microsoft.com/office/officeart/2005/8/layout/vList5"/>
    <dgm:cxn modelId="{02426142-0A10-4F8A-88EB-314B26C51F4B}" type="presParOf" srcId="{CA4DC76E-6B24-4685-AD60-F17E7783B51C}" destId="{D16716E8-EB94-44A6-8BA0-E45329EFA5FB}" srcOrd="7" destOrd="0" presId="urn:microsoft.com/office/officeart/2005/8/layout/vList5"/>
    <dgm:cxn modelId="{36A97D6D-8ABF-44E3-AA3F-B23621B2CEE4}" type="presParOf" srcId="{CA4DC76E-6B24-4685-AD60-F17E7783B51C}" destId="{88F62471-84DE-43A0-A180-C52CA407E50E}" srcOrd="8" destOrd="0" presId="urn:microsoft.com/office/officeart/2005/8/layout/vList5"/>
    <dgm:cxn modelId="{67607FEC-2962-4DC1-BD22-8C1A3CF55CC2}" type="presParOf" srcId="{88F62471-84DE-43A0-A180-C52CA407E50E}" destId="{3A1D838F-992B-492E-A516-870F5CB2A7FB}" srcOrd="0" destOrd="0" presId="urn:microsoft.com/office/officeart/2005/8/layout/vList5"/>
    <dgm:cxn modelId="{DC7DFC7B-E5DC-4F17-AAF7-47C5900D8841}" type="presParOf" srcId="{CA4DC76E-6B24-4685-AD60-F17E7783B51C}" destId="{2FD616EE-642D-4854-BCD3-49BF9267B16A}" srcOrd="9" destOrd="0" presId="urn:microsoft.com/office/officeart/2005/8/layout/vList5"/>
    <dgm:cxn modelId="{98267F41-69B6-4906-A862-41D87C89093F}" type="presParOf" srcId="{CA4DC76E-6B24-4685-AD60-F17E7783B51C}" destId="{0BCCDE19-7636-4ED4-BC0B-1C5A6047737D}" srcOrd="10" destOrd="0" presId="urn:microsoft.com/office/officeart/2005/8/layout/vList5"/>
    <dgm:cxn modelId="{B82A5665-3652-420D-BD37-6B68E9B966CD}" type="presParOf" srcId="{0BCCDE19-7636-4ED4-BC0B-1C5A6047737D}" destId="{8CD4BC86-0301-46DB-A008-B754DBF191B3}" srcOrd="0" destOrd="0" presId="urn:microsoft.com/office/officeart/2005/8/layout/vList5"/>
    <dgm:cxn modelId="{A6FB7DEB-6993-47D8-B5CA-930C94DE90BF}" type="presParOf" srcId="{CA4DC76E-6B24-4685-AD60-F17E7783B51C}" destId="{4CC30895-5889-446B-8FB3-E8D1FEA60F11}" srcOrd="11" destOrd="0" presId="urn:microsoft.com/office/officeart/2005/8/layout/vList5"/>
    <dgm:cxn modelId="{2B382FD6-1E14-43AD-A953-38D5A215FA1B}" type="presParOf" srcId="{CA4DC76E-6B24-4685-AD60-F17E7783B51C}" destId="{EFD2D143-6450-4C07-BFD2-641BCE1F9694}" srcOrd="12" destOrd="0" presId="urn:microsoft.com/office/officeart/2005/8/layout/vList5"/>
    <dgm:cxn modelId="{0612F1BE-A32A-4DDE-BAFC-21F9D6E4A083}" type="presParOf" srcId="{EFD2D143-6450-4C07-BFD2-641BCE1F9694}" destId="{0133CF1D-D621-480E-ABD4-A84253C0E405}" srcOrd="0" destOrd="0" presId="urn:microsoft.com/office/officeart/2005/8/layout/vList5"/>
    <dgm:cxn modelId="{C5BCF20B-3A96-4707-859A-74CA48E0EE21}" type="presParOf" srcId="{CA4DC76E-6B24-4685-AD60-F17E7783B51C}" destId="{67E3D360-8FED-4872-836F-42C5E643C6A3}" srcOrd="13" destOrd="0" presId="urn:microsoft.com/office/officeart/2005/8/layout/vList5"/>
    <dgm:cxn modelId="{24CA8178-75CA-4F3D-A033-98FECBAA02F9}" type="presParOf" srcId="{CA4DC76E-6B24-4685-AD60-F17E7783B51C}" destId="{CD4A011C-5B1D-4E84-92B3-564EBD8E56B4}" srcOrd="14" destOrd="0" presId="urn:microsoft.com/office/officeart/2005/8/layout/vList5"/>
    <dgm:cxn modelId="{DDF1A557-2BBF-41E5-B8BA-F0A50E715B14}" type="presParOf" srcId="{CD4A011C-5B1D-4E84-92B3-564EBD8E56B4}" destId="{38AB650E-D0BE-45DC-84FE-019B576286E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6BA31-FE84-F449-9DA6-35BAFBB8F81E}">
      <dsp:nvSpPr>
        <dsp:cNvPr id="0" name=""/>
        <dsp:cNvSpPr/>
      </dsp:nvSpPr>
      <dsp:spPr>
        <a:xfrm>
          <a:off x="0" y="211833"/>
          <a:ext cx="10875818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Развитие профессиональных стандартов и квалификаций</a:t>
          </a:r>
        </a:p>
      </dsp:txBody>
      <dsp:txXfrm>
        <a:off x="71850" y="283683"/>
        <a:ext cx="10732118" cy="1328160"/>
      </dsp:txXfrm>
    </dsp:sp>
    <dsp:sp modelId="{995F7D3F-206C-7A40-ADA2-973F38313749}">
      <dsp:nvSpPr>
        <dsp:cNvPr id="0" name=""/>
        <dsp:cNvSpPr/>
      </dsp:nvSpPr>
      <dsp:spPr>
        <a:xfrm>
          <a:off x="0" y="1683693"/>
          <a:ext cx="10875818" cy="352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30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900" kern="1200" dirty="0"/>
            <a:t>Повышение </a:t>
          </a:r>
          <a:r>
            <a:rPr lang="ru-RU" sz="2900" kern="1200" dirty="0">
              <a:solidFill>
                <a:srgbClr val="FF0000"/>
              </a:solidFill>
            </a:rPr>
            <a:t>гибкости</a:t>
          </a:r>
          <a:r>
            <a:rPr lang="ru-RU" sz="2900" kern="1200" dirty="0"/>
            <a:t> системы разработки ПС и квалификаций;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900" kern="1200" dirty="0"/>
            <a:t>Формирование </a:t>
          </a:r>
          <a:r>
            <a:rPr lang="ru-RU" sz="2900" kern="1200" dirty="0">
              <a:solidFill>
                <a:srgbClr val="FF0000"/>
              </a:solidFill>
            </a:rPr>
            <a:t>межотраслевых рамок квалификаций по «сквозным» Видам профессиональной деятельности (ВПД)</a:t>
          </a:r>
          <a:r>
            <a:rPr lang="ru-RU" sz="2900" kern="1200" dirty="0"/>
            <a:t>;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900" kern="1200" dirty="0"/>
            <a:t>Формирование </a:t>
          </a:r>
          <a:r>
            <a:rPr lang="ru-RU" sz="2900" kern="1200" dirty="0">
              <a:solidFill>
                <a:srgbClr val="FF0000"/>
              </a:solidFill>
            </a:rPr>
            <a:t>информационной системы сопряжения профессиональных стандартов, квалификаций, квалификационных характеристик, общероссийских классификаторов и квалификационных справочников в сфере труда и образования</a:t>
          </a:r>
          <a:r>
            <a:rPr lang="ru-RU" sz="2900" kern="1200" dirty="0"/>
            <a:t>.</a:t>
          </a:r>
        </a:p>
      </dsp:txBody>
      <dsp:txXfrm>
        <a:off x="0" y="1683693"/>
        <a:ext cx="10875818" cy="352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36C99-F3A1-4F22-8EDF-880E64B0180E}">
      <dsp:nvSpPr>
        <dsp:cNvPr id="0" name=""/>
        <dsp:cNvSpPr/>
      </dsp:nvSpPr>
      <dsp:spPr>
        <a:xfrm>
          <a:off x="0" y="10488"/>
          <a:ext cx="3081898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Рост спроса на промышленных роботов</a:t>
          </a:r>
        </a:p>
      </dsp:txBody>
      <dsp:txXfrm>
        <a:off x="31141" y="41629"/>
        <a:ext cx="3019616" cy="575649"/>
      </dsp:txXfrm>
    </dsp:sp>
    <dsp:sp modelId="{9B90E122-93B9-4A0D-98B0-C0B1AA71E224}">
      <dsp:nvSpPr>
        <dsp:cNvPr id="0" name=""/>
        <dsp:cNvSpPr/>
      </dsp:nvSpPr>
      <dsp:spPr>
        <a:xfrm>
          <a:off x="0" y="685451"/>
          <a:ext cx="3066768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Использование ИИ и нейросетей  </a:t>
          </a:r>
        </a:p>
      </dsp:txBody>
      <dsp:txXfrm>
        <a:off x="31141" y="716592"/>
        <a:ext cx="3004486" cy="575649"/>
      </dsp:txXfrm>
    </dsp:sp>
    <dsp:sp modelId="{1D2C5CFC-FF20-4E83-B4E9-D320CAC0E153}">
      <dsp:nvSpPr>
        <dsp:cNvPr id="0" name=""/>
        <dsp:cNvSpPr/>
      </dsp:nvSpPr>
      <dsp:spPr>
        <a:xfrm>
          <a:off x="9068" y="1360415"/>
          <a:ext cx="3035929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 позволяет быстро перенастраивать роботов</a:t>
          </a:r>
        </a:p>
      </dsp:txBody>
      <dsp:txXfrm>
        <a:off x="40209" y="1391556"/>
        <a:ext cx="2973647" cy="575649"/>
      </dsp:txXfrm>
    </dsp:sp>
    <dsp:sp modelId="{63852E39-B00A-46D6-95A0-B5BF2C4EEB0D}">
      <dsp:nvSpPr>
        <dsp:cNvPr id="0" name=""/>
        <dsp:cNvSpPr/>
      </dsp:nvSpPr>
      <dsp:spPr>
        <a:xfrm>
          <a:off x="0" y="2025662"/>
          <a:ext cx="3074598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Сближение IT и OT-технологий</a:t>
          </a:r>
        </a:p>
      </dsp:txBody>
      <dsp:txXfrm>
        <a:off x="31141" y="2056803"/>
        <a:ext cx="3012316" cy="575649"/>
      </dsp:txXfrm>
    </dsp:sp>
    <dsp:sp modelId="{3A1D838F-992B-492E-A516-870F5CB2A7FB}">
      <dsp:nvSpPr>
        <dsp:cNvPr id="0" name=""/>
        <dsp:cNvSpPr/>
      </dsp:nvSpPr>
      <dsp:spPr>
        <a:xfrm>
          <a:off x="0" y="2674387"/>
          <a:ext cx="3035954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Коллаборация с роботами</a:t>
          </a:r>
        </a:p>
      </dsp:txBody>
      <dsp:txXfrm>
        <a:off x="31141" y="2705528"/>
        <a:ext cx="2973672" cy="575649"/>
      </dsp:txXfrm>
    </dsp:sp>
    <dsp:sp modelId="{8CD4BC86-0301-46DB-A008-B754DBF191B3}">
      <dsp:nvSpPr>
        <dsp:cNvPr id="0" name=""/>
        <dsp:cNvSpPr/>
      </dsp:nvSpPr>
      <dsp:spPr>
        <a:xfrm>
          <a:off x="0" y="3328803"/>
          <a:ext cx="3033496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Гибридные и аддетивные решения</a:t>
          </a:r>
        </a:p>
      </dsp:txBody>
      <dsp:txXfrm>
        <a:off x="31141" y="3359944"/>
        <a:ext cx="2971214" cy="575649"/>
      </dsp:txXfrm>
    </dsp:sp>
    <dsp:sp modelId="{0133CF1D-D621-480E-ABD4-A84253C0E405}">
      <dsp:nvSpPr>
        <dsp:cNvPr id="0" name=""/>
        <dsp:cNvSpPr/>
      </dsp:nvSpPr>
      <dsp:spPr>
        <a:xfrm>
          <a:off x="0" y="4014043"/>
          <a:ext cx="3064334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Новые бизнес-модели</a:t>
          </a:r>
        </a:p>
      </dsp:txBody>
      <dsp:txXfrm>
        <a:off x="31141" y="4045184"/>
        <a:ext cx="3002052" cy="575649"/>
      </dsp:txXfrm>
    </dsp:sp>
    <dsp:sp modelId="{38AB650E-D0BE-45DC-84FE-019B576286E5}">
      <dsp:nvSpPr>
        <dsp:cNvPr id="0" name=""/>
        <dsp:cNvSpPr/>
      </dsp:nvSpPr>
      <dsp:spPr>
        <a:xfrm>
          <a:off x="0" y="4689007"/>
          <a:ext cx="3097582" cy="637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Автономные роботизированные ячейки</a:t>
          </a:r>
        </a:p>
      </dsp:txBody>
      <dsp:txXfrm>
        <a:off x="31141" y="4720148"/>
        <a:ext cx="3035300" cy="575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936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r">
              <a:defRPr sz="1200"/>
            </a:lvl1pPr>
          </a:lstStyle>
          <a:p>
            <a:fld id="{801DD79D-2678-664A-A02A-56A164D9CC0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6745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9363" y="9376745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r">
              <a:defRPr sz="1200"/>
            </a:lvl1pPr>
          </a:lstStyle>
          <a:p>
            <a:fld id="{A87BC971-DA52-4D41-9173-C9C5E85DE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84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3" y="0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/>
          <a:lstStyle>
            <a:lvl1pPr algn="r">
              <a:defRPr sz="1200"/>
            </a:lvl1pPr>
          </a:lstStyle>
          <a:p>
            <a:fld id="{E741EF83-4436-7F46-B4C4-50E22C017F9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27" tIns="45414" rIns="90827" bIns="454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9"/>
          </a:xfrm>
          <a:prstGeom prst="rect">
            <a:avLst/>
          </a:prstGeom>
        </p:spPr>
        <p:txBody>
          <a:bodyPr vert="horz" lIns="90827" tIns="45414" rIns="90827" bIns="454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17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3" y="9377317"/>
            <a:ext cx="2921582" cy="493634"/>
          </a:xfrm>
          <a:prstGeom prst="rect">
            <a:avLst/>
          </a:prstGeom>
        </p:spPr>
        <p:txBody>
          <a:bodyPr vert="horz" lIns="90827" tIns="45414" rIns="90827" bIns="45414" rtlCol="0" anchor="b"/>
          <a:lstStyle>
            <a:lvl1pPr algn="r">
              <a:defRPr sz="1200"/>
            </a:lvl1pPr>
          </a:lstStyle>
          <a:p>
            <a:fld id="{64342D28-93A5-2144-A71C-FF4B1B2BB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8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06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72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93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11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5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7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81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1933-4646-316F-B263-0AD827C8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ADEE65-C045-D1F4-85B6-A6CF32F93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C337678-D9A2-6E24-42B3-446CCDB83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16259E-1B1E-445C-2310-F167491D8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7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1933-4646-316F-B263-0AD827C8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ADEE65-C045-D1F4-85B6-A6CF32F93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C337678-D9A2-6E24-42B3-446CCDB83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16259E-1B1E-445C-2310-F167491D8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97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4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5501">
              <a:defRPr/>
            </a:pPr>
            <a:r>
              <a:rPr lang="ru-RU" baseline="0" dirty="0"/>
              <a:t>Для решения всех обозначенных проблем, есть решения Госсовета и поручения Президента.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5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Данная</a:t>
            </a:r>
            <a:r>
              <a:rPr lang="ru-RU" baseline="0" dirty="0"/>
              <a:t> работа включена в число приоритетных направлений деятельности НСПК и СПК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5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СПКС, еще в 2023 г. совместно с ВНИИ труда Минтруда России провел анализ всех записей, имеющихся на</a:t>
            </a:r>
            <a:r>
              <a:rPr lang="ru-RU" baseline="0" dirty="0"/>
              <a:t> ресурсах Работа в России.</a:t>
            </a:r>
          </a:p>
          <a:p>
            <a:r>
              <a:rPr lang="ru-RU" baseline="0" dirty="0"/>
              <a:t>Десятки тысяч записей проанализировано. Работодатель и соискатель, должны слышать и понимать друг друга!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4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</a:t>
            </a:r>
            <a:r>
              <a:rPr lang="ru-RU" baseline="0" dirty="0"/>
              <a:t> СПКС проводит масштабную работу по формированию и согласованию различных классификаторов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23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Надот</a:t>
            </a:r>
            <a:r>
              <a:rPr lang="ru-RU" dirty="0"/>
              <a:t> обрабатываемой информации вы видите на слайде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7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4DBD-906E-B23E-03F2-7944A3EC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15FE1D2-511F-CAEB-A539-CCD0263AB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1D73078-A189-E8A9-E66A-572EDC0ED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3F7C3B-EFBF-995F-2D0E-5F2E4E2103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8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0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1933-4646-316F-B263-0AD827C8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ADEE65-C045-D1F4-85B6-A6CF32F93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C337678-D9A2-6E24-42B3-446CCDB83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16259E-1B1E-445C-2310-F167491D8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4999-6689-45DF-9B36-D41962A2AA58}" type="datetime1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6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A3E2-26FF-441C-B4EC-7906C799533E}" type="datetime1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4AD2-BDDB-4A47-ABBC-10BBDBB4B33F}" type="datetime1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5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Колонка+изображение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9" hasCustomPrompt="1"/>
          </p:nvPr>
        </p:nvSpPr>
        <p:spPr>
          <a:xfrm>
            <a:off x="8194675" y="1879302"/>
            <a:ext cx="3563937" cy="4429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Изображение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0000" y="1879302"/>
            <a:ext cx="7427175" cy="4429424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Текст слайда</a:t>
            </a:r>
            <a:endParaRPr lang="de-DE" dirty="0"/>
          </a:p>
          <a:p>
            <a:pPr lvl="2"/>
            <a:r>
              <a:rPr lang="ru-RU" dirty="0"/>
              <a:t>Второй уровень</a:t>
            </a:r>
            <a:endParaRPr lang="de-DE" dirty="0"/>
          </a:p>
          <a:p>
            <a:pPr lvl="3"/>
            <a:r>
              <a:rPr lang="ru-RU" dirty="0"/>
              <a:t>Третий уровень</a:t>
            </a:r>
            <a:endParaRPr lang="de-DE" dirty="0"/>
          </a:p>
          <a:p>
            <a:pPr lvl="4"/>
            <a:r>
              <a:rPr lang="ru-RU" dirty="0"/>
              <a:t>Четвертый уровень</a:t>
            </a:r>
            <a:endParaRPr lang="de-DE" dirty="0"/>
          </a:p>
          <a:p>
            <a:pPr lvl="5"/>
            <a:r>
              <a:rPr lang="ru-RU" dirty="0"/>
              <a:t>Пятый уровень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99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62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5130-938E-41A9-8DB9-F05793A2B0BD}" type="datetime1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7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9FF9-C6D4-4440-A376-347D26F112CA}" type="datetime1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81704-B1E7-4141-89A3-4DF12F6991AD}" type="datetime1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3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58DB5-7090-4749-912B-395FD2B7CF12}" type="datetime1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2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5253-8830-4DCF-BB1D-D2D0CA56615C}" type="datetime1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3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BEA-547D-4844-9520-00F9FBE77CA0}" type="datetime1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6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7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94C-3EEE-467F-B06D-E8BA74FDB874}" type="datetime1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7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47B0-C0E3-4EEC-9FEF-819AADAEDE80}" type="datetime1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9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FE35B-CA5D-4086-B59D-C903B4989C4B}" type="datetime1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4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hyperlink" Target="mailto:om@robotunion.ru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hyperlink" Target="tel:+79162910111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hyperlink" Target="https://ivo.garant.ru/#/document/70968844/entry/13139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ww.crp-robot.ru/" TargetMode="External"/><Relationship Id="rId7" Type="http://schemas.openxmlformats.org/officeDocument/2006/relationships/diagramColors" Target="../diagrams/colors2.xml"/><Relationship Id="rId12" Type="http://schemas.openxmlformats.org/officeDocument/2006/relationships/image" Target="../media/image3.png"/><Relationship Id="rId2" Type="http://schemas.openxmlformats.org/officeDocument/2006/relationships/hyperlink" Target="https://robotosvarka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7.jp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6.png"/><Relationship Id="rId4" Type="http://schemas.openxmlformats.org/officeDocument/2006/relationships/diagramData" Target="../diagrams/data2.xml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hyperlink" Target="http://www.crp-robot.ru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hyperlink" Target="https://robotosvarka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robotosvarka.ru/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hyperlink" Target="http://www.crp-robot.ru/" TargetMode="External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hyperlink" Target="mailto:ACADEMY@SVARKA74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hyperlink" Target="https://robotosvarka.ru/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info@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hyperlink" Target="http://www.crp-robot.ru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denis@svarka74.ru" TargetMode="External"/><Relationship Id="rId11" Type="http://schemas.openxmlformats.org/officeDocument/2006/relationships/image" Target="../media/image65.jpg"/><Relationship Id="rId5" Type="http://schemas.openxmlformats.org/officeDocument/2006/relationships/hyperlink" Target="http://www.crp-robot.ru/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s://robotosvarka.ru/" TargetMode="External"/><Relationship Id="rId9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46" y="224922"/>
            <a:ext cx="1184269" cy="344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15" y="1810354"/>
            <a:ext cx="12191999" cy="3354318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43834"/>
            <a:endParaRPr lang="ru-RU" sz="5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498" y="11447"/>
            <a:ext cx="898540" cy="77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55619" y="2308641"/>
            <a:ext cx="10634597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Профессиональные Стандарты в области сварки, контроля и Робототехники.</a:t>
            </a:r>
          </a:p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Тренды развития образования в робототехнике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273236" y="4961363"/>
            <a:ext cx="7691201" cy="1497494"/>
          </a:xfrm>
        </p:spPr>
        <p:txBody>
          <a:bodyPr>
            <a:noAutofit/>
          </a:bodyPr>
          <a:lstStyle/>
          <a:p>
            <a:pPr lvl="0" algn="l" defTabSz="91440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Шахматов Денис Михайлович, </a:t>
            </a:r>
          </a:p>
          <a:p>
            <a:pPr lvl="0" algn="l" defTabSz="91440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Руководитель комиссии по профессиональным стандартам СПКС</a:t>
            </a:r>
          </a:p>
          <a:p>
            <a:pPr lvl="0" algn="l" defTabSz="914400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к. т. н., руководитель филиала «CROBOTP Урал», руководитель группы компаний «Сварка 74»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9743" y="803985"/>
            <a:ext cx="11726351" cy="35858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" name="Рисунок 9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C5E831-1C06-479B-8A01-2A3A87B8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0" y="5315602"/>
            <a:ext cx="2647262" cy="10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332319" y="209508"/>
            <a:ext cx="8928101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Предлагаемая структура профессиональных стандартов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839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45C37C3-4DD0-0F24-133C-FB7D965A0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454717"/>
              </p:ext>
            </p:extLst>
          </p:nvPr>
        </p:nvGraphicFramePr>
        <p:xfrm>
          <a:off x="586457" y="1027919"/>
          <a:ext cx="11189907" cy="5536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3938">
                  <a:extLst>
                    <a:ext uri="{9D8B030D-6E8A-4147-A177-3AD203B41FA5}">
                      <a16:colId xmlns:a16="http://schemas.microsoft.com/office/drawing/2014/main" val="3325380284"/>
                    </a:ext>
                  </a:extLst>
                </a:gridCol>
                <a:gridCol w="5579734">
                  <a:extLst>
                    <a:ext uri="{9D8B030D-6E8A-4147-A177-3AD203B41FA5}">
                      <a16:colId xmlns:a16="http://schemas.microsoft.com/office/drawing/2014/main" val="874293309"/>
                    </a:ext>
                  </a:extLst>
                </a:gridCol>
                <a:gridCol w="3086235">
                  <a:extLst>
                    <a:ext uri="{9D8B030D-6E8A-4147-A177-3AD203B41FA5}">
                      <a16:colId xmlns:a16="http://schemas.microsoft.com/office/drawing/2014/main" val="2710160594"/>
                    </a:ext>
                  </a:extLst>
                </a:gridCol>
              </a:tblGrid>
              <a:tr h="866639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Наименование актуализируемого ПС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проекта актуализированной редакции  ПС 2023-2024 г.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проекта актуализированной редакции  ПС 2025 г.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230363251"/>
                  </a:ext>
                </a:extLst>
              </a:tr>
              <a:tr h="267894">
                <a:tc rowSpan="5"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Сварщик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Сварщик ручной дуговой сварки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rowSpan="4"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184255093"/>
                  </a:ext>
                </a:extLst>
              </a:tr>
              <a:tr h="267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Сварщик газовой сварки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935755"/>
                  </a:ext>
                </a:extLst>
              </a:tr>
              <a:tr h="267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Сварщик механизированной дуговой сварки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395580"/>
                  </a:ext>
                </a:extLst>
              </a:tr>
              <a:tr h="463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 термитной сварки</a:t>
                      </a:r>
                    </a:p>
                  </a:txBody>
                  <a:tcPr marL="26869" marR="2686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816168"/>
                  </a:ext>
                </a:extLst>
              </a:tr>
              <a:tr h="484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 полимерных материалов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 полимерных материалов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464891916"/>
                  </a:ext>
                </a:extLst>
              </a:tr>
              <a:tr h="267894"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Сварщик-оператор полностью механизированной, автоматической и роботизированной сварки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Сварщик автоматической дуговой сварки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Сварщик- автоматической и роботизированной сварки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2567867684"/>
                  </a:ext>
                </a:extLst>
              </a:tr>
              <a:tr h="267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 контактной (прессовой) сварки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534759"/>
                  </a:ext>
                </a:extLst>
              </a:tr>
              <a:tr h="1191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Сварщик электронно-лучевой сварки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70329"/>
                  </a:ext>
                </a:extLst>
              </a:tr>
              <a:tr h="1191064"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Сварщик лазерной сварки</a:t>
                      </a:r>
                    </a:p>
                    <a:p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3062793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9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4C68-6A63-DA22-D9B7-62CED0D96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C3A9975-96F8-3EA9-8AFA-732AC79075CE}"/>
              </a:ext>
            </a:extLst>
          </p:cNvPr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6822FCCA-1E15-607F-E22D-DB2D5A60DA9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>
              <a:extLst>
                <a:ext uri="{FF2B5EF4-FFF2-40B4-BE49-F238E27FC236}">
                  <a16:creationId xmlns:a16="http://schemas.microsoft.com/office/drawing/2014/main" id="{00BF308D-F8EF-1F85-4872-43B70697CBC2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DB6796C3-0FA3-19F1-DF7D-176DEF1D9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0D6D54AB-D818-25D0-78F7-26AE3020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319" y="209508"/>
            <a:ext cx="8928101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Предлагаемая структура профессиональных стандартов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E796633-4E47-65AB-37CF-9EE9D8853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839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DEE7FE9-7070-1FA5-19A6-BCCA1B1BD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8805"/>
              </p:ext>
            </p:extLst>
          </p:nvPr>
        </p:nvGraphicFramePr>
        <p:xfrm>
          <a:off x="613694" y="1098747"/>
          <a:ext cx="11189907" cy="994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651">
                  <a:extLst>
                    <a:ext uri="{9D8B030D-6E8A-4147-A177-3AD203B41FA5}">
                      <a16:colId xmlns:a16="http://schemas.microsoft.com/office/drawing/2014/main" val="2871075871"/>
                    </a:ext>
                  </a:extLst>
                </a:gridCol>
                <a:gridCol w="4253346">
                  <a:extLst>
                    <a:ext uri="{9D8B030D-6E8A-4147-A177-3AD203B41FA5}">
                      <a16:colId xmlns:a16="http://schemas.microsoft.com/office/drawing/2014/main" val="1822466321"/>
                    </a:ext>
                  </a:extLst>
                </a:gridCol>
                <a:gridCol w="4058910">
                  <a:extLst>
                    <a:ext uri="{9D8B030D-6E8A-4147-A177-3AD203B41FA5}">
                      <a16:colId xmlns:a16="http://schemas.microsoft.com/office/drawing/2014/main" val="1661919583"/>
                    </a:ext>
                  </a:extLst>
                </a:gridCol>
              </a:tblGrid>
              <a:tr h="9942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актуализируемого ПС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проекта актуализированной редакции  ПС 2023-2024 г.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проекта актуализированной редакции  ПС 2025 г.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2517152674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6D6340D-E0AC-016F-8797-D53FB99800C6}"/>
              </a:ext>
            </a:extLst>
          </p:cNvPr>
          <p:cNvGraphicFramePr>
            <a:graphicFrameLocks noGrp="1"/>
          </p:cNvGraphicFramePr>
          <p:nvPr/>
        </p:nvGraphicFramePr>
        <p:xfrm>
          <a:off x="613694" y="1982117"/>
          <a:ext cx="11190379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651">
                  <a:extLst>
                    <a:ext uri="{9D8B030D-6E8A-4147-A177-3AD203B41FA5}">
                      <a16:colId xmlns:a16="http://schemas.microsoft.com/office/drawing/2014/main" val="298746668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425409930"/>
                    </a:ext>
                  </a:extLst>
                </a:gridCol>
                <a:gridCol w="4045528">
                  <a:extLst>
                    <a:ext uri="{9D8B030D-6E8A-4147-A177-3AD203B41FA5}">
                      <a16:colId xmlns:a16="http://schemas.microsoft.com/office/drawing/2014/main" val="1966578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Резчик термической резки металлов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Резчик термической резки металлов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Резчик термической резки металлов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429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Специалист сварочного производства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Специалист сварочного производства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Специалист сварочного производства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1005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Контролер сварочных работ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Контролер сварочных работ (код 40.107, рег. № 657, приказ Минтруда России № 677н от 29.09.2020 г., зарегистрирован Минюстом России 26.10.2020 г., рег. № 60577)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69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Специалист по механическим испытаниям сварных соединений и наплавленного металла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Лаборант по физико-механическим испытаниям металлических и полимерных материалов и сварных соединений (код 40.110, рег. № 665, приказ Минтруда России № 726н от 19.10.2020 г., зарегистрирован Минюстом России 17.11.2020 г., рег. № 60951)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21873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 Специалист по сварке и резке под водой (код 40.239, рег. № 1561, приказ Минтруда России № 421н от 19.07.2022 г., зарегистрирован Минюстом России 28.09.2022 г., рег. № 70261)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326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Металлограф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Металлограф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Подготовлена очередная редакция ПС .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30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4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Тренды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F0C4B-7B98-2ACA-B25D-BB3A47480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3" y="773932"/>
            <a:ext cx="5493763" cy="17444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760354-983F-BD88-4E40-9C53D14FA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84" y="3364532"/>
            <a:ext cx="5766024" cy="1563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483805-0B1C-BB7B-2AE9-096BDB26B474}"/>
              </a:ext>
            </a:extLst>
          </p:cNvPr>
          <p:cNvSpPr txBox="1"/>
          <p:nvPr/>
        </p:nvSpPr>
        <p:spPr>
          <a:xfrm>
            <a:off x="253183" y="5151024"/>
            <a:ext cx="5909621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Panton"/>
              </a:rPr>
              <a:t>На каждые 10 тысяч работников должно приходиться 100 роботов.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9D073D-923C-851D-BE8D-8D74E6EF7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377" y="677428"/>
            <a:ext cx="3130453" cy="3512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7CE22-0EB0-3F2F-D604-65C4CC980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705" y="3456194"/>
            <a:ext cx="4272250" cy="30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8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Новостная лента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9F0318-A8B7-F600-C1DF-5BC64E0BF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78" y="944985"/>
            <a:ext cx="5396345" cy="1889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5C52E1-A8CE-596F-F645-A6C7AF3DC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248" y="4239605"/>
            <a:ext cx="5402754" cy="2116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DB67E-BF00-4E77-BDE0-5971DFD36BDD}"/>
              </a:ext>
            </a:extLst>
          </p:cNvPr>
          <p:cNvSpPr txBox="1"/>
          <p:nvPr/>
        </p:nvSpPr>
        <p:spPr>
          <a:xfrm>
            <a:off x="3900665" y="3121177"/>
            <a:ext cx="55609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u="none" strike="noStrike" dirty="0">
                <a:solidFill>
                  <a:srgbClr val="1514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183 млн рублей Минпромторг РФ выделит на разработку и развитие технологических решений в промышленной робототехнике, внедрение роботизированных ячеек и комплексов на предприятиях и обучение сотрудников.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4369DD-4568-9093-967F-27B37902B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970" y="3576226"/>
            <a:ext cx="3395755" cy="27801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60DF3A-FA2F-6A90-4A4B-1D9BC6D1B4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352" y="1416691"/>
            <a:ext cx="5906899" cy="15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B60A7-4C7B-1F29-EDBB-2394D8A1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B2801991-433F-8991-FF5C-BB1F8BDF0090}"/>
              </a:ext>
            </a:extLst>
          </p:cNvPr>
          <p:cNvSpPr txBox="1">
            <a:spLocks/>
          </p:cNvSpPr>
          <p:nvPr/>
        </p:nvSpPr>
        <p:spPr>
          <a:xfrm>
            <a:off x="829621" y="641921"/>
            <a:ext cx="9117899" cy="2664252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de-DE" sz="2400" b="0" kern="1200" dirty="0">
                <a:solidFill>
                  <a:srgbClr val="737B8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92" indent="-342892">
              <a:buAutoNum type="arabicPeriod"/>
            </a:pPr>
            <a:endParaRPr lang="ru-RU" sz="1600" b="1" u="sng" dirty="0">
              <a:solidFill>
                <a:schemeClr val="tx1"/>
              </a:solidFill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A2DB2172-B10A-CE83-16ED-D0FC71FA77E7}"/>
              </a:ext>
            </a:extLst>
          </p:cNvPr>
          <p:cNvSpPr txBox="1"/>
          <p:nvPr/>
        </p:nvSpPr>
        <p:spPr>
          <a:xfrm>
            <a:off x="986037" y="936236"/>
            <a:ext cx="95895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000" b="1" spc="-5" dirty="0">
                <a:solidFill>
                  <a:srgbClr val="0070C0"/>
                </a:solidFill>
                <a:latin typeface="+mj-lt"/>
                <a:cs typeface="Arial"/>
              </a:rPr>
              <a:t>Круглый стол «Кадры для роботизации: как подготовить инженеров будущего?» </a:t>
            </a:r>
          </a:p>
          <a:p>
            <a:pPr algn="ctr"/>
            <a:r>
              <a:rPr lang="ru-RU" sz="2000" b="1" spc="-5" dirty="0">
                <a:solidFill>
                  <a:srgbClr val="0070C0"/>
                </a:solidFill>
                <a:latin typeface="+mj-lt"/>
                <a:cs typeface="Arial"/>
              </a:rPr>
              <a:t>6 декабря 2024 г. Площадка Государственной думы</a:t>
            </a:r>
          </a:p>
        </p:txBody>
      </p:sp>
      <p:pic>
        <p:nvPicPr>
          <p:cNvPr id="8" name="Рисунок 7" descr="Изображение выглядит как человек, Человеческое лицо, одежда, Правление&#10;&#10;Автоматически созданное описание">
            <a:extLst>
              <a:ext uri="{FF2B5EF4-FFF2-40B4-BE49-F238E27FC236}">
                <a16:creationId xmlns:a16="http://schemas.microsoft.com/office/drawing/2014/main" id="{6230CEB6-2F1A-4ECF-9E1B-03E36953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62" y="2982192"/>
            <a:ext cx="3719257" cy="2667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Изображение выглядит как Человеческое лицо, человек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A86E748-05D9-46D7-BE28-284A36F3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433" y="1726611"/>
            <a:ext cx="3898840" cy="2633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B35277-E708-43C4-B4E5-1AEDD450679A}"/>
              </a:ext>
            </a:extLst>
          </p:cNvPr>
          <p:cNvSpPr txBox="1"/>
          <p:nvPr/>
        </p:nvSpPr>
        <p:spPr>
          <a:xfrm>
            <a:off x="302220" y="5610239"/>
            <a:ext cx="896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Необходимы специалисты: </a:t>
            </a:r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Инженеры-робототехники, Техники-робототехники и Операторы-робототехники. Соответствующие профессиональные стандарты и образовательные траектории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(ПО,ДПО, СПО, ВО)!!!</a:t>
            </a:r>
          </a:p>
          <a:p>
            <a:r>
              <a:rPr lang="ru-RU" sz="24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21" name="Рисунок 20" descr="Изображение выглядит как в помещении, человек, одежда, Конференц-зал&#10;&#10;Автоматически созданное описание">
            <a:extLst>
              <a:ext uri="{FF2B5EF4-FFF2-40B4-BE49-F238E27FC236}">
                <a16:creationId xmlns:a16="http://schemas.microsoft.com/office/drawing/2014/main" id="{12802C17-5830-4876-96FB-1FB19C82D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33" y="1746385"/>
            <a:ext cx="3364415" cy="2268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6D76B1-B07B-4762-9311-E9B06B922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Новостная лента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D10044AA-2555-4914-A2CC-13B19BD3F97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>
              <a:extLst>
                <a:ext uri="{FF2B5EF4-FFF2-40B4-BE49-F238E27FC236}">
                  <a16:creationId xmlns:a16="http://schemas.microsoft.com/office/drawing/2014/main" id="{4603E654-5DCA-4FA2-B8A5-2FBF4D4005EC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9C3B4ECB-9B7F-478C-83E9-740602DB5E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AC3C07C6-7400-487D-BAAC-F3B8E8CEB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" y="41665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4400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Повышение производительности труда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D3E94-7E26-ACD8-0D65-3CF68C2F7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46" y="1262798"/>
            <a:ext cx="3908235" cy="124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9917A-3F2B-C631-71B1-E26BB81B8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319" y="1122472"/>
            <a:ext cx="2844800" cy="153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981524FF-BF29-0489-F89F-10164989ADC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4533185" y="741318"/>
            <a:ext cx="3125630" cy="882462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0" name="WordArt 3">
              <a:extLst>
                <a:ext uri="{FF2B5EF4-FFF2-40B4-BE49-F238E27FC236}">
                  <a16:creationId xmlns:a16="http://schemas.microsoft.com/office/drawing/2014/main" id="{ACA207B5-5FDC-E692-3F49-A568104DA06D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2CDF0E69-A3AF-B444-A6EA-7A42501198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43D97A-627F-F30D-7597-8D6511BA9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233" y="3447501"/>
            <a:ext cx="8007281" cy="3334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DF3B11-7A84-AE1F-B04D-D8FFB474E324}"/>
              </a:ext>
            </a:extLst>
          </p:cNvPr>
          <p:cNvSpPr txBox="1"/>
          <p:nvPr/>
        </p:nvSpPr>
        <p:spPr>
          <a:xfrm>
            <a:off x="3656589" y="2533832"/>
            <a:ext cx="4974738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абочая группа «Робототехника»</a:t>
            </a:r>
            <a:br>
              <a:rPr lang="ru-RU" sz="24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Совета по профессиональным квалификациям в области сварки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effectLst/>
              </a:rPr>
              <a:t> </a:t>
            </a:r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DB801A-03F0-B93A-49BD-087DD2B6A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514" y="2305572"/>
            <a:ext cx="2008937" cy="3938470"/>
          </a:xfrm>
          <a:prstGeom prst="rect">
            <a:avLst/>
          </a:prstGeom>
        </p:spPr>
      </p:pic>
      <p:sp>
        <p:nvSpPr>
          <p:cNvPr id="22" name="Стрелка углом вверх 21">
            <a:extLst>
              <a:ext uri="{FF2B5EF4-FFF2-40B4-BE49-F238E27FC236}">
                <a16:creationId xmlns:a16="http://schemas.microsoft.com/office/drawing/2014/main" id="{4A808086-B88B-AE2C-AB0F-B29101F245EC}"/>
              </a:ext>
            </a:extLst>
          </p:cNvPr>
          <p:cNvSpPr/>
          <p:nvPr/>
        </p:nvSpPr>
        <p:spPr>
          <a:xfrm rot="10800000">
            <a:off x="898356" y="3050092"/>
            <a:ext cx="2718413" cy="68406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173FD2-B342-DE98-EF44-56C3E387458B}"/>
              </a:ext>
            </a:extLst>
          </p:cNvPr>
          <p:cNvSpPr txBox="1"/>
          <p:nvPr/>
        </p:nvSpPr>
        <p:spPr>
          <a:xfrm>
            <a:off x="92288" y="3756102"/>
            <a:ext cx="23994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СПКС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НАУРР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Консорциум робототехники</a:t>
            </a: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Минпромторг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МГТУ им. Н.Э. Баумана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МГТУ СТАНКИН 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ФГБОУ ДПО ИРПО 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Университет Иннополис</a:t>
            </a:r>
          </a:p>
          <a:p>
            <a:r>
              <a:rPr lang="ru-RU" sz="1400" dirty="0">
                <a:latin typeface="Times New Roman" panose="02020603050405020304" pitchFamily="18" charset="0"/>
              </a:rPr>
              <a:t>- ПАО КАМАЗ </a:t>
            </a:r>
          </a:p>
          <a:p>
            <a:r>
              <a:rPr lang="ru-RU" sz="1400" dirty="0">
                <a:effectLst/>
                <a:latin typeface="Times New Roman" panose="02020603050405020304" pitchFamily="18" charset="0"/>
              </a:rPr>
              <a:t>- ГК Росатом</a:t>
            </a:r>
          </a:p>
          <a:p>
            <a:r>
              <a:rPr lang="ru-RU" sz="1400" dirty="0">
                <a:latin typeface="Times New Roman" panose="02020603050405020304" pitchFamily="18" charset="0"/>
              </a:rPr>
              <a:t>- и др.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43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Состав РГ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688389"/>
              </p:ext>
            </p:extLst>
          </p:nvPr>
        </p:nvGraphicFramePr>
        <p:xfrm>
          <a:off x="414478" y="598188"/>
          <a:ext cx="11338560" cy="5985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6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1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4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Должность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Мудрова Ольга Владимировна -Руководитель рабочей группы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Исполнительный директор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Национальная Ассоциация участников рынка робототехники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Дудоров Евгений Александрович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Председатель Правления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Консорциум робототехники и систем интеллектуального управления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Шахматов Денис Михайлович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Член СПК в области сварки,</a:t>
                      </a:r>
                      <a:br>
                        <a:rPr lang="ru-RU" sz="1100">
                          <a:effectLst/>
                        </a:rPr>
                      </a:br>
                      <a:r>
                        <a:rPr lang="ru-RU" sz="1100">
                          <a:effectLst/>
                        </a:rPr>
                        <a:t>Генеральный директор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НПП «Сварка-74»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Ахмедов Руслан Биннатович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Начальник отдела развития современных средств производства. Департамент станкостроения и тяжелого машиностроения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Минпромторг России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Малолетков Алексей Владимирович	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Член СПК в области сварки, руководитель комиссии по развитию системы профессионального образования и обучения в национальной системе квалификаций, Генеральный директор	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«ГАЦ МР НАКС»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Коберник Николай Владимирович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Член СПК в области сварки, заведующий кафедрой МТ7 Сварка, диагностика и специальная робототехника МГТУ им. Н.Э. Баумана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МГТУ им. Н.Э. Баумана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Чаруйская Марианна Александровна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Начальник управления организации проектного обучения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МГТУ СТАНКИН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Прибавченков Евгений Дмитриевич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Заместитель начальника Центра координации опережающей профессиональной подготовки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Зам.руководителя Национального проектного офиса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Корпорация «Синергия»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Шимановский Артур Германович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Заместитель директора Центра развития промышленной робототехники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Университет Иннополис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Малолетов Александр Васильевич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Научный руководитель Центра технологий компонентов робототехники и мехатроники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Университет Иннополис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Сотникова Алиса Павловна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59385" algn="l"/>
                        </a:tabLst>
                      </a:pPr>
                      <a:r>
                        <a:rPr lang="ru-RU" sz="1100">
                          <a:effectLst/>
                        </a:rPr>
                        <a:t>преподаватель кафедры «Мехатроника и Робототехника», заместитель генерального директора ООО «Степень Свободы»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МГТУ СТАНКИН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Воронин Александр Юрьевич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Технический директор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«Робопро»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Школьников Григорий Евгеньевич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Генеральный директор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«ТРИЗ Роботикс»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Моршанский Сергей Вениаминович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Генеральный директор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«Тесвел»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7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Макаров Александр Николаевич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Главный эксперт отдела технической и маркетинговой поддержки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«АтомИнтелМаш», ГК Росатом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Чугунов Максим Петрович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Генеральный директор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«Промобот»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Усова Наталья Александровна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Руководитель направления обучения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АО «Центр роботизированных технологий»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Сурьянинов Антон Евгеньевич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Генеральный директор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АО «Эйдос-робототехника»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Смоленцев Петр Александрович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Генеральный директор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ООО «Промышленная робототехника»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45" marR="41645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191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РГ Робототехника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86" y="759589"/>
            <a:ext cx="5102872" cy="59576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00733" y="2207137"/>
            <a:ext cx="52519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Решения СПКС от 25 февраля </a:t>
            </a:r>
            <a:r>
              <a:rPr lang="ru-RU"/>
              <a:t>2025г.:</a:t>
            </a:r>
            <a:endParaRPr lang="ru-RU" dirty="0"/>
          </a:p>
          <a:p>
            <a:r>
              <a:rPr lang="ru-RU" dirty="0"/>
              <a:t>Утвердить состав Рабочей группы «Робототехника» Совета по профессиональным квалификациям в области сварки </a:t>
            </a:r>
          </a:p>
        </p:txBody>
      </p:sp>
    </p:spTree>
    <p:extLst>
      <p:ext uri="{BB962C8B-B14F-4D97-AF65-F5344CB8AC3E}">
        <p14:creationId xmlns:p14="http://schemas.microsoft.com/office/powerpoint/2010/main" val="227512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РГ Робототехника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Объект 4" descr="Изображение выглядит как одежда, человек, Человеческое лицо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43969BBD-D88B-4693-A905-5676265F4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8" y="1785601"/>
            <a:ext cx="3086803" cy="4064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4435E7-DABE-4249-9447-642963CE14A3}"/>
              </a:ext>
            </a:extLst>
          </p:cNvPr>
          <p:cNvSpPr txBox="1"/>
          <p:nvPr/>
        </p:nvSpPr>
        <p:spPr>
          <a:xfrm>
            <a:off x="5341194" y="1360955"/>
            <a:ext cx="6524929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br>
              <a:rPr lang="ru-RU" sz="2000" b="1" i="0" dirty="0">
                <a:solidFill>
                  <a:srgbClr val="555453"/>
                </a:solidFill>
                <a:effectLst/>
                <a:latin typeface="Panton"/>
              </a:rPr>
            </a:br>
            <a:r>
              <a:rPr lang="ru-RU" sz="2000" b="1" i="0" dirty="0">
                <a:solidFill>
                  <a:srgbClr val="555453"/>
                </a:solidFill>
                <a:effectLst/>
                <a:latin typeface="Panton"/>
              </a:rPr>
              <a:t>Руководитель рабочей группы «Робототехника» Мудрова </a:t>
            </a:r>
          </a:p>
          <a:p>
            <a:pPr algn="ctr"/>
            <a:r>
              <a:rPr lang="ru-RU" sz="2000" b="1" i="0" dirty="0">
                <a:solidFill>
                  <a:srgbClr val="555453"/>
                </a:solidFill>
                <a:effectLst/>
                <a:latin typeface="Panton"/>
              </a:rPr>
              <a:t>Ольга </a:t>
            </a:r>
          </a:p>
          <a:p>
            <a:pPr algn="ctr"/>
            <a:r>
              <a:rPr lang="ru-RU" sz="2000" b="1" i="0" dirty="0">
                <a:solidFill>
                  <a:srgbClr val="555453"/>
                </a:solidFill>
                <a:effectLst/>
                <a:latin typeface="Panton"/>
              </a:rPr>
              <a:t>Владимировна</a:t>
            </a:r>
          </a:p>
          <a:p>
            <a:pPr algn="ctr"/>
            <a:r>
              <a:rPr lang="ru-RU" sz="2000" b="0" i="1" dirty="0">
                <a:solidFill>
                  <a:srgbClr val="7A7A7A"/>
                </a:solidFill>
                <a:effectLst/>
                <a:latin typeface="Panton"/>
              </a:rPr>
              <a:t>Исполнительный</a:t>
            </a:r>
            <a:br>
              <a:rPr lang="ru-RU" sz="2000" b="0" i="0" dirty="0">
                <a:solidFill>
                  <a:srgbClr val="7A7A7A"/>
                </a:solidFill>
                <a:effectLst/>
                <a:latin typeface="Panton"/>
              </a:rPr>
            </a:br>
            <a:r>
              <a:rPr lang="ru-RU" sz="2000" b="0" i="1" dirty="0">
                <a:solidFill>
                  <a:srgbClr val="7A7A7A"/>
                </a:solidFill>
                <a:effectLst/>
                <a:latin typeface="Panton"/>
              </a:rPr>
              <a:t>директор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Panton"/>
              </a:rPr>
              <a:t>НАУРР</a:t>
            </a:r>
            <a:endParaRPr lang="ru-RU" sz="2000" b="0" i="0" dirty="0">
              <a:solidFill>
                <a:srgbClr val="7A7A7A"/>
              </a:solidFill>
              <a:effectLst/>
              <a:latin typeface="Panton"/>
            </a:endParaRPr>
          </a:p>
          <a:p>
            <a:pPr algn="ctr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Panton"/>
                <a:hlinkClick r:id="rId6"/>
              </a:rPr>
              <a:t>+7 916 291-01-11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Panton"/>
              </a:rPr>
              <a:t> (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Panton"/>
              </a:rPr>
              <a:t>WhatsApp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Panton"/>
              </a:rPr>
              <a:t>)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Panton"/>
              </a:rPr>
            </a:br>
            <a:r>
              <a:rPr lang="ru-RU" sz="2000" b="0" i="0" u="none" strike="noStrike" dirty="0">
                <a:solidFill>
                  <a:srgbClr val="58C0D6"/>
                </a:solidFill>
                <a:effectLst/>
                <a:latin typeface="Panton"/>
                <a:hlinkClick r:id="rId7"/>
              </a:rPr>
              <a:t>om@robotunion.ru</a:t>
            </a:r>
            <a:endParaRPr lang="ru-RU" sz="2000" b="0" i="0" u="none" strike="noStrike" dirty="0">
              <a:solidFill>
                <a:srgbClr val="58C0D6"/>
              </a:solidFill>
              <a:effectLst/>
              <a:latin typeface="Panton"/>
            </a:endParaRP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Panton"/>
              </a:rPr>
              <a:t>Национальная Ассоциация Участников Рынка Робототехники (НАУРР) — отраслевой союз компаний робототехники. 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Panton"/>
              </a:rPr>
              <a:t>Ассоциация основана в 2015 году для развития рынка робототехники в России, укрепления международных связей и популяризации робототехники.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ru-RU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право с вырезом 11">
            <a:extLst>
              <a:ext uri="{FF2B5EF4-FFF2-40B4-BE49-F238E27FC236}">
                <a16:creationId xmlns:a16="http://schemas.microsoft.com/office/drawing/2014/main" id="{CB524012-F5DB-4D63-9B2F-C274038B1A81}"/>
              </a:ext>
            </a:extLst>
          </p:cNvPr>
          <p:cNvSpPr/>
          <p:nvPr/>
        </p:nvSpPr>
        <p:spPr>
          <a:xfrm>
            <a:off x="4436276" y="3335485"/>
            <a:ext cx="485673" cy="52982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6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4C68-6A63-DA22-D9B7-62CED0D96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C3A9975-96F8-3EA9-8AFA-732AC79075CE}"/>
              </a:ext>
            </a:extLst>
          </p:cNvPr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6822FCCA-1E15-607F-E22D-DB2D5A60DA9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>
              <a:extLst>
                <a:ext uri="{FF2B5EF4-FFF2-40B4-BE49-F238E27FC236}">
                  <a16:creationId xmlns:a16="http://schemas.microsoft.com/office/drawing/2014/main" id="{00BF308D-F8EF-1F85-4872-43B70697CBC2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DB6796C3-0FA3-19F1-DF7D-176DEF1D9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0D6D54AB-D818-25D0-78F7-26AE3020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319" y="209508"/>
            <a:ext cx="8928101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</a:rPr>
              <a:t>Профессиональные стандарты в области сварки+ робототехники 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E796633-4E47-65AB-37CF-9EE9D8853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839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F12623-D4F7-48AE-A7F7-A29B4118F833}"/>
              </a:ext>
            </a:extLst>
          </p:cNvPr>
          <p:cNvSpPr txBox="1"/>
          <p:nvPr/>
        </p:nvSpPr>
        <p:spPr>
          <a:xfrm>
            <a:off x="387560" y="1010611"/>
            <a:ext cx="11051523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effectLst/>
              </a:rPr>
              <a:t>Сварщик-оператор полностью механизированной, автоматической и роботизированной сварки</a:t>
            </a:r>
            <a:endParaRPr lang="en-US" sz="2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4B391066-3E19-4721-A92C-D5F8387F6AB4}"/>
              </a:ext>
            </a:extLst>
          </p:cNvPr>
          <p:cNvGraphicFramePr>
            <a:graphicFrameLocks noGrp="1"/>
          </p:cNvGraphicFramePr>
          <p:nvPr/>
        </p:nvGraphicFramePr>
        <p:xfrm>
          <a:off x="243737" y="1801591"/>
          <a:ext cx="11619240" cy="3707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433">
                  <a:extLst>
                    <a:ext uri="{9D8B030D-6E8A-4147-A177-3AD203B41FA5}">
                      <a16:colId xmlns:a16="http://schemas.microsoft.com/office/drawing/2014/main" val="2538476818"/>
                    </a:ext>
                  </a:extLst>
                </a:gridCol>
                <a:gridCol w="3254110">
                  <a:extLst>
                    <a:ext uri="{9D8B030D-6E8A-4147-A177-3AD203B41FA5}">
                      <a16:colId xmlns:a16="http://schemas.microsoft.com/office/drawing/2014/main" val="2271244349"/>
                    </a:ext>
                  </a:extLst>
                </a:gridCol>
                <a:gridCol w="907058">
                  <a:extLst>
                    <a:ext uri="{9D8B030D-6E8A-4147-A177-3AD203B41FA5}">
                      <a16:colId xmlns:a16="http://schemas.microsoft.com/office/drawing/2014/main" val="1299457292"/>
                    </a:ext>
                  </a:extLst>
                </a:gridCol>
                <a:gridCol w="3833837">
                  <a:extLst>
                    <a:ext uri="{9D8B030D-6E8A-4147-A177-3AD203B41FA5}">
                      <a16:colId xmlns:a16="http://schemas.microsoft.com/office/drawing/2014/main" val="1883529969"/>
                    </a:ext>
                  </a:extLst>
                </a:gridCol>
                <a:gridCol w="1065582">
                  <a:extLst>
                    <a:ext uri="{9D8B030D-6E8A-4147-A177-3AD203B41FA5}">
                      <a16:colId xmlns:a16="http://schemas.microsoft.com/office/drawing/2014/main" val="2036289229"/>
                    </a:ext>
                  </a:extLst>
                </a:gridCol>
                <a:gridCol w="2028220">
                  <a:extLst>
                    <a:ext uri="{9D8B030D-6E8A-4147-A177-3AD203B41FA5}">
                      <a16:colId xmlns:a16="http://schemas.microsoft.com/office/drawing/2014/main" val="2310042209"/>
                    </a:ext>
                  </a:extLst>
                </a:gridCol>
              </a:tblGrid>
              <a:tr h="308694">
                <a:tc gridSpan="3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Обобщенные трудовые функции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Трудовые функции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339087"/>
                  </a:ext>
                </a:extLst>
              </a:tr>
              <a:tr h="70558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код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0" kern="100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0" kern="100" dirty="0">
                          <a:solidFill>
                            <a:schemeClr val="tx1"/>
                          </a:solidFill>
                          <a:effectLst/>
                        </a:rPr>
                        <a:t>уровень квалификации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0" kern="100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0" kern="100" dirty="0">
                          <a:solidFill>
                            <a:schemeClr val="tx1"/>
                          </a:solidFill>
                          <a:effectLst/>
                        </a:rPr>
                        <a:t>Образование</a:t>
                      </a:r>
                    </a:p>
                    <a:p>
                      <a:pPr algn="ctr">
                        <a:spcAft>
                          <a:spcPts val="800"/>
                        </a:spcAft>
                      </a:pP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0" kern="100" dirty="0">
                          <a:solidFill>
                            <a:schemeClr val="tx1"/>
                          </a:solidFill>
                          <a:effectLst/>
                        </a:rPr>
                        <a:t>Код ОКЗ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2816076"/>
                  </a:ext>
                </a:extLst>
              </a:tr>
              <a:tr h="8022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А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Выполнение автоматической и роботизированной сварки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algn="ctr">
                        <a:spcAft>
                          <a:spcPts val="800"/>
                        </a:spcAft>
                      </a:pP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Выполнение роботизированной сварки без программирования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b="1" u="sng" kern="100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3139</a:t>
                      </a: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 Техники (операторы) по управлению технологическими процессами, не входящие в другие группы 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7788692"/>
                  </a:ext>
                </a:extLst>
              </a:tr>
              <a:tr h="176396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В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Выполнение автоматической и роботизированной сварки с </a:t>
                      </a: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программированием оборудования 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spcAft>
                          <a:spcPts val="800"/>
                        </a:spcAft>
                      </a:pP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Выполнение роботизированной сварки с программирование и перепрограммирование промышленных роботов по сварке 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chemeClr val="tx1"/>
                          </a:solidFill>
                          <a:effectLst/>
                        </a:rPr>
                        <a:t>СПО</a:t>
                      </a:r>
                      <a:endParaRPr lang="ru-RU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16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0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-3199"/>
            <a:ext cx="1221923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 Narrow" pitchFamily="34" charset="0"/>
              </a:rPr>
              <a:t>Президиум Государственного Совета 21.09.2023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0892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0254" y="2180019"/>
            <a:ext cx="3394716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white"/>
                </a:solidFill>
              </a:rPr>
              <a:t>Перечень поручений по итогам расширенного заседания Президиума Госсовета</a:t>
            </a:r>
          </a:p>
          <a:p>
            <a:r>
              <a:rPr lang="ru-RU" sz="1800" dirty="0">
                <a:solidFill>
                  <a:prstClr val="white"/>
                </a:solidFill>
              </a:rPr>
              <a:t>Президент утвердил перечень поручений по итогам расширенного заседания Президиума Государственного Совета, 21 сентября 2023 года.</a:t>
            </a:r>
          </a:p>
          <a:p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5699" y="3463276"/>
            <a:ext cx="8013817" cy="2893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Пр-2192ГС, 2б</a:t>
            </a:r>
          </a:p>
          <a:p>
            <a:r>
              <a:rPr lang="ru-RU" sz="1400" dirty="0">
                <a:solidFill>
                  <a:prstClr val="black"/>
                </a:solidFill>
              </a:rPr>
              <a:t>б) обеспечить </a:t>
            </a:r>
            <a:r>
              <a:rPr lang="ru-RU" sz="1400" dirty="0">
                <a:solidFill>
                  <a:srgbClr val="0000FF"/>
                </a:solidFill>
              </a:rPr>
              <a:t>обновление и согласованность классификаторов </a:t>
            </a:r>
            <a:r>
              <a:rPr lang="ru-RU" sz="1400" dirty="0">
                <a:solidFill>
                  <a:prstClr val="black"/>
                </a:solidFill>
              </a:rPr>
              <a:t>сферы труда (Общероссийский классификатор занятий, Общероссийский классификатор профессий рабочих, должностей служащих и тарифных разрядов), классификаторов, используемых в сфере образования (Общероссийский классификатор специальностей по образованию, перечни профессий, специальностей и направлений подготовки).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Срок – 25 декабря 2025 г., с промежуточным докладом – до 15 декабря 2023 г., далее – один раз в полгода;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Ответственный	</a:t>
            </a:r>
            <a:r>
              <a:rPr lang="ru-RU" sz="1400" dirty="0" err="1">
                <a:solidFill>
                  <a:prstClr val="black"/>
                </a:solidFill>
              </a:rPr>
              <a:t>Мишустин</a:t>
            </a:r>
            <a:r>
              <a:rPr lang="ru-RU" sz="1400" dirty="0">
                <a:solidFill>
                  <a:prstClr val="black"/>
                </a:solidFill>
              </a:rPr>
              <a:t> Михаил Владимирович</a:t>
            </a:r>
          </a:p>
          <a:p>
            <a:r>
              <a:rPr lang="ru-RU" sz="1400" dirty="0">
                <a:solidFill>
                  <a:prstClr val="black"/>
                </a:solidFill>
              </a:rPr>
              <a:t>Тематика	Профессиональное образование, Образование</a:t>
            </a:r>
          </a:p>
          <a:p>
            <a:r>
              <a:rPr lang="ru-RU" sz="1400" dirty="0">
                <a:solidFill>
                  <a:prstClr val="black"/>
                </a:solidFill>
              </a:rPr>
              <a:t>Срок исполнения	25 декабря 2025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5700" y="719436"/>
            <a:ext cx="8013817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Пр-2192ГС, п.2в</a:t>
            </a:r>
          </a:p>
          <a:p>
            <a:r>
              <a:rPr lang="ru-RU" sz="1400" dirty="0">
                <a:solidFill>
                  <a:prstClr val="black"/>
                </a:solidFill>
              </a:rPr>
              <a:t>в) обеспечить </a:t>
            </a:r>
            <a:r>
              <a:rPr lang="ru-RU" sz="1400" dirty="0">
                <a:solidFill>
                  <a:srgbClr val="0000FF"/>
                </a:solidFill>
              </a:rPr>
              <a:t>обновление профессиональных стандартов</a:t>
            </a:r>
            <a:r>
              <a:rPr lang="ru-RU" sz="1400" dirty="0">
                <a:solidFill>
                  <a:prstClr val="black"/>
                </a:solidFill>
              </a:rPr>
              <a:t>, предусмотрев гибкую систему, включающую оперативную </a:t>
            </a:r>
            <a:r>
              <a:rPr lang="ru-RU" sz="1400" dirty="0">
                <a:solidFill>
                  <a:srgbClr val="0000FF"/>
                </a:solidFill>
              </a:rPr>
              <a:t>конкретизацию квалификационных характеристик </a:t>
            </a:r>
            <a:r>
              <a:rPr lang="ru-RU" sz="1400" dirty="0">
                <a:solidFill>
                  <a:prstClr val="black"/>
                </a:solidFill>
              </a:rPr>
              <a:t>по отраслям и видам профессиональной деятельности, на основе унификации процесса разработки профессиональных стандартов с применением современных цифровых методов и оптимизации количества профессиональных стандартов.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Срок – до 25 декабря 2024 г., с промежуточным докладом – до 1 июля 2024 г.;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Ответственный	</a:t>
            </a:r>
            <a:r>
              <a:rPr lang="ru-RU" sz="1400" dirty="0" err="1">
                <a:solidFill>
                  <a:prstClr val="black"/>
                </a:solidFill>
              </a:rPr>
              <a:t>Мишустин</a:t>
            </a:r>
            <a:r>
              <a:rPr lang="ru-RU" sz="1400" dirty="0">
                <a:solidFill>
                  <a:prstClr val="black"/>
                </a:solidFill>
              </a:rPr>
              <a:t> Михаил Владимирович</a:t>
            </a:r>
          </a:p>
          <a:p>
            <a:r>
              <a:rPr lang="ru-RU" sz="1400" dirty="0">
                <a:solidFill>
                  <a:prstClr val="black"/>
                </a:solidFill>
              </a:rPr>
              <a:t>Тематика	Профессиональное образование</a:t>
            </a:r>
          </a:p>
          <a:p>
            <a:r>
              <a:rPr lang="ru-RU" sz="1400" dirty="0">
                <a:solidFill>
                  <a:prstClr val="black"/>
                </a:solidFill>
              </a:rPr>
              <a:t>Срок исполнения	25 декабря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204875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4C68-6A63-DA22-D9B7-62CED0D96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C3A9975-96F8-3EA9-8AFA-732AC79075CE}"/>
              </a:ext>
            </a:extLst>
          </p:cNvPr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6822FCCA-1E15-607F-E22D-DB2D5A60DA9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>
              <a:extLst>
                <a:ext uri="{FF2B5EF4-FFF2-40B4-BE49-F238E27FC236}">
                  <a16:creationId xmlns:a16="http://schemas.microsoft.com/office/drawing/2014/main" id="{00BF308D-F8EF-1F85-4872-43B70697CBC2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DB6796C3-0FA3-19F1-DF7D-176DEF1D9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0D6D54AB-D818-25D0-78F7-26AE3020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319" y="209508"/>
            <a:ext cx="8928101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</a:rPr>
              <a:t>Профессиональные стандарты в области сварки+ робототехники 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E796633-4E47-65AB-37CF-9EE9D8853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839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F12623-D4F7-48AE-A7F7-A29B4118F833}"/>
              </a:ext>
            </a:extLst>
          </p:cNvPr>
          <p:cNvSpPr txBox="1"/>
          <p:nvPr/>
        </p:nvSpPr>
        <p:spPr>
          <a:xfrm>
            <a:off x="3796879" y="1010611"/>
            <a:ext cx="4608334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Специалист сварочного производства</a:t>
            </a:r>
            <a:endParaRPr lang="en-US" sz="2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6B1EBD3-5F63-46EB-8A58-75E3778FE7C4}"/>
              </a:ext>
            </a:extLst>
          </p:cNvPr>
          <p:cNvGraphicFramePr>
            <a:graphicFrameLocks noGrp="1"/>
          </p:cNvGraphicFramePr>
          <p:nvPr/>
        </p:nvGraphicFramePr>
        <p:xfrm>
          <a:off x="345171" y="1555735"/>
          <a:ext cx="11711586" cy="4870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009">
                  <a:extLst>
                    <a:ext uri="{9D8B030D-6E8A-4147-A177-3AD203B41FA5}">
                      <a16:colId xmlns:a16="http://schemas.microsoft.com/office/drawing/2014/main" val="351076462"/>
                    </a:ext>
                  </a:extLst>
                </a:gridCol>
                <a:gridCol w="1895412">
                  <a:extLst>
                    <a:ext uri="{9D8B030D-6E8A-4147-A177-3AD203B41FA5}">
                      <a16:colId xmlns:a16="http://schemas.microsoft.com/office/drawing/2014/main" val="4129448768"/>
                    </a:ext>
                  </a:extLst>
                </a:gridCol>
                <a:gridCol w="1090013">
                  <a:extLst>
                    <a:ext uri="{9D8B030D-6E8A-4147-A177-3AD203B41FA5}">
                      <a16:colId xmlns:a16="http://schemas.microsoft.com/office/drawing/2014/main" val="1044364232"/>
                    </a:ext>
                  </a:extLst>
                </a:gridCol>
                <a:gridCol w="3917992">
                  <a:extLst>
                    <a:ext uri="{9D8B030D-6E8A-4147-A177-3AD203B41FA5}">
                      <a16:colId xmlns:a16="http://schemas.microsoft.com/office/drawing/2014/main" val="3080929076"/>
                    </a:ext>
                  </a:extLst>
                </a:gridCol>
                <a:gridCol w="1053680">
                  <a:extLst>
                    <a:ext uri="{9D8B030D-6E8A-4147-A177-3AD203B41FA5}">
                      <a16:colId xmlns:a16="http://schemas.microsoft.com/office/drawing/2014/main" val="898100383"/>
                    </a:ext>
                  </a:extLst>
                </a:gridCol>
                <a:gridCol w="2991480">
                  <a:extLst>
                    <a:ext uri="{9D8B030D-6E8A-4147-A177-3AD203B41FA5}">
                      <a16:colId xmlns:a16="http://schemas.microsoft.com/office/drawing/2014/main" val="3285332863"/>
                    </a:ext>
                  </a:extLst>
                </a:gridCol>
              </a:tblGrid>
              <a:tr h="181471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Обобщенные трудовые функции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Трудовые функции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527079"/>
                  </a:ext>
                </a:extLst>
              </a:tr>
              <a:tr h="5444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код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наименование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уровень квалификации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наименование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код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ОКЗ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extLst>
                  <a:ext uri="{0D108BD9-81ED-4DB2-BD59-A6C34878D82A}">
                    <a16:rowId xmlns:a16="http://schemas.microsoft.com/office/drawing/2014/main" val="2142018994"/>
                  </a:ext>
                </a:extLst>
              </a:tr>
              <a:tr h="143448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В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Организационное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обеспечение и технологическая подготовка внедрения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средств автоматизации 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роботизации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5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Организационное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обеспечение внедрения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средств автоматизации 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роботизации в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технологические операций сварочного производства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B/</a:t>
                      </a:r>
                      <a:r>
                        <a:rPr lang="ru-RU" sz="1400" b="1" kern="100" dirty="0">
                          <a:effectLst/>
                        </a:rPr>
                        <a:t>01.5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Отсутствует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 (2008 г. МСКЗ-08 международный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3119 Техники в области физических и технических наук, не входящие в другие группы: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оказание помощи инженерам в тестировании и разработке автоматического оборудования и робототехники.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Робототехник </a:t>
                      </a:r>
                      <a:r>
                        <a:rPr lang="ru-RU" sz="1400" b="1" kern="100" dirty="0">
                          <a:effectLst/>
                        </a:rPr>
                        <a:t>)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extLst>
                  <a:ext uri="{0D108BD9-81ED-4DB2-BD59-A6C34878D82A}">
                    <a16:rowId xmlns:a16="http://schemas.microsoft.com/office/drawing/2014/main" val="1922897681"/>
                  </a:ext>
                </a:extLst>
              </a:tr>
              <a:tr h="1088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Технологическая подготовка производственной деятельностью сварочного участка с применением автоматизированных и робототехнических комплексов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B/</a:t>
                      </a:r>
                      <a:r>
                        <a:rPr lang="ru-RU" sz="1400" b="1" kern="100" dirty="0">
                          <a:effectLst/>
                        </a:rPr>
                        <a:t>02.5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634477"/>
                  </a:ext>
                </a:extLst>
              </a:tr>
              <a:tr h="72588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D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Проектирование и интеграция автоматизированных и робототехнических комплексов в сварочное производство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6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Проектирование автоматизированных и робототехнических комплексов в сварочное производство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D/</a:t>
                      </a:r>
                      <a:r>
                        <a:rPr lang="ru-RU" sz="1400" b="1" kern="100" dirty="0">
                          <a:effectLst/>
                        </a:rPr>
                        <a:t>01.6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Отсутствует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effectLst/>
                        </a:rPr>
                        <a:t>Надо добавлять в ОКЗ 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extLst>
                  <a:ext uri="{0D108BD9-81ED-4DB2-BD59-A6C34878D82A}">
                    <a16:rowId xmlns:a16="http://schemas.microsoft.com/office/drawing/2014/main" val="3249102263"/>
                  </a:ext>
                </a:extLst>
              </a:tr>
              <a:tr h="550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00">
                          <a:effectLst/>
                        </a:rPr>
                        <a:t>Интеграция автоматизированных и робототехнических комплексов в сварочное производство </a:t>
                      </a:r>
                      <a:endParaRPr lang="ru-RU" sz="1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D/</a:t>
                      </a:r>
                      <a:r>
                        <a:rPr lang="ru-RU" sz="1400" b="1" kern="100" dirty="0">
                          <a:effectLst/>
                        </a:rPr>
                        <a:t>02.6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30" marR="5833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844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3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8177A-50FC-F95C-8CDD-28F2BC985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ka Robotic Arm at NextFab">
            <a:extLst>
              <a:ext uri="{FF2B5EF4-FFF2-40B4-BE49-F238E27FC236}">
                <a16:creationId xmlns:a16="http://schemas.microsoft.com/office/drawing/2014/main" id="{D20B0E4A-7302-D3E0-FCBA-C6B9530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80631"/>
            <a:ext cx="12173654" cy="629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34C64C-3F90-16D5-3A5F-DB981D096FAE}"/>
              </a:ext>
            </a:extLst>
          </p:cNvPr>
          <p:cNvSpPr/>
          <p:nvPr/>
        </p:nvSpPr>
        <p:spPr>
          <a:xfrm>
            <a:off x="351681" y="537849"/>
            <a:ext cx="6315567" cy="5739520"/>
          </a:xfrm>
          <a:prstGeom prst="rect">
            <a:avLst/>
          </a:prstGeom>
          <a:solidFill>
            <a:schemeClr val="accent2">
              <a:lumMod val="40000"/>
              <a:lumOff val="60000"/>
              <a:alpha val="18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ru-RU" sz="2000" b="1" dirty="0">
                <a:solidFill>
                  <a:schemeClr val="bg2"/>
                </a:solidFill>
                <a:highlight>
                  <a:srgbClr val="000080"/>
                </a:highlight>
              </a:rPr>
              <a:t>БОЛЕЕ 1500 ТЕХНОЛОГИЧЕСКИХ ПРИМЕНЕНИЙ:</a:t>
            </a:r>
            <a:endParaRPr lang="en-US" sz="2000" dirty="0">
              <a:solidFill>
                <a:schemeClr val="bg2"/>
              </a:solidFill>
              <a:highlight>
                <a:srgbClr val="000080"/>
              </a:highlight>
            </a:endParaRP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Авиация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Автомобильная промышленность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Аддитивные технологии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Архитектура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Индустрия 4.0 и </a:t>
            </a:r>
            <a:r>
              <a:rPr lang="en-US" sz="2000" dirty="0">
                <a:solidFill>
                  <a:schemeClr val="bg2"/>
                </a:solidFill>
                <a:highlight>
                  <a:srgbClr val="000080"/>
                </a:highlight>
              </a:rPr>
              <a:t>VR </a:t>
            </a: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технологии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Индустрия развлечений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2"/>
                </a:solidFill>
                <a:highlight>
                  <a:srgbClr val="000080"/>
                </a:highlight>
              </a:rPr>
              <a:t>Коллаборативные</a:t>
            </a: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 роботы: </a:t>
            </a:r>
            <a:r>
              <a:rPr lang="ru-RU" sz="2000" dirty="0" err="1">
                <a:solidFill>
                  <a:schemeClr val="bg2"/>
                </a:solidFill>
                <a:highlight>
                  <a:srgbClr val="000080"/>
                </a:highlight>
              </a:rPr>
              <a:t>коботы</a:t>
            </a:r>
            <a:endParaRPr lang="ru-RU" sz="2000" dirty="0">
              <a:solidFill>
                <a:schemeClr val="bg2"/>
              </a:solidFill>
              <a:highlight>
                <a:srgbClr val="000080"/>
              </a:highlight>
            </a:endParaRP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Медицина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Мех обработка и 3</a:t>
            </a:r>
            <a:r>
              <a:rPr lang="en-US" sz="2000" dirty="0">
                <a:solidFill>
                  <a:schemeClr val="bg2"/>
                </a:solidFill>
                <a:highlight>
                  <a:srgbClr val="000080"/>
                </a:highlight>
              </a:rPr>
              <a:t>D</a:t>
            </a: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-фрезерование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Микроэлектроника 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Мобильная робототехника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Окраска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Обработка металлов: сварка, резка, лазеры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Пищевая промышленность 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Пластик и композитные материалы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Фармацевтика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2"/>
                </a:solidFill>
                <a:highlight>
                  <a:srgbClr val="000080"/>
                </a:highlight>
              </a:rPr>
              <a:t>и много другое….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BD22C3D-4CE6-6B6A-37A1-6BAAAA7BF626}"/>
              </a:ext>
            </a:extLst>
          </p:cNvPr>
          <p:cNvSpPr txBox="1"/>
          <p:nvPr/>
        </p:nvSpPr>
        <p:spPr>
          <a:xfrm>
            <a:off x="3041889" y="151912"/>
            <a:ext cx="725071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5803" algn="just" defTabSz="914378">
              <a:spcBef>
                <a:spcPts val="100"/>
              </a:spcBef>
            </a:pPr>
            <a:r>
              <a:rPr lang="ru-RU" sz="1600" b="1" spc="-5" dirty="0">
                <a:solidFill>
                  <a:srgbClr val="0070C0"/>
                </a:solidFill>
                <a:latin typeface="+mj-lt"/>
                <a:cs typeface="Arial"/>
              </a:rPr>
              <a:t>РОБОТ – ЭТО УНИВЕРСАЛЬНЫЙ И НАДЁЖНЫЙ ИНСТРУМЕНТ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6C0CC-51F7-BA18-E1DB-5BE96C873FD4}"/>
              </a:ext>
            </a:extLst>
          </p:cNvPr>
          <p:cNvSpPr txBox="1"/>
          <p:nvPr/>
        </p:nvSpPr>
        <p:spPr>
          <a:xfrm>
            <a:off x="7017880" y="1035921"/>
            <a:ext cx="4093304" cy="1778076"/>
          </a:xfrm>
          <a:prstGeom prst="rect">
            <a:avLst/>
          </a:prstGeom>
          <a:noFill/>
        </p:spPr>
        <p:txBody>
          <a:bodyPr wrap="square" lIns="54000" tIns="27000" rIns="54000" bIns="27000" rtlCol="0">
            <a:spAutoFit/>
          </a:bodyPr>
          <a:lstStyle/>
          <a:p>
            <a:r>
              <a:rPr lang="ru-RU" sz="1600" dirty="0">
                <a:solidFill>
                  <a:srgbClr val="4D4D4D"/>
                </a:solidFill>
              </a:rPr>
              <a:t>Именно робот является </a:t>
            </a:r>
            <a:r>
              <a:rPr lang="ru-RU" sz="1600" b="1" dirty="0">
                <a:solidFill>
                  <a:srgbClr val="4D4D4D"/>
                </a:solidFill>
              </a:rPr>
              <a:t>сквозным инструментом </a:t>
            </a:r>
            <a:r>
              <a:rPr lang="ru-RU" sz="1600" dirty="0">
                <a:solidFill>
                  <a:srgbClr val="4D4D4D"/>
                </a:solidFill>
              </a:rPr>
              <a:t>для </a:t>
            </a:r>
            <a:r>
              <a:rPr lang="ru-RU" sz="1600" b="1" dirty="0">
                <a:solidFill>
                  <a:srgbClr val="4D4D4D"/>
                </a:solidFill>
              </a:rPr>
              <a:t>повышения производительности </a:t>
            </a:r>
            <a:r>
              <a:rPr lang="ru-RU" sz="1600" dirty="0">
                <a:solidFill>
                  <a:srgbClr val="4D4D4D"/>
                </a:solidFill>
              </a:rPr>
              <a:t>в целом по стране, который применяется во всех отраслях экономики, </a:t>
            </a:r>
            <a:r>
              <a:rPr lang="ru-RU" sz="1600" b="1" u="sng" dirty="0">
                <a:solidFill>
                  <a:srgbClr val="4D4D4D"/>
                </a:solidFill>
              </a:rPr>
              <a:t>такой же как </a:t>
            </a:r>
            <a:r>
              <a:rPr lang="en-US" sz="1600" b="1" u="sng" dirty="0">
                <a:solidFill>
                  <a:srgbClr val="4D4D4D"/>
                </a:solidFill>
              </a:rPr>
              <a:t>IT</a:t>
            </a:r>
            <a:r>
              <a:rPr lang="ru-RU" sz="1600" b="1" u="sng" dirty="0">
                <a:solidFill>
                  <a:srgbClr val="4D4D4D"/>
                </a:solidFill>
              </a:rPr>
              <a:t>-технологии</a:t>
            </a:r>
            <a:r>
              <a:rPr lang="en-US" sz="1600" b="1" u="sng" dirty="0">
                <a:solidFill>
                  <a:srgbClr val="4D4D4D"/>
                </a:solidFill>
              </a:rPr>
              <a:t>. </a:t>
            </a:r>
          </a:p>
          <a:p>
            <a:r>
              <a:rPr lang="ru-RU" sz="1600" dirty="0">
                <a:solidFill>
                  <a:srgbClr val="4D4D4D"/>
                </a:solidFill>
              </a:rPr>
              <a:t>Сейчас трудно найти отрасль, где не применяются роботы. </a:t>
            </a:r>
          </a:p>
        </p:txBody>
      </p:sp>
      <p:pic>
        <p:nvPicPr>
          <p:cNvPr id="8" name="Рисунок 7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927D04-E45C-4D2D-9B2F-2AD7EA778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51" y="5035248"/>
            <a:ext cx="2647262" cy="10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B167D-5F51-9ACB-2DF8-00CAFBC5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8D83DE-7630-D060-394F-27CEC180C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83"/>
          <a:stretch/>
        </p:blipFill>
        <p:spPr>
          <a:xfrm>
            <a:off x="120617" y="1203880"/>
            <a:ext cx="8132722" cy="448902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810E4E2-758E-E689-860B-A2F6DFD1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7" t="17963"/>
          <a:stretch/>
        </p:blipFill>
        <p:spPr>
          <a:xfrm>
            <a:off x="8002435" y="1203881"/>
            <a:ext cx="3549701" cy="4500682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860A8A90-1F00-E784-C6DE-F84C9D0778F0}"/>
              </a:ext>
            </a:extLst>
          </p:cNvPr>
          <p:cNvSpPr txBox="1">
            <a:spLocks/>
          </p:cNvSpPr>
          <p:nvPr/>
        </p:nvSpPr>
        <p:spPr>
          <a:xfrm>
            <a:off x="2059857" y="164968"/>
            <a:ext cx="8437328" cy="27527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de-DE" sz="2400" b="0" kern="1200" dirty="0">
                <a:solidFill>
                  <a:srgbClr val="737B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highlight>
                  <a:srgbClr val="000080"/>
                </a:highlight>
              </a:rPr>
              <a:t> </a:t>
            </a:r>
            <a:r>
              <a:rPr lang="en-US" sz="2000" b="1" dirty="0">
                <a:solidFill>
                  <a:schemeClr val="bg1"/>
                </a:solidFill>
                <a:highlight>
                  <a:srgbClr val="000080"/>
                </a:highlight>
              </a:rPr>
              <a:t>IFR</a:t>
            </a:r>
            <a:r>
              <a:rPr lang="ru-RU" sz="2000" b="1" dirty="0">
                <a:solidFill>
                  <a:schemeClr val="bg1"/>
                </a:solidFill>
                <a:highlight>
                  <a:srgbClr val="000080"/>
                </a:highlight>
              </a:rPr>
              <a:t>:</a:t>
            </a:r>
            <a:r>
              <a:rPr lang="en-US" sz="2000" b="1" dirty="0">
                <a:solidFill>
                  <a:schemeClr val="bg1"/>
                </a:solidFill>
                <a:highlight>
                  <a:srgbClr val="000080"/>
                </a:highlight>
              </a:rPr>
              <a:t> </a:t>
            </a:r>
            <a:r>
              <a:rPr lang="ru-RU" sz="2000" b="1" dirty="0">
                <a:solidFill>
                  <a:schemeClr val="tx1"/>
                </a:solidFill>
                <a:highlight>
                  <a:srgbClr val="000080"/>
                </a:highlight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Сколько промышленных роботов устанавливается в мире (тыс.)?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366FB-7317-AD98-CB94-3B87A4D9E2AC}"/>
              </a:ext>
            </a:extLst>
          </p:cNvPr>
          <p:cNvSpPr txBox="1"/>
          <p:nvPr/>
        </p:nvSpPr>
        <p:spPr>
          <a:xfrm>
            <a:off x="1695059" y="4527983"/>
            <a:ext cx="820788" cy="262277"/>
          </a:xfrm>
          <a:prstGeom prst="rect">
            <a:avLst/>
          </a:prstGeom>
          <a:noFill/>
        </p:spPr>
        <p:txBody>
          <a:bodyPr wrap="none" lIns="54000" tIns="27000" rIns="54000" bIns="27000" rtlCol="0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</a:rPr>
              <a:t>Кризис!</a:t>
            </a:r>
            <a:r>
              <a:rPr lang="ru-RU" sz="135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05179-F745-C836-72DC-853E81BD53D8}"/>
              </a:ext>
            </a:extLst>
          </p:cNvPr>
          <p:cNvSpPr txBox="1"/>
          <p:nvPr/>
        </p:nvSpPr>
        <p:spPr>
          <a:xfrm>
            <a:off x="3539983" y="3839716"/>
            <a:ext cx="820788" cy="262277"/>
          </a:xfrm>
          <a:prstGeom prst="rect">
            <a:avLst/>
          </a:prstGeom>
          <a:noFill/>
        </p:spPr>
        <p:txBody>
          <a:bodyPr wrap="none" lIns="54000" tIns="27000" rIns="54000" bIns="27000" rtlCol="0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</a:rPr>
              <a:t>Кризис!</a:t>
            </a:r>
            <a:r>
              <a:rPr lang="ru-RU" sz="1350" dirty="0"/>
              <a:t> 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13EE23D7-A964-B96B-AFF9-6CFE33FC722C}"/>
              </a:ext>
            </a:extLst>
          </p:cNvPr>
          <p:cNvSpPr/>
          <p:nvPr/>
        </p:nvSpPr>
        <p:spPr>
          <a:xfrm rot="16200000">
            <a:off x="2489698" y="3988192"/>
            <a:ext cx="375608" cy="21929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27000" rIns="54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B1BEA-7CDC-54BE-FB6F-7BC13D3287F4}"/>
              </a:ext>
            </a:extLst>
          </p:cNvPr>
          <p:cNvSpPr txBox="1"/>
          <p:nvPr/>
        </p:nvSpPr>
        <p:spPr>
          <a:xfrm>
            <a:off x="2440017" y="3633575"/>
            <a:ext cx="478130" cy="262277"/>
          </a:xfrm>
          <a:prstGeom prst="rect">
            <a:avLst/>
          </a:prstGeom>
          <a:noFill/>
        </p:spPr>
        <p:txBody>
          <a:bodyPr wrap="none" lIns="54000" tIns="27000" rIns="54000" bIns="27000" rtlCol="0">
            <a:spAutoFit/>
          </a:bodyPr>
          <a:lstStyle/>
          <a:p>
            <a:r>
              <a:rPr lang="ru-RU" sz="1350" dirty="0">
                <a:solidFill>
                  <a:srgbClr val="00B050"/>
                </a:solidFill>
              </a:rPr>
              <a:t>Рост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AC3DBA2-4611-A39A-D094-824D065F45FC}"/>
              </a:ext>
            </a:extLst>
          </p:cNvPr>
          <p:cNvSpPr/>
          <p:nvPr/>
        </p:nvSpPr>
        <p:spPr>
          <a:xfrm rot="16200000">
            <a:off x="4331871" y="3577002"/>
            <a:ext cx="375608" cy="21929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27000" rIns="54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DA404-2FCB-5D42-50F5-4AA66FDC1B0E}"/>
              </a:ext>
            </a:extLst>
          </p:cNvPr>
          <p:cNvSpPr txBox="1"/>
          <p:nvPr/>
        </p:nvSpPr>
        <p:spPr>
          <a:xfrm>
            <a:off x="4289014" y="3270152"/>
            <a:ext cx="478130" cy="262277"/>
          </a:xfrm>
          <a:prstGeom prst="rect">
            <a:avLst/>
          </a:prstGeom>
          <a:noFill/>
        </p:spPr>
        <p:txBody>
          <a:bodyPr wrap="none" lIns="54000" tIns="27000" rIns="54000" bIns="27000" rtlCol="0">
            <a:spAutoFit/>
          </a:bodyPr>
          <a:lstStyle/>
          <a:p>
            <a:r>
              <a:rPr lang="ru-RU" sz="1350" dirty="0">
                <a:solidFill>
                  <a:srgbClr val="00B050"/>
                </a:solidFill>
              </a:rPr>
              <a:t>Рост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2DC8D8CE-78EC-BFCD-49AB-749424CFEF5A}"/>
              </a:ext>
            </a:extLst>
          </p:cNvPr>
          <p:cNvSpPr/>
          <p:nvPr/>
        </p:nvSpPr>
        <p:spPr>
          <a:xfrm rot="5400000">
            <a:off x="3728703" y="3565131"/>
            <a:ext cx="375608" cy="21929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27000" rIns="54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 dirty="0" err="1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5A164F1-2EF2-3E48-3D3F-9AD86B921B9F}"/>
              </a:ext>
            </a:extLst>
          </p:cNvPr>
          <p:cNvSpPr/>
          <p:nvPr/>
        </p:nvSpPr>
        <p:spPr>
          <a:xfrm rot="5400000">
            <a:off x="1856646" y="4294492"/>
            <a:ext cx="375608" cy="21929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27000" rIns="54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 dirty="0" err="1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7E57CF-4DE9-0264-2D84-75982B982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t="39308"/>
          <a:stretch/>
        </p:blipFill>
        <p:spPr>
          <a:xfrm>
            <a:off x="9535932" y="2230723"/>
            <a:ext cx="1922506" cy="1256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93FE65-902D-691E-BC21-CCFF644FDBD7}"/>
              </a:ext>
            </a:extLst>
          </p:cNvPr>
          <p:cNvSpPr txBox="1"/>
          <p:nvPr/>
        </p:nvSpPr>
        <p:spPr>
          <a:xfrm>
            <a:off x="8329751" y="2041611"/>
            <a:ext cx="907350" cy="262277"/>
          </a:xfrm>
          <a:prstGeom prst="rect">
            <a:avLst/>
          </a:prstGeom>
          <a:noFill/>
        </p:spPr>
        <p:txBody>
          <a:bodyPr wrap="none" lIns="54000" tIns="27000" rIns="54000" bIns="27000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COVID-19</a:t>
            </a:r>
            <a:endParaRPr lang="ru-RU" sz="1350" b="1" dirty="0" err="1">
              <a:solidFill>
                <a:srgbClr val="FF0000"/>
              </a:solidFill>
            </a:endParaRPr>
          </a:p>
        </p:txBody>
      </p:sp>
      <p:pic>
        <p:nvPicPr>
          <p:cNvPr id="17" name="Рисунок 1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424FAE-E383-4241-909B-FE8DC29D4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126" y="5692902"/>
            <a:ext cx="2647262" cy="10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0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7B9F1-D5CD-9760-D7FF-946EEF351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AE9C0-235D-506C-A12D-5AF234700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1"/>
          <a:stretch/>
        </p:blipFill>
        <p:spPr>
          <a:xfrm>
            <a:off x="66763" y="828768"/>
            <a:ext cx="12058474" cy="5358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819611-55FF-76A4-160E-FF08997C1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3" t="13118" r="5522" b="4584"/>
          <a:stretch/>
        </p:blipFill>
        <p:spPr>
          <a:xfrm>
            <a:off x="6544014" y="828767"/>
            <a:ext cx="4955626" cy="5299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9D883F-DAA4-C796-9CEA-69D64627B812}"/>
              </a:ext>
            </a:extLst>
          </p:cNvPr>
          <p:cNvSpPr txBox="1"/>
          <p:nvPr/>
        </p:nvSpPr>
        <p:spPr>
          <a:xfrm>
            <a:off x="3359318" y="1446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j-lt"/>
              </a:rPr>
              <a:t>Установленные роботы в РФ </a:t>
            </a:r>
          </a:p>
        </p:txBody>
      </p:sp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49FBE32-A771-4771-AAB7-50758F165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177" y="90371"/>
            <a:ext cx="2647262" cy="10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3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7A48FA40-DAE8-4B09-952B-630C8154752A}"/>
              </a:ext>
            </a:extLst>
          </p:cNvPr>
          <p:cNvSpPr txBox="1"/>
          <p:nvPr/>
        </p:nvSpPr>
        <p:spPr>
          <a:xfrm>
            <a:off x="9296400" y="124152"/>
            <a:ext cx="266888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900" b="1" i="0" dirty="0">
                <a:solidFill>
                  <a:srgbClr val="575B7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Сварка-74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 Челябинск, ул. Днепропетровская 23 </a:t>
            </a:r>
          </a:p>
          <a:p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+7 (351) 729-94-20  </a:t>
            </a:r>
            <a:r>
              <a:rPr lang="en-US" sz="900" b="0" i="0" u="sng" dirty="0">
                <a:solidFill>
                  <a:srgbClr val="C160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https://robotosvarka.ru/</a:t>
            </a:r>
            <a:endParaRPr lang="ru-RU" sz="900" b="0" i="0" u="sng" dirty="0">
              <a:solidFill>
                <a:srgbClr val="C160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spc="8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900" cap="small" spc="5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900" spc="6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</a:t>
            </a:r>
            <a:r>
              <a:rPr lang="en-US" sz="900" spc="-12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900" spc="5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ob</a:t>
            </a:r>
            <a:r>
              <a:rPr lang="en-US" sz="900" spc="2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ot</a:t>
            </a:r>
            <a:r>
              <a:rPr lang="en-US" sz="900" spc="1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u</a:t>
            </a:r>
            <a:br>
              <a:rPr lang="ru-RU" sz="900" dirty="0"/>
            </a:br>
            <a:endParaRPr sz="850" dirty="0">
              <a:latin typeface="Lucida Sans Unicode"/>
              <a:cs typeface="Lucida Sans Unicode"/>
            </a:endParaRPr>
          </a:p>
        </p:txBody>
      </p:sp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22465520-5895-412D-B42E-7E495A90D7B6}"/>
              </a:ext>
            </a:extLst>
          </p:cNvPr>
          <p:cNvGraphicFramePr/>
          <p:nvPr/>
        </p:nvGraphicFramePr>
        <p:xfrm>
          <a:off x="412250" y="714054"/>
          <a:ext cx="6692330" cy="532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8F8E51E-2F79-4C10-AC0D-45D4BEF6DA0F}"/>
              </a:ext>
            </a:extLst>
          </p:cNvPr>
          <p:cNvSpPr txBox="1"/>
          <p:nvPr/>
        </p:nvSpPr>
        <p:spPr>
          <a:xfrm>
            <a:off x="366017" y="159293"/>
            <a:ext cx="6095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ТРЕНДЫ ПРОМЫШЛЕННОЙ РОБОТИЗАЦИИ</a:t>
            </a:r>
          </a:p>
        </p:txBody>
      </p:sp>
      <p:pic>
        <p:nvPicPr>
          <p:cNvPr id="24" name="Рисунок 23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C307084-1D38-49CC-8F58-5C5BEBF97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14" y="816796"/>
            <a:ext cx="8627381" cy="331515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ранспортное средство, Наземный транспорт, колесо, поезд&#10;&#10;Автоматически созданное описание">
            <a:extLst>
              <a:ext uri="{FF2B5EF4-FFF2-40B4-BE49-F238E27FC236}">
                <a16:creationId xmlns:a16="http://schemas.microsoft.com/office/drawing/2014/main" id="{659B30B5-475D-443A-8861-E46E6D7E5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88" y="3980886"/>
            <a:ext cx="3251771" cy="1829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снимок экрана, текст, в помещении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A0D42A66-A017-4F30-9BD4-578BC2D049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7" y="3973302"/>
            <a:ext cx="3274083" cy="1829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2A2360-501E-49A2-8B9E-37FB7B2B41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21" y="5658946"/>
            <a:ext cx="2647262" cy="10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0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7A48FA40-DAE8-4B09-952B-630C8154752A}"/>
              </a:ext>
            </a:extLst>
          </p:cNvPr>
          <p:cNvSpPr txBox="1"/>
          <p:nvPr/>
        </p:nvSpPr>
        <p:spPr>
          <a:xfrm>
            <a:off x="9296400" y="124152"/>
            <a:ext cx="266888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900" b="1" i="0" dirty="0">
                <a:solidFill>
                  <a:srgbClr val="575B7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Сварка-74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 Челябинск, ул. Днепропетровская 23 </a:t>
            </a:r>
          </a:p>
          <a:p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+7 (351) 729-94-20  </a:t>
            </a:r>
            <a:r>
              <a:rPr lang="en-US" sz="900" b="0" i="0" u="sng" dirty="0">
                <a:solidFill>
                  <a:srgbClr val="C160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https://robotosvarka.ru/</a:t>
            </a:r>
            <a:endParaRPr lang="ru-RU" sz="900" b="0" i="0" u="sng" dirty="0">
              <a:solidFill>
                <a:srgbClr val="C160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spc="8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900" cap="small" spc="5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900" spc="6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</a:t>
            </a:r>
            <a:r>
              <a:rPr lang="en-US" sz="900" spc="-12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900" spc="5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ob</a:t>
            </a:r>
            <a:r>
              <a:rPr lang="en-US" sz="900" spc="2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ot</a:t>
            </a:r>
            <a:r>
              <a:rPr lang="en-US" sz="900" spc="1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u</a:t>
            </a:r>
            <a:br>
              <a:rPr lang="ru-RU" sz="900" dirty="0"/>
            </a:b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C4FEDC1D-4C19-4077-83D0-E583A85BE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29842ABB-B939-43DC-89BE-B21B3C464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FECD621-CA00-4B1F-9473-2D6F1CB7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6384303"/>
            <a:ext cx="2857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1C70C-A992-46D2-811F-5F5EE0013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015" y="770409"/>
            <a:ext cx="1536068" cy="15977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2D15E4-31A6-46A3-BB4E-C8A1A4BBE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645" y="770409"/>
            <a:ext cx="1541475" cy="15977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968994-1540-4E16-A405-B746F4217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583" y="2445255"/>
            <a:ext cx="1468606" cy="15164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CAC056-8605-43F5-B8A6-E288F54BE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189" y="2443912"/>
            <a:ext cx="1468606" cy="1569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5AAE4D-FD05-487B-8E1E-28E3F17A3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9827" y="4089287"/>
            <a:ext cx="1576857" cy="1569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2A2360-501E-49A2-8B9E-37FB7B2B41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21" y="5658946"/>
            <a:ext cx="2647262" cy="10409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1F969B-E42E-48CD-8771-31429E8A6D0E}"/>
              </a:ext>
            </a:extLst>
          </p:cNvPr>
          <p:cNvSpPr txBox="1"/>
          <p:nvPr/>
        </p:nvSpPr>
        <p:spPr>
          <a:xfrm>
            <a:off x="153256" y="170244"/>
            <a:ext cx="449066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 err="1">
                <a:solidFill>
                  <a:srgbClr val="151616"/>
                </a:solidFill>
                <a:effectLst/>
                <a:latin typeface="Roboto" panose="02000000000000000000" pitchFamily="2" charset="0"/>
              </a:rPr>
              <a:t>Promobot</a:t>
            </a:r>
            <a:r>
              <a:rPr lang="ru-RU" b="1" i="0" dirty="0">
                <a:solidFill>
                  <a:srgbClr val="151616"/>
                </a:solidFill>
                <a:effectLst/>
                <a:latin typeface="Roboto" panose="02000000000000000000" pitchFamily="2" charset="0"/>
              </a:rPr>
              <a:t> M </a:t>
            </a:r>
            <a:r>
              <a:rPr lang="ru-RU" b="1" i="0" dirty="0" err="1">
                <a:solidFill>
                  <a:srgbClr val="151616"/>
                </a:solidFill>
                <a:effectLst/>
                <a:latin typeface="Roboto" panose="02000000000000000000" pitchFamily="2" charset="0"/>
              </a:rPr>
              <a:t>Edu</a:t>
            </a:r>
            <a:endParaRPr lang="ru-RU" b="1" i="0" dirty="0">
              <a:solidFill>
                <a:srgbClr val="151616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ru-RU" sz="1800" b="1" i="0" dirty="0">
                <a:solidFill>
                  <a:srgbClr val="248DFE"/>
                </a:solidFill>
                <a:effectLst/>
                <a:latin typeface="inherit"/>
              </a:rPr>
              <a:t>учебный робот-манипулятор для изучения</a:t>
            </a:r>
            <a:br>
              <a:rPr lang="ru-RU" sz="1800" b="1" i="0" dirty="0">
                <a:solidFill>
                  <a:srgbClr val="248DFE"/>
                </a:solidFill>
                <a:effectLst/>
                <a:latin typeface="inherit"/>
              </a:rPr>
            </a:br>
            <a:r>
              <a:rPr lang="ru-RU" sz="1800" b="1" i="0" dirty="0">
                <a:solidFill>
                  <a:srgbClr val="248DFE"/>
                </a:solidFill>
                <a:effectLst/>
                <a:latin typeface="inherit"/>
              </a:rPr>
              <a:t>робототехники и программирования</a:t>
            </a:r>
            <a:br>
              <a:rPr lang="ru-RU" sz="1800" b="1" i="0" dirty="0">
                <a:solidFill>
                  <a:srgbClr val="248DFE"/>
                </a:solidFill>
                <a:effectLst/>
                <a:latin typeface="inherit"/>
              </a:rPr>
            </a:br>
            <a:r>
              <a:rPr lang="ru-RU" sz="1800" b="1" i="0" dirty="0">
                <a:solidFill>
                  <a:srgbClr val="248DFE"/>
                </a:solidFill>
                <a:effectLst/>
                <a:latin typeface="inherit"/>
              </a:rPr>
              <a:t>в образовательных учреждениях</a:t>
            </a:r>
            <a:endParaRPr lang="ru-RU" sz="1800" b="0" i="0" dirty="0">
              <a:solidFill>
                <a:srgbClr val="363539"/>
              </a:solidFill>
              <a:effectLst/>
              <a:latin typeface="inheri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D8F885-4FE9-4F5D-9390-CAF4EF31E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6632" y="199953"/>
            <a:ext cx="3390299" cy="32367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154E3-5877-4C4C-9FFB-459F9F6892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967" y="3276600"/>
            <a:ext cx="4047027" cy="30307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6A11A1-E0F0-491D-B431-49D40D6A3A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967" y="2015284"/>
            <a:ext cx="3781453" cy="857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F1C3D5-E783-4FEF-B188-9C35BCB920F0}"/>
              </a:ext>
            </a:extLst>
          </p:cNvPr>
          <p:cNvSpPr txBox="1"/>
          <p:nvPr/>
        </p:nvSpPr>
        <p:spPr>
          <a:xfrm>
            <a:off x="427967" y="1587496"/>
            <a:ext cx="3390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b="1" i="0" dirty="0">
                <a:solidFill>
                  <a:srgbClr val="222025"/>
                </a:solidFill>
                <a:effectLst/>
                <a:latin typeface="inherit"/>
              </a:rPr>
              <a:t>Состав </a:t>
            </a:r>
            <a:r>
              <a:rPr lang="en-US" b="1" i="0" dirty="0" err="1">
                <a:solidFill>
                  <a:srgbClr val="222025"/>
                </a:solidFill>
                <a:effectLst/>
                <a:latin typeface="inherit"/>
              </a:rPr>
              <a:t>Promobot</a:t>
            </a:r>
            <a:r>
              <a:rPr lang="en-US" b="1" i="0" dirty="0">
                <a:solidFill>
                  <a:srgbClr val="222025"/>
                </a:solidFill>
                <a:effectLst/>
                <a:latin typeface="inherit"/>
              </a:rPr>
              <a:t> M Edu</a:t>
            </a:r>
            <a:endParaRPr lang="en-US" b="1" i="0" dirty="0">
              <a:solidFill>
                <a:srgbClr val="22202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827E9E-B34C-4697-A0A8-57028747EBC3}"/>
              </a:ext>
            </a:extLst>
          </p:cNvPr>
          <p:cNvSpPr txBox="1"/>
          <p:nvPr/>
        </p:nvSpPr>
        <p:spPr>
          <a:xfrm>
            <a:off x="4744815" y="3560571"/>
            <a:ext cx="385662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Блок питания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Пульт управления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Сменный экструдер для 3D-печати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Сменный модуль для лазерной гравировки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Сменный захват для пишущих инструментов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Сменный захват вакуумный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Сменный захват механический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Руководство пользователя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C90237"/>
                </a:solidFill>
                <a:effectLst/>
              </a:rPr>
              <a:t>Комплект методических указаний</a:t>
            </a:r>
          </a:p>
        </p:txBody>
      </p:sp>
    </p:spTree>
    <p:extLst>
      <p:ext uri="{BB962C8B-B14F-4D97-AF65-F5344CB8AC3E}">
        <p14:creationId xmlns:p14="http://schemas.microsoft.com/office/powerpoint/2010/main" val="1025547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F304F-53E9-4AEE-AC6E-424712DF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390" y="4320657"/>
            <a:ext cx="6343358" cy="2537343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7A48FA40-DAE8-4B09-952B-630C8154752A}"/>
              </a:ext>
            </a:extLst>
          </p:cNvPr>
          <p:cNvSpPr txBox="1"/>
          <p:nvPr/>
        </p:nvSpPr>
        <p:spPr>
          <a:xfrm>
            <a:off x="9296400" y="124152"/>
            <a:ext cx="266888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900" b="1" i="0" dirty="0">
                <a:solidFill>
                  <a:srgbClr val="575B7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Сварка-74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 Челябинск, ул. Днепропетровская 23 </a:t>
            </a:r>
          </a:p>
          <a:p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+7 (351) 729-94-20  </a:t>
            </a:r>
            <a:r>
              <a:rPr lang="en-US" sz="900" b="0" i="0" u="sng" dirty="0">
                <a:solidFill>
                  <a:srgbClr val="C160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https://robotosvarka.ru/</a:t>
            </a:r>
            <a:endParaRPr lang="ru-RU" sz="900" b="0" i="0" u="sng" dirty="0">
              <a:solidFill>
                <a:srgbClr val="C160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spc="8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900" cap="small" spc="5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</a:t>
            </a:r>
            <a:r>
              <a:rPr lang="en-US" sz="900" spc="6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</a:t>
            </a:r>
            <a:r>
              <a:rPr lang="en-US" sz="900" spc="-12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</a:t>
            </a:r>
            <a:r>
              <a:rPr lang="en-US" sz="900" spc="5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ob</a:t>
            </a:r>
            <a:r>
              <a:rPr lang="en-US" sz="900" spc="2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ot</a:t>
            </a:r>
            <a:r>
              <a:rPr lang="en-US" sz="900" spc="1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</a:t>
            </a:r>
            <a:br>
              <a:rPr lang="ru-RU" sz="900" dirty="0"/>
            </a:b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C4FEDC1D-4C19-4077-83D0-E583A85BE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29842ABB-B939-43DC-89BE-B21B3C464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FECD621-CA00-4B1F-9473-2D6F1CB7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6384303"/>
            <a:ext cx="2857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1F969B-E42E-48CD-8771-31429E8A6D0E}"/>
              </a:ext>
            </a:extLst>
          </p:cNvPr>
          <p:cNvSpPr txBox="1"/>
          <p:nvPr/>
        </p:nvSpPr>
        <p:spPr>
          <a:xfrm>
            <a:off x="153256" y="170244"/>
            <a:ext cx="44906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 err="1">
                <a:solidFill>
                  <a:srgbClr val="151616"/>
                </a:solidFill>
                <a:effectLst/>
                <a:latin typeface="Roboto" panose="02000000000000000000" pitchFamily="2" charset="0"/>
              </a:rPr>
              <a:t>Promobot</a:t>
            </a:r>
            <a:r>
              <a:rPr lang="ru-RU" b="1" i="0" dirty="0">
                <a:solidFill>
                  <a:srgbClr val="151616"/>
                </a:solidFill>
                <a:effectLst/>
                <a:latin typeface="Roboto" panose="02000000000000000000" pitchFamily="2" charset="0"/>
              </a:rPr>
              <a:t> M13</a:t>
            </a:r>
          </a:p>
          <a:p>
            <a:pPr algn="l" fontAlgn="base"/>
            <a:r>
              <a:rPr lang="ru-RU" b="1" i="0" dirty="0" err="1">
                <a:solidFill>
                  <a:srgbClr val="248DFE"/>
                </a:solidFill>
                <a:effectLst/>
                <a:latin typeface="inherit"/>
              </a:rPr>
              <a:t>Шестиосевой</a:t>
            </a:r>
            <a:r>
              <a:rPr lang="ru-RU" b="1" i="0" dirty="0">
                <a:solidFill>
                  <a:srgbClr val="248DFE"/>
                </a:solidFill>
                <a:effectLst/>
                <a:latin typeface="inherit"/>
              </a:rPr>
              <a:t> </a:t>
            </a:r>
            <a:r>
              <a:rPr lang="ru-RU" b="1" i="0" dirty="0" err="1">
                <a:solidFill>
                  <a:srgbClr val="248DFE"/>
                </a:solidFill>
                <a:effectLst/>
                <a:latin typeface="inherit"/>
              </a:rPr>
              <a:t>коллаборативный</a:t>
            </a:r>
            <a:r>
              <a:rPr lang="ru-RU" b="1" i="0" dirty="0">
                <a:solidFill>
                  <a:srgbClr val="248DFE"/>
                </a:solidFill>
                <a:effectLst/>
                <a:latin typeface="inherit"/>
              </a:rPr>
              <a:t> манипулятор</a:t>
            </a:r>
            <a:endParaRPr lang="ru-RU" b="1" i="0" dirty="0">
              <a:solidFill>
                <a:srgbClr val="222025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FFBB63C-7433-44BA-8719-113A4F9C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4" y="1483728"/>
            <a:ext cx="3345488" cy="389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6F3F93-B8A2-464E-86B6-B2494EE9BF3D}"/>
              </a:ext>
            </a:extLst>
          </p:cNvPr>
          <p:cNvSpPr txBox="1"/>
          <p:nvPr/>
        </p:nvSpPr>
        <p:spPr>
          <a:xfrm>
            <a:off x="4303415" y="985315"/>
            <a:ext cx="29542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800" i="0" dirty="0">
                <a:solidFill>
                  <a:srgbClr val="0070C0"/>
                </a:solidFill>
                <a:effectLst/>
              </a:rPr>
              <a:t>Назначение </a:t>
            </a:r>
            <a:r>
              <a:rPr lang="ru-RU" sz="1800" i="0" dirty="0" err="1">
                <a:solidFill>
                  <a:srgbClr val="0070C0"/>
                </a:solidFill>
                <a:effectLst/>
              </a:rPr>
              <a:t>Promobot</a:t>
            </a:r>
            <a:r>
              <a:rPr lang="ru-RU" sz="1800" i="0" dirty="0">
                <a:solidFill>
                  <a:srgbClr val="0070C0"/>
                </a:solidFill>
                <a:effectLst/>
              </a:rPr>
              <a:t> M13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Перемещение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Упаковка и укладка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Сборка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rgbClr val="C90237"/>
                </a:solidFill>
                <a:effectLst/>
              </a:rPr>
              <a:t>Паллетизация</a:t>
            </a:r>
            <a:endParaRPr lang="ru-RU" sz="1800" dirty="0">
              <a:solidFill>
                <a:srgbClr val="C90237"/>
              </a:solidFill>
              <a:effectLst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Сварка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Нанесение клея, краски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Обслуживание станков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Лабораторные анализы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Контроль качества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Отверточная сборка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C90237"/>
                </a:solidFill>
                <a:effectLst/>
              </a:rPr>
              <a:t>Литье под давлением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61FDA1-B597-4195-84D9-6124BB1AC74C}"/>
              </a:ext>
            </a:extLst>
          </p:cNvPr>
          <p:cNvSpPr txBox="1"/>
          <p:nvPr/>
        </p:nvSpPr>
        <p:spPr>
          <a:xfrm>
            <a:off x="258138" y="1483728"/>
            <a:ext cx="1955943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A09FA1"/>
                </a:solidFill>
                <a:effectLst/>
                <a:latin typeface="Roboto" panose="02000000000000000000" pitchFamily="2" charset="0"/>
              </a:rPr>
              <a:t>13 кг</a:t>
            </a:r>
          </a:p>
          <a:p>
            <a:pPr fontAlgn="base"/>
            <a:r>
              <a:rPr lang="ru-RU" sz="1100" b="1" dirty="0">
                <a:solidFill>
                  <a:srgbClr val="222025"/>
                </a:solidFill>
                <a:effectLst/>
                <a:latin typeface="inherit"/>
              </a:rPr>
              <a:t>Грузоподъемность</a:t>
            </a:r>
            <a:endParaRPr lang="ru-RU" sz="1100" b="1" dirty="0">
              <a:solidFill>
                <a:srgbClr val="222025"/>
              </a:solidFill>
              <a:effectLst/>
              <a:latin typeface="Roboto" panose="02000000000000000000" pitchFamily="2" charset="0"/>
            </a:endParaRPr>
          </a:p>
          <a:p>
            <a:pPr fontAlgn="base"/>
            <a:r>
              <a:rPr lang="ru-RU" b="1" dirty="0">
                <a:solidFill>
                  <a:srgbClr val="A09FA1"/>
                </a:solidFill>
                <a:effectLst/>
                <a:latin typeface="Roboto" panose="02000000000000000000" pitchFamily="2" charset="0"/>
              </a:rPr>
              <a:t>6</a:t>
            </a:r>
          </a:p>
          <a:p>
            <a:pPr fontAlgn="base"/>
            <a:r>
              <a:rPr lang="ru-RU" sz="1100" b="1" dirty="0">
                <a:solidFill>
                  <a:srgbClr val="222025"/>
                </a:solidFill>
                <a:effectLst/>
                <a:latin typeface="inherit"/>
              </a:rPr>
              <a:t>Количество осей</a:t>
            </a:r>
            <a:endParaRPr lang="ru-RU" sz="1100" b="1" dirty="0">
              <a:solidFill>
                <a:srgbClr val="222025"/>
              </a:solidFill>
              <a:effectLst/>
              <a:latin typeface="Roboto" panose="02000000000000000000" pitchFamily="2" charset="0"/>
            </a:endParaRPr>
          </a:p>
          <a:p>
            <a:pPr fontAlgn="base"/>
            <a:r>
              <a:rPr lang="ru-RU" b="1" dirty="0">
                <a:solidFill>
                  <a:srgbClr val="A09FA1"/>
                </a:solidFill>
                <a:effectLst/>
                <a:latin typeface="Roboto" panose="02000000000000000000" pitchFamily="2" charset="0"/>
              </a:rPr>
              <a:t>Ip54</a:t>
            </a:r>
          </a:p>
          <a:p>
            <a:pPr fontAlgn="base"/>
            <a:r>
              <a:rPr lang="ru-RU" sz="1100" b="1" dirty="0">
                <a:solidFill>
                  <a:srgbClr val="222025"/>
                </a:solidFill>
                <a:effectLst/>
                <a:latin typeface="inherit"/>
              </a:rPr>
              <a:t>Степень защиты</a:t>
            </a:r>
            <a:endParaRPr lang="ru-RU" sz="1100" b="1" dirty="0">
              <a:solidFill>
                <a:srgbClr val="222025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ru-RU" b="1" i="0" dirty="0">
                <a:solidFill>
                  <a:srgbClr val="A09FA1"/>
                </a:solidFill>
                <a:effectLst/>
                <a:latin typeface="Roboto" panose="02000000000000000000" pitchFamily="2" charset="0"/>
              </a:rPr>
              <a:t>0,05 мм</a:t>
            </a:r>
          </a:p>
          <a:p>
            <a:pPr algn="l" fontAlgn="base"/>
            <a:r>
              <a:rPr lang="ru-RU" sz="1100" b="1" i="0" dirty="0">
                <a:solidFill>
                  <a:srgbClr val="222025"/>
                </a:solidFill>
                <a:effectLst/>
                <a:latin typeface="Roboto" panose="02000000000000000000" pitchFamily="2" charset="0"/>
              </a:rPr>
              <a:t>Точность позиционирования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F1E9FD-9811-44D4-B3D6-D46A27AF2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707" y="592825"/>
            <a:ext cx="1985041" cy="3897655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2A2360-501E-49A2-8B9E-37FB7B2B4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21" y="5658946"/>
            <a:ext cx="2647262" cy="10409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B6C13D-A7D8-48CA-B2DD-911310A0C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6184" y="1254385"/>
            <a:ext cx="1304935" cy="13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30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7A48FA40-DAE8-4B09-952B-630C8154752A}"/>
              </a:ext>
            </a:extLst>
          </p:cNvPr>
          <p:cNvSpPr txBox="1"/>
          <p:nvPr/>
        </p:nvSpPr>
        <p:spPr>
          <a:xfrm>
            <a:off x="8953928" y="124152"/>
            <a:ext cx="301135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05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ООО «АКАДЕМИЯ СВАРКИ»</a:t>
            </a:r>
          </a:p>
          <a:p>
            <a:r>
              <a:rPr lang="ru-RU" sz="1050" dirty="0"/>
              <a:t> ЛИЦЕНЗИЯ №14360 ОТ 17.01.2019 </a:t>
            </a:r>
          </a:p>
          <a:p>
            <a:r>
              <a:rPr lang="ru-RU" sz="1050" dirty="0"/>
              <a:t>г. ЧЕЛЯБИНСК, ул. ДНЕПРОПЕТРОВСКАЯ,23. 88043331919 ДОБ.162 </a:t>
            </a:r>
            <a:r>
              <a:rPr lang="en-US" sz="1050" dirty="0"/>
              <a:t>     </a:t>
            </a:r>
            <a:r>
              <a:rPr lang="en-US" sz="1050" dirty="0">
                <a:solidFill>
                  <a:srgbClr val="FF0000"/>
                </a:solidFill>
                <a:hlinkClick r:id="rId2"/>
              </a:rPr>
              <a:t>ACADEMY@SVARKA74.RU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C4FEDC1D-4C19-4077-83D0-E583A85BE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29842ABB-B939-43DC-89BE-B21B3C464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2A2360-501E-49A2-8B9E-37FB7B2B4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21" y="5658946"/>
            <a:ext cx="2647262" cy="1040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C186EF-762E-4C61-924E-925F5B6A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314" y="1098795"/>
            <a:ext cx="6350172" cy="2954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AB64D0-B312-4286-A07B-F59711E1F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14" y="4099389"/>
            <a:ext cx="5944190" cy="106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2FBC96-46CD-4804-9996-F70761A01DDE}"/>
              </a:ext>
            </a:extLst>
          </p:cNvPr>
          <p:cNvSpPr txBox="1"/>
          <p:nvPr/>
        </p:nvSpPr>
        <p:spPr>
          <a:xfrm>
            <a:off x="1679825" y="52352"/>
            <a:ext cx="4720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ОБУЧЕНИЕ НАРОБОТАХ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B114FF-BC5C-409E-9877-92E6679BB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23" y="514017"/>
            <a:ext cx="8013302" cy="4001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0F698D-C12D-47FA-9A76-73163B23E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73" y="5280917"/>
            <a:ext cx="5392515" cy="13636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3E74D4-8D99-4FA4-A55B-F13E451C3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566" y="823990"/>
            <a:ext cx="3401253" cy="1902799"/>
          </a:xfrm>
          <a:prstGeom prst="rect">
            <a:avLst/>
          </a:prstGeom>
        </p:spPr>
      </p:pic>
      <p:sp>
        <p:nvSpPr>
          <p:cNvPr id="29" name="AutoShape 5">
            <a:extLst>
              <a:ext uri="{FF2B5EF4-FFF2-40B4-BE49-F238E27FC236}">
                <a16:creationId xmlns:a16="http://schemas.microsoft.com/office/drawing/2014/main" id="{58A67F37-CC99-4DDB-AC6E-876C2365D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E9F1E001-D998-4F1E-B84B-4C1EBF6A3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" name="Рисунок 33" descr="Изображение выглядит как автомат, человек, одежда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04CC02AF-77E9-4E96-9FA5-F92815EF2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4" y="1098795"/>
            <a:ext cx="2916215" cy="2916215"/>
          </a:xfrm>
          <a:prstGeom prst="rect">
            <a:avLst/>
          </a:prstGeom>
        </p:spPr>
      </p:pic>
      <p:sp>
        <p:nvSpPr>
          <p:cNvPr id="35" name="AutoShape 9" descr="Роботизированная сварка KUKA 3r540 6-осевой манипулятор робота KUKA ABB  Робот-манипулятор для укладки на паллеты Kawasaki для обучения по программе  Paint Direct - Китай Робот, манипулятор робота">
            <a:extLst>
              <a:ext uri="{FF2B5EF4-FFF2-40B4-BE49-F238E27FC236}">
                <a16:creationId xmlns:a16="http://schemas.microsoft.com/office/drawing/2014/main" id="{BEDBAF5C-E284-4F98-A90E-3ADBDDD4B3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48EFCC2D-8E1A-4DAF-B7CE-1EF03DBCC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" name="Рисунок 41" descr="Изображение выглядит как Цвет электри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49F6D0A9-2B0C-4ED6-A432-A6E3482AD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02" y="2656017"/>
            <a:ext cx="4750902" cy="316444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76A131-5420-483B-BDED-CCE025A62A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2935" y="4296310"/>
            <a:ext cx="2352702" cy="23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8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95259" y="1860689"/>
            <a:ext cx="4719139" cy="53604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b="1" spc="180" dirty="0">
                <a:solidFill>
                  <a:srgbClr val="4D4D4D"/>
                </a:solidFill>
                <a:latin typeface="Trebuchet MS"/>
                <a:cs typeface="Trebuchet MS"/>
              </a:rPr>
              <a:t>АДРЕС</a:t>
            </a:r>
            <a:r>
              <a:rPr sz="1200" b="1" spc="-70" dirty="0">
                <a:solidFill>
                  <a:srgbClr val="4D4D4D"/>
                </a:solidFill>
                <a:latin typeface="Trebuchet MS"/>
                <a:cs typeface="Trebuchet MS"/>
              </a:rPr>
              <a:t> </a:t>
            </a:r>
            <a:r>
              <a:rPr sz="1200" b="1" spc="185" dirty="0">
                <a:solidFill>
                  <a:srgbClr val="4D4D4D"/>
                </a:solidFill>
                <a:latin typeface="Trebuchet MS"/>
                <a:cs typeface="Trebuchet MS"/>
              </a:rPr>
              <a:t>ДЕМО-ЗАЛА</a:t>
            </a:r>
            <a:endParaRPr sz="12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lang="ru-RU" sz="1200" spc="40" dirty="0">
                <a:solidFill>
                  <a:srgbClr val="4D4D4D"/>
                </a:solidFill>
                <a:latin typeface="Lucida Sans Unicode"/>
                <a:cs typeface="Lucida Sans Unicode"/>
              </a:rPr>
              <a:t>454087 г. Челябинск, </a:t>
            </a:r>
            <a:r>
              <a:rPr lang="ru-RU" sz="1200" spc="40" dirty="0" err="1">
                <a:solidFill>
                  <a:srgbClr val="4D4D4D"/>
                </a:solidFill>
                <a:latin typeface="Lucida Sans Unicode"/>
                <a:cs typeface="Lucida Sans Unicode"/>
              </a:rPr>
              <a:t>ул</a:t>
            </a:r>
            <a:r>
              <a:rPr lang="ru-RU" sz="1200" spc="40" dirty="0">
                <a:solidFill>
                  <a:srgbClr val="4D4D4D"/>
                </a:solidFill>
                <a:latin typeface="Lucida Sans Unicode"/>
                <a:cs typeface="Lucida Sans Unicode"/>
              </a:rPr>
              <a:t> Днепропетровская 23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5259" y="2695280"/>
            <a:ext cx="2034341" cy="146450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  <a:buClr>
                <a:srgbClr val="0D3512"/>
              </a:buClr>
            </a:pPr>
            <a:endParaRPr sz="17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200" b="1" spc="165" dirty="0">
                <a:solidFill>
                  <a:srgbClr val="4D4D4D"/>
                </a:solidFill>
                <a:latin typeface="Trebuchet MS"/>
                <a:cs typeface="Trebuchet MS"/>
              </a:rPr>
              <a:t>ТЕЛЕФОННЫЙ</a:t>
            </a:r>
            <a:r>
              <a:rPr sz="1200" b="1" spc="-35" dirty="0">
                <a:solidFill>
                  <a:srgbClr val="4D4D4D"/>
                </a:solidFill>
                <a:latin typeface="Trebuchet MS"/>
                <a:cs typeface="Trebuchet MS"/>
              </a:rPr>
              <a:t> </a:t>
            </a:r>
            <a:r>
              <a:rPr sz="1200" b="1" spc="204" dirty="0">
                <a:solidFill>
                  <a:srgbClr val="4D4D4D"/>
                </a:solidFill>
                <a:latin typeface="Trebuchet MS"/>
                <a:cs typeface="Trebuchet MS"/>
              </a:rPr>
              <a:t>НОМЕР</a:t>
            </a:r>
            <a:endParaRPr sz="1200" dirty="0">
              <a:latin typeface="Trebuchet MS"/>
              <a:cs typeface="Trebuchet MS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lr>
                <a:srgbClr val="0D3512"/>
              </a:buClr>
              <a:buFont typeface="Wingdings"/>
              <a:buChar char=""/>
              <a:tabLst>
                <a:tab pos="203200" algn="l"/>
              </a:tabLst>
            </a:pPr>
            <a:r>
              <a:rPr sz="1200" spc="45" dirty="0">
                <a:solidFill>
                  <a:srgbClr val="4D4D4D"/>
                </a:solidFill>
                <a:latin typeface="Lucida Sans Unicode"/>
                <a:cs typeface="Lucida Sans Unicode"/>
              </a:rPr>
              <a:t>8</a:t>
            </a:r>
            <a:r>
              <a:rPr sz="1200" spc="-10" dirty="0">
                <a:solidFill>
                  <a:srgbClr val="4D4D4D"/>
                </a:solidFill>
                <a:latin typeface="Lucida Sans Unicode"/>
                <a:cs typeface="Lucida Sans Unicode"/>
              </a:rPr>
              <a:t> </a:t>
            </a:r>
            <a:r>
              <a:rPr lang="ru-RU" sz="1200" spc="40" dirty="0">
                <a:solidFill>
                  <a:srgbClr val="4D4D4D"/>
                </a:solidFill>
                <a:latin typeface="Lucida Sans Unicode"/>
                <a:cs typeface="Lucida Sans Unicode"/>
              </a:rPr>
              <a:t>804 333 1919</a:t>
            </a:r>
            <a:endParaRPr sz="1200" dirty="0">
              <a:latin typeface="Lucida Sans Unicode"/>
              <a:cs typeface="Lucida Sans Unicode"/>
            </a:endParaRPr>
          </a:p>
          <a:p>
            <a:pPr marL="203200" indent="-190500">
              <a:lnSpc>
                <a:spcPct val="100000"/>
              </a:lnSpc>
              <a:spcBef>
                <a:spcPts val="600"/>
              </a:spcBef>
              <a:buClr>
                <a:srgbClr val="0D3512"/>
              </a:buClr>
              <a:buFont typeface="Wingdings"/>
              <a:buChar char=""/>
              <a:tabLst>
                <a:tab pos="203200" algn="l"/>
              </a:tabLst>
            </a:pPr>
            <a:r>
              <a:rPr sz="1200" spc="45" dirty="0">
                <a:solidFill>
                  <a:srgbClr val="4D4D4D"/>
                </a:solidFill>
                <a:latin typeface="Lucida Sans Unicode"/>
                <a:cs typeface="Lucida Sans Unicode"/>
              </a:rPr>
              <a:t>8</a:t>
            </a:r>
            <a:r>
              <a:rPr sz="1200" spc="-15" dirty="0">
                <a:solidFill>
                  <a:srgbClr val="4D4D4D"/>
                </a:solidFill>
                <a:latin typeface="Lucida Sans Unicode"/>
                <a:cs typeface="Lucida Sans Unicode"/>
              </a:rPr>
              <a:t> </a:t>
            </a:r>
            <a:r>
              <a:rPr lang="ru-RU" sz="1200" spc="40" dirty="0">
                <a:solidFill>
                  <a:srgbClr val="4D4D4D"/>
                </a:solidFill>
                <a:latin typeface="Lucida Sans Unicode"/>
                <a:cs typeface="Lucida Sans Unicode"/>
              </a:rPr>
              <a:t>351 799 5988</a:t>
            </a:r>
            <a:endParaRPr sz="12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3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200" b="1" u="sng" spc="17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200" b="1" u="sng" spc="17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robotosvarka.ru</a:t>
            </a:r>
            <a:endParaRPr sz="1200" b="1" u="sng" spc="175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163" y="195601"/>
            <a:ext cx="2132773" cy="25394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334761" y="1148339"/>
            <a:ext cx="5588635" cy="370840"/>
          </a:xfrm>
          <a:custGeom>
            <a:avLst/>
            <a:gdLst/>
            <a:ahLst/>
            <a:cxnLst/>
            <a:rect l="l" t="t" r="r" b="b"/>
            <a:pathLst>
              <a:path w="5588634" h="370840">
                <a:moveTo>
                  <a:pt x="0" y="102615"/>
                </a:moveTo>
                <a:lnTo>
                  <a:pt x="8064" y="62670"/>
                </a:lnTo>
                <a:lnTo>
                  <a:pt x="30057" y="30052"/>
                </a:lnTo>
                <a:lnTo>
                  <a:pt x="62675" y="8063"/>
                </a:lnTo>
                <a:lnTo>
                  <a:pt x="102616" y="0"/>
                </a:lnTo>
                <a:lnTo>
                  <a:pt x="5485892" y="0"/>
                </a:lnTo>
                <a:lnTo>
                  <a:pt x="5525832" y="8063"/>
                </a:lnTo>
                <a:lnTo>
                  <a:pt x="5558450" y="30052"/>
                </a:lnTo>
                <a:lnTo>
                  <a:pt x="5580443" y="62670"/>
                </a:lnTo>
                <a:lnTo>
                  <a:pt x="5588508" y="102615"/>
                </a:lnTo>
                <a:lnTo>
                  <a:pt x="5588508" y="267703"/>
                </a:lnTo>
                <a:lnTo>
                  <a:pt x="5580443" y="307650"/>
                </a:lnTo>
                <a:lnTo>
                  <a:pt x="5558450" y="340272"/>
                </a:lnTo>
                <a:lnTo>
                  <a:pt x="5525832" y="362266"/>
                </a:lnTo>
                <a:lnTo>
                  <a:pt x="5485892" y="370331"/>
                </a:lnTo>
                <a:lnTo>
                  <a:pt x="102616" y="370331"/>
                </a:lnTo>
                <a:lnTo>
                  <a:pt x="62675" y="362266"/>
                </a:lnTo>
                <a:lnTo>
                  <a:pt x="30057" y="340272"/>
                </a:lnTo>
                <a:lnTo>
                  <a:pt x="8064" y="307650"/>
                </a:lnTo>
                <a:lnTo>
                  <a:pt x="0" y="267703"/>
                </a:lnTo>
                <a:lnTo>
                  <a:pt x="0" y="102615"/>
                </a:lnTo>
                <a:close/>
              </a:path>
            </a:pathLst>
          </a:custGeom>
          <a:ln w="28575">
            <a:solidFill>
              <a:srgbClr val="0069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94521" y="1224740"/>
            <a:ext cx="4867910" cy="2167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190" dirty="0">
                <a:solidFill>
                  <a:srgbClr val="0069AE"/>
                </a:solidFill>
                <a:latin typeface="Lucida Sans Unicode"/>
                <a:cs typeface="Lucida Sans Unicode"/>
              </a:rPr>
              <a:t>РОБОТЫ</a:t>
            </a:r>
            <a:r>
              <a:rPr sz="1300" b="1" spc="10" dirty="0">
                <a:solidFill>
                  <a:srgbClr val="0069AE"/>
                </a:solidFill>
                <a:latin typeface="Lucida Sans Unicode"/>
                <a:cs typeface="Lucida Sans Unicode"/>
              </a:rPr>
              <a:t> </a:t>
            </a:r>
            <a:r>
              <a:rPr sz="1300" b="1" spc="235" dirty="0">
                <a:solidFill>
                  <a:srgbClr val="0069AE"/>
                </a:solidFill>
                <a:latin typeface="Lucida Sans Unicode"/>
                <a:cs typeface="Lucida Sans Unicode"/>
              </a:rPr>
              <a:t>CRP</a:t>
            </a:r>
            <a:r>
              <a:rPr sz="1300" b="1" spc="10" dirty="0">
                <a:solidFill>
                  <a:srgbClr val="0069AE"/>
                </a:solidFill>
                <a:latin typeface="Lucida Sans Unicode"/>
                <a:cs typeface="Lucida Sans Unicode"/>
              </a:rPr>
              <a:t> </a:t>
            </a:r>
            <a:r>
              <a:rPr sz="1300" b="1" spc="290" dirty="0">
                <a:solidFill>
                  <a:srgbClr val="0069AE"/>
                </a:solidFill>
                <a:latin typeface="Lucida Sans Unicode"/>
                <a:cs typeface="Lucida Sans Unicode"/>
              </a:rPr>
              <a:t>В</a:t>
            </a:r>
            <a:r>
              <a:rPr sz="1300" b="1" spc="30" dirty="0">
                <a:solidFill>
                  <a:srgbClr val="0069AE"/>
                </a:solidFill>
                <a:latin typeface="Lucida Sans Unicode"/>
                <a:cs typeface="Lucida Sans Unicode"/>
              </a:rPr>
              <a:t> </a:t>
            </a:r>
            <a:r>
              <a:rPr sz="1300" b="1" spc="175" dirty="0">
                <a:solidFill>
                  <a:srgbClr val="0069AE"/>
                </a:solidFill>
                <a:latin typeface="Lucida Sans Unicode"/>
                <a:cs typeface="Lucida Sans Unicode"/>
              </a:rPr>
              <a:t>НАЛИЧИИ</a:t>
            </a:r>
            <a:r>
              <a:rPr sz="1300" b="1" spc="20" dirty="0">
                <a:solidFill>
                  <a:srgbClr val="0069AE"/>
                </a:solidFill>
                <a:latin typeface="Lucida Sans Unicode"/>
                <a:cs typeface="Lucida Sans Unicode"/>
              </a:rPr>
              <a:t> </a:t>
            </a:r>
            <a:r>
              <a:rPr lang="ru-RU" sz="1300" b="1" spc="125" dirty="0">
                <a:solidFill>
                  <a:srgbClr val="0069AE"/>
                </a:solidFill>
                <a:latin typeface="Lucida Sans Unicode"/>
                <a:cs typeface="Lucida Sans Unicode"/>
              </a:rPr>
              <a:t>В ЧЕЛЯБИНСКЕ</a:t>
            </a:r>
            <a:r>
              <a:rPr sz="1300" b="1" spc="204" dirty="0">
                <a:solidFill>
                  <a:srgbClr val="0069AE"/>
                </a:solidFill>
                <a:latin typeface="Lucida Sans Unicode"/>
                <a:cs typeface="Lucida Sans Unicode"/>
              </a:rPr>
              <a:t>:</a:t>
            </a:r>
            <a:endParaRPr sz="1300" b="1" dirty="0">
              <a:latin typeface="Lucida Sans Unicode"/>
              <a:cs typeface="Lucida Sans Unicode"/>
            </a:endParaRPr>
          </a:p>
        </p:txBody>
      </p:sp>
      <p:pic>
        <p:nvPicPr>
          <p:cNvPr id="12" name="Рисунок 11" descr="Изображение выглядит как машина, инжиниринг, в помещении,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41CDC495-9584-464E-88C4-F00946337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3" y="834000"/>
            <a:ext cx="2334984" cy="3113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Изображение выглядит как машина, инжиниринг, Мастерская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A1A9C31-C67C-4C2C-B0BC-0D0AC53AF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21" y="2459290"/>
            <a:ext cx="2550740" cy="3400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436366-5973-4C3A-992A-88F8B6B30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126" y="5692902"/>
            <a:ext cx="2647262" cy="104094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F697473-9837-429C-8ADD-5466A19B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45" y="2935048"/>
            <a:ext cx="2531745" cy="25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id="{E417DB37-0DEF-4148-9ED5-F638F27B94C5}"/>
              </a:ext>
            </a:extLst>
          </p:cNvPr>
          <p:cNvSpPr txBox="1"/>
          <p:nvPr/>
        </p:nvSpPr>
        <p:spPr>
          <a:xfrm>
            <a:off x="9296400" y="124152"/>
            <a:ext cx="266888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900" b="1" i="0" dirty="0">
                <a:solidFill>
                  <a:srgbClr val="575B7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Сварка-74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 Челябинск, ул. Днепропетровская 23 </a:t>
            </a:r>
          </a:p>
          <a:p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+7 (351) 729-94-20  </a:t>
            </a:r>
            <a:r>
              <a:rPr lang="en-US" sz="900" b="0" i="0" u="sng" dirty="0">
                <a:solidFill>
                  <a:srgbClr val="C160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https://robotosvarka.ru/</a:t>
            </a:r>
            <a:endParaRPr lang="ru-RU" sz="900" b="0" i="0" u="sng" dirty="0">
              <a:solidFill>
                <a:srgbClr val="C160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spc="8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.</a:t>
            </a:r>
            <a:r>
              <a:rPr lang="en-US" sz="900" cap="small" spc="5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</a:t>
            </a:r>
            <a:r>
              <a:rPr lang="en-US" sz="900" spc="6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p</a:t>
            </a:r>
            <a:r>
              <a:rPr lang="en-US" sz="900" spc="-12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-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</a:t>
            </a:r>
            <a:r>
              <a:rPr lang="en-US" sz="900" spc="5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ob</a:t>
            </a:r>
            <a:r>
              <a:rPr lang="en-US" sz="900" spc="2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ot</a:t>
            </a:r>
            <a:r>
              <a:rPr lang="en-US" sz="900" spc="1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.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u</a:t>
            </a:r>
            <a:br>
              <a:rPr lang="ru-RU" sz="900" dirty="0"/>
            </a:br>
            <a:endParaRPr sz="850" dirty="0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658070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афика, логотип, Шриф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2A2360-501E-49A2-8B9E-37FB7B2B4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21" y="5658946"/>
            <a:ext cx="2647262" cy="1040946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7A48FA40-DAE8-4B09-952B-630C8154752A}"/>
              </a:ext>
            </a:extLst>
          </p:cNvPr>
          <p:cNvSpPr txBox="1"/>
          <p:nvPr/>
        </p:nvSpPr>
        <p:spPr>
          <a:xfrm>
            <a:off x="9296400" y="124152"/>
            <a:ext cx="2668885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900" b="1" i="0" dirty="0">
                <a:solidFill>
                  <a:srgbClr val="575B7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Сварка-74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 Челябинск, ул. Днепропетровская 23 </a:t>
            </a:r>
          </a:p>
          <a:p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+7 (351) 729-94-20  </a:t>
            </a:r>
            <a:r>
              <a:rPr lang="en-US" sz="900" b="0" i="0" u="sng" dirty="0">
                <a:solidFill>
                  <a:srgbClr val="C160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https://robotosvarka.ru/</a:t>
            </a:r>
            <a:endParaRPr lang="ru-RU" sz="900" b="0" i="0" u="sng" dirty="0">
              <a:solidFill>
                <a:srgbClr val="C160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spc="8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900" cap="small" spc="5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</a:t>
            </a:r>
            <a:r>
              <a:rPr lang="en-US" sz="900" spc="6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en-US" sz="900" spc="-12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</a:t>
            </a:r>
            <a:r>
              <a:rPr lang="en-US" sz="900" spc="5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ob</a:t>
            </a:r>
            <a:r>
              <a:rPr lang="en-US" sz="900" spc="20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ot</a:t>
            </a:r>
            <a:r>
              <a:rPr lang="en-US" sz="900" spc="1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sz="900" spc="-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</a:t>
            </a:r>
            <a:r>
              <a:rPr lang="en-US" sz="900" spc="35" dirty="0">
                <a:solidFill>
                  <a:srgbClr val="0069A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u</a:t>
            </a:r>
            <a:br>
              <a:rPr lang="ru-RU" sz="900" dirty="0"/>
            </a:br>
            <a:endParaRPr sz="850" dirty="0">
              <a:latin typeface="Lucida Sans Unicode"/>
              <a:cs typeface="Lucida Sans Unicod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3C5C-053E-4DCB-B58D-B9AC5B25EDBE}"/>
              </a:ext>
            </a:extLst>
          </p:cNvPr>
          <p:cNvSpPr txBox="1"/>
          <p:nvPr/>
        </p:nvSpPr>
        <p:spPr>
          <a:xfrm>
            <a:off x="7693203" y="850678"/>
            <a:ext cx="449879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Денис Михайлович Шахматов</a:t>
            </a:r>
          </a:p>
          <a:p>
            <a:pPr algn="ctr"/>
            <a:r>
              <a:rPr lang="ru-RU" sz="2000" b="1" dirty="0">
                <a:solidFill>
                  <a:schemeClr val="accent1"/>
                </a:solidFill>
              </a:rPr>
              <a:t>к. т. Н. Руководитель комиссии по профессиональным стандартам</a:t>
            </a:r>
          </a:p>
          <a:p>
            <a:pPr algn="ctr"/>
            <a:r>
              <a:rPr lang="ru-RU" sz="2000" b="1" dirty="0">
                <a:solidFill>
                  <a:schemeClr val="accent1"/>
                </a:solidFill>
              </a:rPr>
              <a:t>к. т. н., руководитель филиала «CROBOTP Урал», руководитель группы компаний «Сварка 74»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Тел. +7-912-891-2076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denis@svarka74.ru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C4FEDC1D-4C19-4077-83D0-E583A85BE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29842ABB-B939-43DC-89BE-B21B3C464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D1EA5C1-EA4A-4A97-B4AA-7A254717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3" y="5211434"/>
            <a:ext cx="2857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BFF5957F-230A-4EED-ABDB-47B89FCA27F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64455" y="4798560"/>
            <a:ext cx="2132773" cy="2539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DAD616-BD57-4E18-9069-7F8561329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5" y="112276"/>
            <a:ext cx="3164324" cy="31643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A30BCB-C33A-4883-9F96-588916F9A0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63" y="3343369"/>
            <a:ext cx="3120375" cy="316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53E6AA5-4253-4BD0-84B6-FC9EC9E7F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4455" y="3917156"/>
            <a:ext cx="2287470" cy="7278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7E7364-112E-4E14-82ED-8D59CE7E40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4972" y="285003"/>
            <a:ext cx="4293966" cy="59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0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Решения форума НСК. Приоритетные направления развития НСК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2EF6733-16C1-86A6-C0CA-631782A7E2C9}"/>
              </a:ext>
            </a:extLst>
          </p:cNvPr>
          <p:cNvGraphicFramePr/>
          <p:nvPr/>
        </p:nvGraphicFramePr>
        <p:xfrm>
          <a:off x="706582" y="719666"/>
          <a:ext cx="108758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3641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40618D-97DC-B6C1-A59E-E15306A6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30" y="814466"/>
            <a:ext cx="4032519" cy="4626907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3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ПС, предполагающее: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гибкой системы;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оперативную конкретизацию квалификационных характеристик по отраслям и видам профессиональной деятельности;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унификацию процесса разработки ПС;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оптимизацию количества ПС;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современных цифровых методов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ru-RU" sz="13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3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и обеспечение согласованности классификаторов</a:t>
            </a:r>
            <a:r>
              <a:rPr lang="ru-RU" sz="13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справочников сферы труда и образования</a:t>
            </a:r>
          </a:p>
          <a:p>
            <a:pPr marL="0" indent="0">
              <a:spcBef>
                <a:spcPts val="600"/>
              </a:spcBef>
              <a:buNone/>
            </a:pPr>
            <a:endParaRPr lang="ru-RU" sz="13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Перечень поручений Президента РФ по итогам расширенного заседания Президиума Государственного Совета Российской Федерации 21.09.2023 № Пр-2192ГС (п. 2, б, в) </a:t>
            </a:r>
            <a:endParaRPr lang="ru-RU" sz="1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85552-9DD0-EA7F-F793-92FEAB5CE73F}"/>
              </a:ext>
            </a:extLst>
          </p:cNvPr>
          <p:cNvSpPr txBox="1"/>
          <p:nvPr/>
        </p:nvSpPr>
        <p:spPr>
          <a:xfrm>
            <a:off x="627030" y="5588177"/>
            <a:ext cx="11239093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53156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ru-RU" altLang="ru-RU" sz="1200" b="1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Эффект:</a:t>
            </a:r>
          </a:p>
          <a:p>
            <a:pPr marL="285750" indent="-285750" defTabSz="653156" eaLnBrk="0" fontAlgn="base" hangingPunct="0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altLang="ru-RU" sz="1200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Обеспечение системы проф. образования актуальной, оперативной информацией о </a:t>
            </a:r>
            <a:r>
              <a:rPr lang="ru-RU" altLang="ru-RU" sz="1200" dirty="0" err="1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квал</a:t>
            </a:r>
            <a:r>
              <a:rPr lang="ru-RU" altLang="ru-RU" sz="1200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требованиях для учета в образовательных программах</a:t>
            </a:r>
          </a:p>
          <a:p>
            <a:pPr marL="285750" indent="-285750" defTabSz="653156" eaLnBrk="0" fontAlgn="base" hangingPunct="0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altLang="ru-RU" sz="1200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Обеспечение работодателей актуальной, детализированной информацией о </a:t>
            </a:r>
            <a:r>
              <a:rPr lang="ru-RU" altLang="ru-RU" sz="1200" dirty="0" err="1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квал</a:t>
            </a:r>
            <a:r>
              <a:rPr lang="ru-RU" altLang="ru-RU" sz="1200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требованиях к работникам для использования в кадровой работе</a:t>
            </a:r>
          </a:p>
          <a:p>
            <a:pPr marL="285750" indent="-285750" defTabSz="653156" eaLnBrk="0" fontAlgn="base" hangingPunct="0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altLang="ru-RU" sz="1200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Повышение заинтересованности работодателей в НОК (через повышение узнаваемости квалификаций на рынке труда и учет микроквалификаций)</a:t>
            </a:r>
          </a:p>
          <a:p>
            <a:pPr marL="273050" indent="-273050" defTabSz="653156" eaLnBrk="0" fontAlgn="base" hangingPunct="0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altLang="ru-RU" sz="1200" dirty="0">
                <a:latin typeface="Georgia Pro" panose="02040502050405020303" pitchFamily="18" charset="0"/>
                <a:ea typeface="Calibri" panose="020F0502020204030204" pitchFamily="34" charset="0"/>
                <a:cs typeface="Mangal" panose="02040503050203030202" pitchFamily="18" charset="0"/>
              </a:rPr>
              <a:t>Облегчение, ускорение отмены ЕТКС/ЕКС (путем обеспечения возможности установления тождественности КХ и ЕТКС)</a:t>
            </a:r>
            <a:endParaRPr lang="ru-RU" altLang="ru-RU" sz="1400" b="1" dirty="0">
              <a:latin typeface="Georgia Pro" panose="02040502050405020303" pitchFamily="18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BCC4-7C89-25CB-2DC6-3FE2B0214A6D}"/>
              </a:ext>
            </a:extLst>
          </p:cNvPr>
          <p:cNvSpPr txBox="1"/>
          <p:nvPr/>
        </p:nvSpPr>
        <p:spPr>
          <a:xfrm>
            <a:off x="5341194" y="814465"/>
            <a:ext cx="6524929" cy="4626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73050" indent="-27305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2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Формирование уровневой системы ПС: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 - укрупнение, разработка на виды проф. деятельности;</a:t>
            </a:r>
          </a:p>
          <a:p>
            <a:pPr marL="273050" indent="-27305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Квалификационная характеристика (КХ) – учет отраслевой специфики /специализации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Упрощение и ускорение, унификация в разработке ПС </a:t>
            </a:r>
            <a:r>
              <a:rPr lang="ru-RU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(типовые модули, универсальные описания трудовых функций)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Выделение и описание квалификаций и микроквалификаций </a:t>
            </a:r>
            <a:r>
              <a:rPr lang="ru-RU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системе НОК) – на основе ПС и КХ (позволяет сделать квалификации более понятными и востребованными работодателями)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2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ОК – ОКПДТР </a:t>
            </a: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обновление перечней должностей и профессий рабочих, фасетов информационного блока</a:t>
            </a:r>
            <a:endParaRPr lang="ru-RU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2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перечня видов проф. деятельности</a:t>
            </a: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упорядочить, придать системный характер разработке ПС (на основе Общероссийского классификатора занятий)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2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Синхронизация понятийно-терминологического аппарата </a:t>
            </a: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сферы труда и системы образования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2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сопоставимости </a:t>
            </a:r>
            <a:r>
              <a:rPr lang="ru-RU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сфере труда и системе образования – общероссийских классификаторов, реестров, перечней профессий, специальностей, направлений подготовки</a:t>
            </a:r>
            <a:endParaRPr lang="ru-RU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право с вырезом 10">
            <a:extLst>
              <a:ext uri="{FF2B5EF4-FFF2-40B4-BE49-F238E27FC236}">
                <a16:creationId xmlns:a16="http://schemas.microsoft.com/office/drawing/2014/main" id="{92B2EB01-CE20-07E3-2B2C-6907200841A9}"/>
              </a:ext>
            </a:extLst>
          </p:cNvPr>
          <p:cNvSpPr/>
          <p:nvPr/>
        </p:nvSpPr>
        <p:spPr>
          <a:xfrm>
            <a:off x="4757535" y="2669366"/>
            <a:ext cx="485673" cy="52982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80E8AE-1C33-A478-2492-A301E712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FFA78-C53F-40E5-A82A-BFDF1B4996C1}" type="slidenum">
              <a:rPr lang="ru-RU" smtClean="0"/>
              <a:t>4</a:t>
            </a:fld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A1DC723-55EE-44EF-A600-734AE134C27E}"/>
              </a:ext>
            </a:extLst>
          </p:cNvPr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>
            <a:extLst>
              <a:ext uri="{FF2B5EF4-FFF2-40B4-BE49-F238E27FC236}">
                <a16:creationId xmlns:a16="http://schemas.microsoft.com/office/drawing/2014/main" id="{8FBD2679-807B-40B3-BA86-46B855DD3DC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>
              <a:extLst>
                <a:ext uri="{FF2B5EF4-FFF2-40B4-BE49-F238E27FC236}">
                  <a16:creationId xmlns:a16="http://schemas.microsoft.com/office/drawing/2014/main" id="{2C75E9FD-19BD-4D11-8522-69C6F3188E58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840CAB1D-5FB4-439A-805A-91F98545D4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FDE0C430-D03D-4C62-B6F0-B04459AE8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094" y="60850"/>
            <a:ext cx="8928101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ЦЕЛИ ОБНОВЛЕНИЯ ПС И ПРЕДЛАГАЕМЫЕ РЕШЕНИЯ</a:t>
            </a:r>
          </a:p>
          <a:p>
            <a:pPr algn="ctr"/>
            <a:r>
              <a:rPr lang="ru-RU" sz="2000" dirty="0">
                <a:solidFill>
                  <a:srgbClr val="0000FF"/>
                </a:solidFill>
              </a:rPr>
              <a:t>По материалам, предоставленным Минтруд.</a:t>
            </a:r>
          </a:p>
          <a:p>
            <a:pPr algn="ctr"/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A4FDFA1-CB13-4BA1-90BD-E944E98E7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237" y="0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8156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8799-1686-4E97-ABEF-E6E0A93BF979}"/>
              </a:ext>
            </a:extLst>
          </p:cNvPr>
          <p:cNvSpPr txBox="1">
            <a:spLocks/>
          </p:cNvSpPr>
          <p:nvPr/>
        </p:nvSpPr>
        <p:spPr>
          <a:xfrm>
            <a:off x="1165204" y="6390224"/>
            <a:ext cx="10515600" cy="367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kern="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E08E44E-49C7-AB52-8F1E-FD34BE914201}"/>
              </a:ext>
            </a:extLst>
          </p:cNvPr>
          <p:cNvGrpSpPr/>
          <p:nvPr/>
        </p:nvGrpSpPr>
        <p:grpSpPr>
          <a:xfrm>
            <a:off x="1602783" y="1092094"/>
            <a:ext cx="4159835" cy="1581674"/>
            <a:chOff x="604674" y="1452175"/>
            <a:chExt cx="2719973" cy="15816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69DD2A-AA93-206A-83EB-20EB6CBBAC8B}"/>
                </a:ext>
              </a:extLst>
            </p:cNvPr>
            <p:cNvSpPr txBox="1"/>
            <p:nvPr/>
          </p:nvSpPr>
          <p:spPr>
            <a:xfrm>
              <a:off x="604674" y="1452175"/>
              <a:ext cx="2719973" cy="117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latin typeface="Georgia Pro Cond" panose="02040506050405020303" pitchFamily="18" charset="0"/>
                </a:rPr>
                <a:t>Профессиональный стандарт</a:t>
              </a:r>
            </a:p>
            <a:p>
              <a:r>
                <a:rPr lang="ru-RU" sz="1400" dirty="0">
                  <a:latin typeface="Georgia Pro Cond" panose="02040506050405020303" pitchFamily="18" charset="0"/>
                </a:rPr>
                <a:t> </a:t>
              </a:r>
            </a:p>
            <a:p>
              <a:r>
                <a:rPr lang="ru-RU" sz="1400" dirty="0">
                  <a:latin typeface="Georgia Pro Cond" panose="02040506050405020303" pitchFamily="18" charset="0"/>
                </a:rPr>
                <a:t>Характеристика профессиональной деятельности (профессии, более широкий вид деятельности)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A6DE2683-D06D-4841-8A6E-FC47CED92143}"/>
                </a:ext>
              </a:extLst>
            </p:cNvPr>
            <p:cNvCxnSpPr/>
            <p:nvPr/>
          </p:nvCxnSpPr>
          <p:spPr>
            <a:xfrm>
              <a:off x="1532964" y="2828784"/>
              <a:ext cx="0" cy="2050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42746515-BC8C-F26F-9FC1-326BD4493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5876" y="2828784"/>
              <a:ext cx="0" cy="2050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E59D0F1-73E7-4FC6-9953-DBAFDF620DBA}"/>
              </a:ext>
            </a:extLst>
          </p:cNvPr>
          <p:cNvSpPr txBox="1"/>
          <p:nvPr/>
        </p:nvSpPr>
        <p:spPr>
          <a:xfrm>
            <a:off x="1602783" y="2752054"/>
            <a:ext cx="4159837" cy="3247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Georgia Pro Cond" panose="02040506050405020303" pitchFamily="18" charset="0"/>
              </a:rPr>
              <a:t>Квалификационная характеристика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400" b="0" dirty="0">
                <a:effectLst/>
                <a:latin typeface="Georgia Pro Cond" panose="02040506050405020303" pitchFamily="18" charset="0"/>
              </a:rPr>
              <a:t>Характеристика (описание) профессиональной деятельности (вида проф. деятельности, более узкий вид деятельности) и квалификационные требования, учитывающие отраслевую специфику или специализацию производства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200" b="0" i="1" dirty="0">
                <a:effectLst/>
                <a:latin typeface="Georgia Pro Cond" panose="02040506050405020303" pitchFamily="18" charset="0"/>
              </a:rPr>
              <a:t>(учет отраслевой специфики (особенностей технологических и бизнес-процессов) и специализации; содержит характеристику трудовых функций работника и связанных с ними профессиональных компетенций (знаний, умений),требований к образованию и опыту работы; информацию об используемых технологиях, типовых орудиях и предметах труда, условиях деятельности)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F23DB2-04A1-6366-1BE4-FF506B48BC67}"/>
              </a:ext>
            </a:extLst>
          </p:cNvPr>
          <p:cNvSpPr/>
          <p:nvPr/>
        </p:nvSpPr>
        <p:spPr>
          <a:xfrm>
            <a:off x="710845" y="1092095"/>
            <a:ext cx="792671" cy="490777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Georgia Pro Cond" panose="02040506050405020303" pitchFamily="18" charset="0"/>
              </a:rPr>
              <a:t>Характеристика</a:t>
            </a:r>
            <a:r>
              <a:rPr lang="ru-RU" sz="1600" dirty="0">
                <a:solidFill>
                  <a:schemeClr val="tx1"/>
                </a:solidFill>
                <a:latin typeface="Georgia Pro Cond" panose="02040506050405020303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Georgia Pro Cond" panose="02040506050405020303" pitchFamily="18" charset="0"/>
              </a:rPr>
              <a:t>проф. деятельности, гибкая система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997D2F-5F7A-2B1D-601A-147C21583912}"/>
              </a:ext>
            </a:extLst>
          </p:cNvPr>
          <p:cNvSpPr/>
          <p:nvPr/>
        </p:nvSpPr>
        <p:spPr>
          <a:xfrm>
            <a:off x="10713406" y="1092095"/>
            <a:ext cx="411794" cy="49068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Georgia Pro Cond" panose="02040506050405020303" pitchFamily="18" charset="0"/>
              </a:rPr>
              <a:t>Характеристика требований к человеку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E8142-79DF-DBE4-DCE5-DBD7EAB5D6A1}"/>
              </a:ext>
            </a:extLst>
          </p:cNvPr>
          <p:cNvSpPr txBox="1"/>
          <p:nvPr/>
        </p:nvSpPr>
        <p:spPr>
          <a:xfrm>
            <a:off x="6640524" y="1092095"/>
            <a:ext cx="3948692" cy="117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Georgia Pro Cond" panose="02040506050405020303" pitchFamily="18" charset="0"/>
              </a:rPr>
              <a:t>Квалификация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Georgia Pro Cond" panose="02040506050405020303" pitchFamily="18" charset="0"/>
              </a:rPr>
              <a:t> Уровень знаний, умений, навыков работника, необходимый для выполнения определенного вида профессиональной деятельности</a:t>
            </a:r>
            <a:endParaRPr lang="ru-RU" sz="2000" dirty="0">
              <a:effectLst/>
              <a:latin typeface="Georgia Pro Cond" panose="02040506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DD3FF-E644-0223-7B83-779C544551B1}"/>
              </a:ext>
            </a:extLst>
          </p:cNvPr>
          <p:cNvSpPr txBox="1"/>
          <p:nvPr/>
        </p:nvSpPr>
        <p:spPr>
          <a:xfrm>
            <a:off x="6640524" y="2752054"/>
            <a:ext cx="3948691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effectLst/>
                <a:latin typeface="Georgia Pro Cond" panose="02040506050405020303" pitchFamily="18" charset="0"/>
              </a:rPr>
              <a:t>Микроквалификация</a:t>
            </a:r>
          </a:p>
          <a:p>
            <a:pPr algn="l"/>
            <a:endParaRPr lang="ru-RU" sz="1400" b="1" dirty="0">
              <a:effectLst/>
              <a:latin typeface="Georgia Pro Cond" panose="02040506050405020303" pitchFamily="18" charset="0"/>
            </a:endParaRPr>
          </a:p>
          <a:p>
            <a:pPr algn="l"/>
            <a:r>
              <a:rPr lang="ru-RU" sz="1400" dirty="0">
                <a:effectLst/>
                <a:latin typeface="Georgia Pro Cond" panose="02040506050405020303" pitchFamily="18" charset="0"/>
              </a:rPr>
              <a:t>Уровень знаний, умений, навыков работника, необходимый для выполнения отдельных трудовых функций (действий, задач), применения конкретных средств (инструментов) труда</a:t>
            </a:r>
            <a:endParaRPr lang="ru-RU" sz="1400" dirty="0">
              <a:effectLst/>
              <a:latin typeface="Georgia Pro Cond" panose="02040506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2A82D4D-3E65-F735-7A4C-C243827858F7}"/>
              </a:ext>
            </a:extLst>
          </p:cNvPr>
          <p:cNvCxnSpPr>
            <a:cxnSpLocks/>
          </p:cNvCxnSpPr>
          <p:nvPr/>
        </p:nvCxnSpPr>
        <p:spPr>
          <a:xfrm>
            <a:off x="8477249" y="2468703"/>
            <a:ext cx="0" cy="20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15F9EBD-CB4F-E439-3A5D-4F96E7D932BA}"/>
              </a:ext>
            </a:extLst>
          </p:cNvPr>
          <p:cNvCxnSpPr>
            <a:cxnSpLocks/>
          </p:cNvCxnSpPr>
          <p:nvPr/>
        </p:nvCxnSpPr>
        <p:spPr>
          <a:xfrm flipV="1">
            <a:off x="8640409" y="2468703"/>
            <a:ext cx="0" cy="20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00FF699-CCCC-2FBD-3298-76D272547E3E}"/>
              </a:ext>
            </a:extLst>
          </p:cNvPr>
          <p:cNvCxnSpPr/>
          <p:nvPr/>
        </p:nvCxnSpPr>
        <p:spPr>
          <a:xfrm>
            <a:off x="5953125" y="1685925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92E35D9-300C-B9F2-5A76-F73D7DD379D4}"/>
              </a:ext>
            </a:extLst>
          </p:cNvPr>
          <p:cNvCxnSpPr/>
          <p:nvPr/>
        </p:nvCxnSpPr>
        <p:spPr>
          <a:xfrm>
            <a:off x="5934075" y="4152900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D08CE24-00D5-24E9-10F4-692C6569A136}"/>
              </a:ext>
            </a:extLst>
          </p:cNvPr>
          <p:cNvCxnSpPr>
            <a:cxnSpLocks/>
          </p:cNvCxnSpPr>
          <p:nvPr/>
        </p:nvCxnSpPr>
        <p:spPr>
          <a:xfrm flipV="1">
            <a:off x="5915025" y="1809750"/>
            <a:ext cx="590550" cy="2190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A54EDE88-BB4F-F43E-5D88-AB4DE761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DC79-1D86-4BF6-BAB2-FCC768663D36}" type="slidenum">
              <a:rPr lang="ru-RU" smtClean="0"/>
              <a:t>5</a:t>
            </a:fld>
            <a:endParaRPr lang="ru-RU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0E83670-08AD-4C35-8662-AA6F19843DB6}"/>
              </a:ext>
            </a:extLst>
          </p:cNvPr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">
            <a:extLst>
              <a:ext uri="{FF2B5EF4-FFF2-40B4-BE49-F238E27FC236}">
                <a16:creationId xmlns:a16="http://schemas.microsoft.com/office/drawing/2014/main" id="{7BF04CEC-BD55-4F24-BC8E-39A8DEA60C4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9" name="WordArt 3">
              <a:extLst>
                <a:ext uri="{FF2B5EF4-FFF2-40B4-BE49-F238E27FC236}">
                  <a16:creationId xmlns:a16="http://schemas.microsoft.com/office/drawing/2014/main" id="{6333EF6D-F02A-4983-B74F-6E3595885AA9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30" name="AutoShape 4">
              <a:extLst>
                <a:ext uri="{FF2B5EF4-FFF2-40B4-BE49-F238E27FC236}">
                  <a16:creationId xmlns:a16="http://schemas.microsoft.com/office/drawing/2014/main" id="{89F59849-9EC3-420C-BA70-3DE0C83DD8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31" name="Прямоугольник 8">
            <a:extLst>
              <a:ext uri="{FF2B5EF4-FFF2-40B4-BE49-F238E27FC236}">
                <a16:creationId xmlns:a16="http://schemas.microsoft.com/office/drawing/2014/main" id="{CD36C67F-A120-488B-830F-9776EB101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094" y="60850"/>
            <a:ext cx="8928101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СООТНОШЕНИЕ ПОНЯТИЙ </a:t>
            </a:r>
          </a:p>
          <a:p>
            <a:pPr algn="ctr"/>
            <a:r>
              <a:rPr lang="ru-RU" sz="2000" dirty="0">
                <a:solidFill>
                  <a:srgbClr val="0000FF"/>
                </a:solidFill>
              </a:rPr>
              <a:t>По материалам, предоставленным Минтруд.</a:t>
            </a:r>
          </a:p>
          <a:p>
            <a:pPr algn="ctr"/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2BDCB236-9BF5-4251-AE68-0C61EFEB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237" y="0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2875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Формирование информационной системы сопряжения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963491" y="904875"/>
            <a:ext cx="10324138" cy="5048250"/>
            <a:chOff x="963491" y="904875"/>
            <a:chExt cx="10324138" cy="504825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491" y="904875"/>
              <a:ext cx="8858250" cy="504825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0117" y="2310517"/>
              <a:ext cx="5357512" cy="364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60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Модель данных Классификатора ВПД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66" y="645671"/>
            <a:ext cx="10775383" cy="57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0" y="6409"/>
            <a:ext cx="121675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Модель данных Классификатора ВПД</a:t>
            </a:r>
          </a:p>
        </p:txBody>
      </p:sp>
      <p:grpSp>
        <p:nvGrpSpPr>
          <p:cNvPr id="18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22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20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88" y="-91316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1278"/>
            <a:ext cx="12192000" cy="732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19" y="2867101"/>
            <a:ext cx="10887338" cy="79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689" y="4457501"/>
            <a:ext cx="7658138" cy="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95A5C-3647-27E1-F603-8A5AF53DF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EC83030-7264-537D-CAC0-EE80C77E64B1}"/>
              </a:ext>
            </a:extLst>
          </p:cNvPr>
          <p:cNvCxnSpPr/>
          <p:nvPr/>
        </p:nvCxnSpPr>
        <p:spPr>
          <a:xfrm flipH="1">
            <a:off x="1200153" y="769938"/>
            <a:ext cx="10752667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0AB9F1A2-4593-4ACF-A259-5974FAA7D6E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414018" y="134274"/>
            <a:ext cx="1538649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>
              <a:extLst>
                <a:ext uri="{FF2B5EF4-FFF2-40B4-BE49-F238E27FC236}">
                  <a16:creationId xmlns:a16="http://schemas.microsoft.com/office/drawing/2014/main" id="{0D9BA624-B9D8-411E-1760-11CF19477F6F}"/>
                </a:ext>
              </a:extLst>
            </p:cNvPr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AD3D645E-CF1B-0572-EC97-FC9FFF941F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B7403279-6784-C03F-FD7E-49B6FD8EA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319" y="209508"/>
            <a:ext cx="8928101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Предлагаемая структура профессиональных стандартов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CBF2384-E1B1-E886-AB43-77630C17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839"/>
            <a:ext cx="1227388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915B483-49C5-BB6D-F91F-A9A42D240362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279126"/>
          <a:ext cx="11189907" cy="3340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6110">
                  <a:extLst>
                    <a:ext uri="{9D8B030D-6E8A-4147-A177-3AD203B41FA5}">
                      <a16:colId xmlns:a16="http://schemas.microsoft.com/office/drawing/2014/main" val="1246253163"/>
                    </a:ext>
                  </a:extLst>
                </a:gridCol>
                <a:gridCol w="5869806">
                  <a:extLst>
                    <a:ext uri="{9D8B030D-6E8A-4147-A177-3AD203B41FA5}">
                      <a16:colId xmlns:a16="http://schemas.microsoft.com/office/drawing/2014/main" val="1217061823"/>
                    </a:ext>
                  </a:extLst>
                </a:gridCol>
                <a:gridCol w="2853991">
                  <a:extLst>
                    <a:ext uri="{9D8B030D-6E8A-4147-A177-3AD203B41FA5}">
                      <a16:colId xmlns:a16="http://schemas.microsoft.com/office/drawing/2014/main" val="1967837263"/>
                    </a:ext>
                  </a:extLst>
                </a:gridCol>
              </a:tblGrid>
              <a:tr h="0">
                <a:tc rowSpan="9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Специалист по неразрушающему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Дефектоскопист по визуальному контролю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8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Дефектоскопист по неразрушающему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695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Дефектоскопист по акустическому и ультразвуковому контролю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216493"/>
                  </a:ext>
                </a:extLst>
              </a:tr>
              <a:tr h="298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Дефектоскопист по радиационному контролю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693816"/>
                  </a:ext>
                </a:extLst>
              </a:tr>
              <a:tr h="298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Дефектоскопист по </a:t>
                      </a:r>
                      <a:r>
                        <a:rPr lang="ru-RU" sz="1800" dirty="0" err="1">
                          <a:effectLst/>
                        </a:rPr>
                        <a:t>вихретоковому</a:t>
                      </a:r>
                      <a:r>
                        <a:rPr lang="ru-RU" sz="1800" dirty="0">
                          <a:effectLst/>
                        </a:rPr>
                        <a:t>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545288"/>
                  </a:ext>
                </a:extLst>
              </a:tr>
              <a:tr h="14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Дефектоскопист по магнитному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0925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Дефектоскопист по газовому и жидкостному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6726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Дефектоскопист по электрическому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0545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Дефектоскопист по тепловому контролю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6646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Специалист по неразрушающему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Специалист по неразрушающему контролю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2541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F72A3A-DD5A-F222-FFA5-EB977455C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57029"/>
              </p:ext>
            </p:extLst>
          </p:nvPr>
        </p:nvGraphicFramePr>
        <p:xfrm>
          <a:off x="609600" y="1285781"/>
          <a:ext cx="11189907" cy="994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255">
                  <a:extLst>
                    <a:ext uri="{9D8B030D-6E8A-4147-A177-3AD203B41FA5}">
                      <a16:colId xmlns:a16="http://schemas.microsoft.com/office/drawing/2014/main" val="2871075871"/>
                    </a:ext>
                  </a:extLst>
                </a:gridCol>
                <a:gridCol w="5888181">
                  <a:extLst>
                    <a:ext uri="{9D8B030D-6E8A-4147-A177-3AD203B41FA5}">
                      <a16:colId xmlns:a16="http://schemas.microsoft.com/office/drawing/2014/main" val="1822466321"/>
                    </a:ext>
                  </a:extLst>
                </a:gridCol>
                <a:gridCol w="2849471">
                  <a:extLst>
                    <a:ext uri="{9D8B030D-6E8A-4147-A177-3AD203B41FA5}">
                      <a16:colId xmlns:a16="http://schemas.microsoft.com/office/drawing/2014/main" val="1661919583"/>
                    </a:ext>
                  </a:extLst>
                </a:gridCol>
              </a:tblGrid>
              <a:tr h="994206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Наименование актуализируемого ПС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проекта актуализированной редакции  ПС 2023-2024 г.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Наименование проекта актуализированной редакции  ПС 2025 г.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6869" marR="26869" marT="0" marB="0"/>
                </a:tc>
                <a:extLst>
                  <a:ext uri="{0D108BD9-81ED-4DB2-BD59-A6C34878D82A}">
                    <a16:rowId xmlns:a16="http://schemas.microsoft.com/office/drawing/2014/main" val="25171526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801A90-FF04-48F5-B552-BEBC3EE9119F}"/>
              </a:ext>
            </a:extLst>
          </p:cNvPr>
          <p:cNvSpPr txBox="1"/>
          <p:nvPr/>
        </p:nvSpPr>
        <p:spPr>
          <a:xfrm>
            <a:off x="2028872" y="5757815"/>
            <a:ext cx="9095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Подготовлены окончательные редакции ПС – переданы в МИНДРУД</a:t>
            </a:r>
          </a:p>
        </p:txBody>
      </p:sp>
    </p:spTree>
    <p:extLst>
      <p:ext uri="{BB962C8B-B14F-4D97-AF65-F5344CB8AC3E}">
        <p14:creationId xmlns:p14="http://schemas.microsoft.com/office/powerpoint/2010/main" val="34634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31731</TotalTime>
  <Words>2507</Words>
  <Application>Microsoft Office PowerPoint</Application>
  <PresentationFormat>Широкоэкранный</PresentationFormat>
  <Paragraphs>468</Paragraphs>
  <Slides>29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Arial</vt:lpstr>
      <vt:lpstr>Arial Narrow</vt:lpstr>
      <vt:lpstr>Calibri</vt:lpstr>
      <vt:lpstr>Georgia</vt:lpstr>
      <vt:lpstr>Georgia Pro</vt:lpstr>
      <vt:lpstr>Georgia Pro Cond</vt:lpstr>
      <vt:lpstr>inherit</vt:lpstr>
      <vt:lpstr>Lucida Sans Unicode</vt:lpstr>
      <vt:lpstr>Panton</vt:lpstr>
      <vt:lpstr>Roboto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Чупрак</dc:creator>
  <cp:lastModifiedBy>Денис Шахматов</cp:lastModifiedBy>
  <cp:revision>1215</cp:revision>
  <cp:lastPrinted>2022-12-05T14:55:11Z</cp:lastPrinted>
  <dcterms:created xsi:type="dcterms:W3CDTF">2014-06-18T20:08:24Z</dcterms:created>
  <dcterms:modified xsi:type="dcterms:W3CDTF">2025-03-05T16:08:48Z</dcterms:modified>
</cp:coreProperties>
</file>