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773" r:id="rId2"/>
    <p:sldId id="1382" r:id="rId3"/>
    <p:sldId id="1384" r:id="rId4"/>
    <p:sldId id="1386" r:id="rId5"/>
    <p:sldId id="1387" r:id="rId6"/>
    <p:sldId id="1388" r:id="rId7"/>
    <p:sldId id="1389" r:id="rId8"/>
    <p:sldId id="1393" r:id="rId9"/>
    <p:sldId id="1394" r:id="rId10"/>
    <p:sldId id="1390" r:id="rId11"/>
    <p:sldId id="1391" r:id="rId12"/>
    <p:sldId id="1392" r:id="rId13"/>
    <p:sldId id="1385" r:id="rId14"/>
    <p:sldId id="263" r:id="rId15"/>
    <p:sldId id="261" r:id="rId16"/>
    <p:sldId id="262" r:id="rId17"/>
    <p:sldId id="265" r:id="rId18"/>
    <p:sldId id="275" r:id="rId19"/>
    <p:sldId id="270" r:id="rId20"/>
    <p:sldId id="273" r:id="rId21"/>
    <p:sldId id="1352" r:id="rId22"/>
  </p:sldIdLst>
  <p:sldSz cx="12192000" cy="6858000"/>
  <p:notesSz cx="6742113" cy="9872663"/>
  <p:defaultTextStyle>
    <a:defPPr>
      <a:defRPr lang="ru-RU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00F3517-7875-4563-8CF5-6C416EB77927}">
          <p14:sldIdLst>
            <p14:sldId id="773"/>
            <p14:sldId id="1382"/>
            <p14:sldId id="1384"/>
            <p14:sldId id="1386"/>
            <p14:sldId id="1387"/>
            <p14:sldId id="1388"/>
            <p14:sldId id="1389"/>
            <p14:sldId id="1393"/>
            <p14:sldId id="1394"/>
            <p14:sldId id="1390"/>
            <p14:sldId id="1391"/>
            <p14:sldId id="1392"/>
            <p14:sldId id="1385"/>
            <p14:sldId id="263"/>
            <p14:sldId id="261"/>
            <p14:sldId id="262"/>
            <p14:sldId id="265"/>
            <p14:sldId id="275"/>
            <p14:sldId id="270"/>
            <p14:sldId id="273"/>
            <p14:sldId id="1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  <a:srgbClr val="0000FF"/>
    <a:srgbClr val="FF3300"/>
    <a:srgbClr val="FED2D5"/>
    <a:srgbClr val="FFCCCC"/>
    <a:srgbClr val="FF9999"/>
    <a:srgbClr val="FF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83149" autoAdjust="0"/>
  </p:normalViewPr>
  <p:slideViewPr>
    <p:cSldViewPr snapToGrid="0" snapToObjects="1">
      <p:cViewPr>
        <p:scale>
          <a:sx n="75" d="100"/>
          <a:sy n="75" d="100"/>
        </p:scale>
        <p:origin x="811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18682823221957"/>
          <c:y val="3.2288450435524765E-2"/>
          <c:w val="0.80385636239169822"/>
          <c:h val="0.84790144840223913"/>
        </c:manualLayout>
      </c:layout>
      <c:scatterChart>
        <c:scatterStyle val="smoothMarker"/>
        <c:varyColors val="0"/>
        <c:ser>
          <c:idx val="0"/>
          <c:order val="0"/>
          <c:tx>
            <c:v>для АТ (ИКИ со стороны ИИ)</c:v>
          </c:tx>
          <c:xVal>
            <c:numRef>
              <c:f>Лист1!$H$19:$H$33</c:f>
              <c:numCache>
                <c:formatCode>General</c:formatCode>
                <c:ptCount val="15"/>
                <c:pt idx="0">
                  <c:v>0.75</c:v>
                </c:pt>
                <c:pt idx="1">
                  <c:v>2</c:v>
                </c:pt>
                <c:pt idx="2">
                  <c:v>3.25</c:v>
                </c:pt>
                <c:pt idx="3">
                  <c:v>5</c:v>
                </c:pt>
                <c:pt idx="4">
                  <c:v>7</c:v>
                </c:pt>
                <c:pt idx="5">
                  <c:v>10</c:v>
                </c:pt>
                <c:pt idx="6">
                  <c:v>16</c:v>
                </c:pt>
                <c:pt idx="7">
                  <c:v>25</c:v>
                </c:pt>
                <c:pt idx="8">
                  <c:v>32.5</c:v>
                </c:pt>
                <c:pt idx="9">
                  <c:v>40</c:v>
                </c:pt>
                <c:pt idx="10">
                  <c:v>55</c:v>
                </c:pt>
                <c:pt idx="11">
                  <c:v>92.5</c:v>
                </c:pt>
                <c:pt idx="12">
                  <c:v>160</c:v>
                </c:pt>
                <c:pt idx="13">
                  <c:v>275</c:v>
                </c:pt>
                <c:pt idx="14">
                  <c:v>351</c:v>
                </c:pt>
              </c:numCache>
            </c:numRef>
          </c:xVal>
          <c:yVal>
            <c:numRef>
              <c:f>Лист1!$I$19:$I$33</c:f>
              <c:numCache>
                <c:formatCode>General</c:formatCode>
                <c:ptCount val="15"/>
                <c:pt idx="0">
                  <c:v>0.05</c:v>
                </c:pt>
                <c:pt idx="1">
                  <c:v>6.3E-2</c:v>
                </c:pt>
                <c:pt idx="2">
                  <c:v>0.08</c:v>
                </c:pt>
                <c:pt idx="3">
                  <c:v>0.1</c:v>
                </c:pt>
                <c:pt idx="4">
                  <c:v>0.125</c:v>
                </c:pt>
                <c:pt idx="5">
                  <c:v>0.16</c:v>
                </c:pt>
                <c:pt idx="6">
                  <c:v>0.2</c:v>
                </c:pt>
                <c:pt idx="7">
                  <c:v>0.25</c:v>
                </c:pt>
                <c:pt idx="8">
                  <c:v>0.32</c:v>
                </c:pt>
                <c:pt idx="9">
                  <c:v>0.4</c:v>
                </c:pt>
                <c:pt idx="10">
                  <c:v>0.5</c:v>
                </c:pt>
                <c:pt idx="11">
                  <c:v>0.63</c:v>
                </c:pt>
                <c:pt idx="12">
                  <c:v>0.8</c:v>
                </c:pt>
                <c:pt idx="13">
                  <c:v>1</c:v>
                </c:pt>
                <c:pt idx="14">
                  <c:v>1.25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259-4417-833F-E86ECF8EECFC}"/>
            </c:ext>
          </c:extLst>
        </c:ser>
        <c:ser>
          <c:idx val="2"/>
          <c:order val="1"/>
          <c:tx>
            <c:v>для АТ (ИКИ со стороны детектора)</c:v>
          </c:tx>
          <c:xVal>
            <c:numRef>
              <c:f>Лист1!$C$19:$C$32</c:f>
              <c:numCache>
                <c:formatCode>General</c:formatCode>
                <c:ptCount val="14"/>
                <c:pt idx="0">
                  <c:v>0.75</c:v>
                </c:pt>
                <c:pt idx="1">
                  <c:v>2</c:v>
                </c:pt>
                <c:pt idx="2">
                  <c:v>3.25</c:v>
                </c:pt>
                <c:pt idx="3">
                  <c:v>5</c:v>
                </c:pt>
                <c:pt idx="4">
                  <c:v>9</c:v>
                </c:pt>
                <c:pt idx="5">
                  <c:v>15</c:v>
                </c:pt>
                <c:pt idx="6">
                  <c:v>24</c:v>
                </c:pt>
                <c:pt idx="7">
                  <c:v>37.5</c:v>
                </c:pt>
                <c:pt idx="8">
                  <c:v>50</c:v>
                </c:pt>
                <c:pt idx="9">
                  <c:v>62.5</c:v>
                </c:pt>
                <c:pt idx="10">
                  <c:v>85</c:v>
                </c:pt>
                <c:pt idx="11">
                  <c:v>140</c:v>
                </c:pt>
                <c:pt idx="12">
                  <c:v>240</c:v>
                </c:pt>
                <c:pt idx="13">
                  <c:v>301</c:v>
                </c:pt>
              </c:numCache>
            </c:numRef>
          </c:xVal>
          <c:yVal>
            <c:numRef>
              <c:f>Лист1!$D$19:$D$32</c:f>
              <c:numCache>
                <c:formatCode>General</c:formatCode>
                <c:ptCount val="14"/>
                <c:pt idx="0">
                  <c:v>0.05</c:v>
                </c:pt>
                <c:pt idx="1">
                  <c:v>6.3E-2</c:v>
                </c:pt>
                <c:pt idx="2">
                  <c:v>0.08</c:v>
                </c:pt>
                <c:pt idx="3">
                  <c:v>0.1</c:v>
                </c:pt>
                <c:pt idx="4">
                  <c:v>0.125</c:v>
                </c:pt>
                <c:pt idx="5">
                  <c:v>0.16</c:v>
                </c:pt>
                <c:pt idx="6">
                  <c:v>0.2</c:v>
                </c:pt>
                <c:pt idx="7">
                  <c:v>0.25</c:v>
                </c:pt>
                <c:pt idx="8">
                  <c:v>0.32</c:v>
                </c:pt>
                <c:pt idx="9">
                  <c:v>0.4</c:v>
                </c:pt>
                <c:pt idx="10">
                  <c:v>0.5</c:v>
                </c:pt>
                <c:pt idx="11">
                  <c:v>0.63</c:v>
                </c:pt>
                <c:pt idx="12">
                  <c:v>0.8</c:v>
                </c:pt>
                <c:pt idx="13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259-4417-833F-E86ECF8EECFC}"/>
            </c:ext>
          </c:extLst>
        </c:ser>
        <c:ser>
          <c:idx val="1"/>
          <c:order val="2"/>
          <c:tx>
            <c:v>для отливок (ИКИ со стороны ИИ)</c:v>
          </c:tx>
          <c:xVal>
            <c:numRef>
              <c:f>Лист1!$M$21:$M$36</c:f>
              <c:numCache>
                <c:formatCode>General</c:formatCode>
                <c:ptCount val="16"/>
                <c:pt idx="0">
                  <c:v>1</c:v>
                </c:pt>
                <c:pt idx="1">
                  <c:v>2.75</c:v>
                </c:pt>
                <c:pt idx="2">
                  <c:v>4.25</c:v>
                </c:pt>
                <c:pt idx="3">
                  <c:v>6</c:v>
                </c:pt>
                <c:pt idx="4">
                  <c:v>8.5</c:v>
                </c:pt>
                <c:pt idx="5">
                  <c:v>12.5</c:v>
                </c:pt>
                <c:pt idx="6">
                  <c:v>20</c:v>
                </c:pt>
                <c:pt idx="7">
                  <c:v>28.5</c:v>
                </c:pt>
                <c:pt idx="8">
                  <c:v>36</c:v>
                </c:pt>
                <c:pt idx="9">
                  <c:v>47.5</c:v>
                </c:pt>
                <c:pt idx="10">
                  <c:v>70</c:v>
                </c:pt>
                <c:pt idx="11">
                  <c:v>117.5</c:v>
                </c:pt>
                <c:pt idx="12">
                  <c:v>175</c:v>
                </c:pt>
                <c:pt idx="13">
                  <c:v>225</c:v>
                </c:pt>
                <c:pt idx="14">
                  <c:v>315</c:v>
                </c:pt>
                <c:pt idx="15">
                  <c:v>381</c:v>
                </c:pt>
              </c:numCache>
            </c:numRef>
          </c:xVal>
          <c:yVal>
            <c:numRef>
              <c:f>Лист1!$N$21:$N$36</c:f>
              <c:numCache>
                <c:formatCode>General</c:formatCode>
                <c:ptCount val="16"/>
                <c:pt idx="0">
                  <c:v>6.3E-2</c:v>
                </c:pt>
                <c:pt idx="1">
                  <c:v>0.08</c:v>
                </c:pt>
                <c:pt idx="2">
                  <c:v>0.1</c:v>
                </c:pt>
                <c:pt idx="3">
                  <c:v>0.125</c:v>
                </c:pt>
                <c:pt idx="4">
                  <c:v>0.16</c:v>
                </c:pt>
                <c:pt idx="5">
                  <c:v>0.2</c:v>
                </c:pt>
                <c:pt idx="6">
                  <c:v>0.25</c:v>
                </c:pt>
                <c:pt idx="7">
                  <c:v>0.32</c:v>
                </c:pt>
                <c:pt idx="8">
                  <c:v>0.4</c:v>
                </c:pt>
                <c:pt idx="9">
                  <c:v>0.5</c:v>
                </c:pt>
                <c:pt idx="10">
                  <c:v>0.63</c:v>
                </c:pt>
                <c:pt idx="11">
                  <c:v>0.8</c:v>
                </c:pt>
                <c:pt idx="12">
                  <c:v>1</c:v>
                </c:pt>
                <c:pt idx="13">
                  <c:v>1.25</c:v>
                </c:pt>
                <c:pt idx="14">
                  <c:v>1.6</c:v>
                </c:pt>
                <c:pt idx="15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259-4417-833F-E86ECF8EECFC}"/>
            </c:ext>
          </c:extLst>
        </c:ser>
        <c:ser>
          <c:idx val="3"/>
          <c:order val="3"/>
          <c:tx>
            <c:v>для отливок (ИКИ со стороны детектора)</c:v>
          </c:tx>
          <c:xVal>
            <c:numRef>
              <c:f>Лист1!$M$21:$M$36</c:f>
              <c:numCache>
                <c:formatCode>General</c:formatCode>
                <c:ptCount val="16"/>
                <c:pt idx="0">
                  <c:v>1</c:v>
                </c:pt>
                <c:pt idx="1">
                  <c:v>2.75</c:v>
                </c:pt>
                <c:pt idx="2">
                  <c:v>4.25</c:v>
                </c:pt>
                <c:pt idx="3">
                  <c:v>6</c:v>
                </c:pt>
                <c:pt idx="4">
                  <c:v>8.5</c:v>
                </c:pt>
                <c:pt idx="5">
                  <c:v>12.5</c:v>
                </c:pt>
                <c:pt idx="6">
                  <c:v>20</c:v>
                </c:pt>
                <c:pt idx="7">
                  <c:v>28.5</c:v>
                </c:pt>
                <c:pt idx="8">
                  <c:v>36</c:v>
                </c:pt>
                <c:pt idx="9">
                  <c:v>47.5</c:v>
                </c:pt>
                <c:pt idx="10">
                  <c:v>70</c:v>
                </c:pt>
                <c:pt idx="11">
                  <c:v>117.5</c:v>
                </c:pt>
                <c:pt idx="12">
                  <c:v>175</c:v>
                </c:pt>
                <c:pt idx="13">
                  <c:v>225</c:v>
                </c:pt>
                <c:pt idx="14">
                  <c:v>315</c:v>
                </c:pt>
                <c:pt idx="15">
                  <c:v>381</c:v>
                </c:pt>
              </c:numCache>
            </c:numRef>
          </c:xVal>
          <c:yVal>
            <c:numRef>
              <c:f>Лист1!$P$21:$P$36</c:f>
              <c:numCache>
                <c:formatCode>General</c:formatCode>
                <c:ptCount val="16"/>
                <c:pt idx="0">
                  <c:v>6.3E-2</c:v>
                </c:pt>
                <c:pt idx="1">
                  <c:v>0.08</c:v>
                </c:pt>
                <c:pt idx="2">
                  <c:v>0.1</c:v>
                </c:pt>
                <c:pt idx="3">
                  <c:v>0.125</c:v>
                </c:pt>
                <c:pt idx="4">
                  <c:v>0.16</c:v>
                </c:pt>
                <c:pt idx="5">
                  <c:v>0.2</c:v>
                </c:pt>
                <c:pt idx="6">
                  <c:v>0.25</c:v>
                </c:pt>
                <c:pt idx="7">
                  <c:v>0.32</c:v>
                </c:pt>
                <c:pt idx="8">
                  <c:v>0.32</c:v>
                </c:pt>
                <c:pt idx="9">
                  <c:v>0.4</c:v>
                </c:pt>
                <c:pt idx="10">
                  <c:v>0.5</c:v>
                </c:pt>
                <c:pt idx="11">
                  <c:v>0.63</c:v>
                </c:pt>
                <c:pt idx="12">
                  <c:v>0.8</c:v>
                </c:pt>
                <c:pt idx="13">
                  <c:v>0.8</c:v>
                </c:pt>
                <c:pt idx="14">
                  <c:v>0.8</c:v>
                </c:pt>
                <c:pt idx="15">
                  <c:v>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259-4417-833F-E86ECF8EE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684224"/>
        <c:axId val="46582784"/>
      </c:scatterChart>
      <c:valAx>
        <c:axId val="43684224"/>
        <c:scaling>
          <c:orientation val="minMax"/>
          <c:max val="4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Радиационная</a:t>
                </a:r>
                <a:r>
                  <a:rPr lang="ru-RU" baseline="0"/>
                  <a:t> толщина ОК, мм</a:t>
                </a:r>
                <a:endParaRPr lang="ru-RU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ru-RU"/>
          </a:p>
        </c:txPr>
        <c:crossAx val="46582784"/>
        <c:crosses val="autoZero"/>
        <c:crossBetween val="midCat"/>
      </c:valAx>
      <c:valAx>
        <c:axId val="46582784"/>
        <c:scaling>
          <c:orientation val="minMax"/>
          <c:max val="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1"/>
                  <a:t>Номинальный диаметр проволоки, мм</a:t>
                </a:r>
              </a:p>
            </c:rich>
          </c:tx>
          <c:layout>
            <c:manualLayout>
              <c:xMode val="edge"/>
              <c:yMode val="edge"/>
              <c:x val="6.6088848911784659E-3"/>
              <c:y val="0.1094554057785475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ru-RU"/>
          </a:p>
        </c:txPr>
        <c:crossAx val="436842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4297924367817226"/>
          <c:y val="0.69016178427090391"/>
          <c:w val="0.53707673832551306"/>
          <c:h val="0.13454389135728093"/>
        </c:manualLayout>
      </c:layout>
      <c:overlay val="1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'[Диаграмма в Microsoft PowerPoint]Лист1'!$C$7:$C$9</c:f>
              <c:numCache>
                <c:formatCode>General</c:formatCode>
                <c:ptCount val="3"/>
                <c:pt idx="0">
                  <c:v>500</c:v>
                </c:pt>
                <c:pt idx="1">
                  <c:v>1000</c:v>
                </c:pt>
                <c:pt idx="2">
                  <c:v>1500</c:v>
                </c:pt>
              </c:numCache>
            </c:numRef>
          </c:xVal>
          <c:yVal>
            <c:numRef>
              <c:f>'[Диаграмма в Microsoft PowerPoint]Лист1'!$B$7:$B$9</c:f>
              <c:numCache>
                <c:formatCode>General</c:formatCode>
                <c:ptCount val="3"/>
                <c:pt idx="0">
                  <c:v>70</c:v>
                </c:pt>
                <c:pt idx="1">
                  <c:v>109</c:v>
                </c:pt>
                <c:pt idx="2">
                  <c:v>140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0BA-4F3D-94F3-34F2259CA0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796096"/>
        <c:axId val="37802368"/>
      </c:scatterChart>
      <c:valAx>
        <c:axId val="37796096"/>
        <c:scaling>
          <c:orientation val="minMax"/>
          <c:max val="1750"/>
          <c:min val="5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Ток рентгеновской трубки, </a:t>
                </a:r>
                <a:r>
                  <a:rPr lang="en-US"/>
                  <a:t>I</a:t>
                </a:r>
                <a:r>
                  <a:rPr lang="ru-RU"/>
                  <a:t>, мА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37802368"/>
        <c:crosses val="autoZero"/>
        <c:crossBetween val="midCat"/>
        <c:majorUnit val="250"/>
      </c:valAx>
      <c:valAx>
        <c:axId val="37802368"/>
        <c:scaling>
          <c:orientation val="minMax"/>
          <c:max val="150"/>
          <c:min val="5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Нормированное отношение сигнал – шум, SNR</a:t>
                </a:r>
                <a:r>
                  <a:rPr lang="en-US"/>
                  <a:t>N</a:t>
                </a:r>
                <a:endParaRPr lang="ru-RU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37796096"/>
        <c:crosses val="autoZero"/>
        <c:crossBetween val="midCat"/>
        <c:majorUnit val="25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9363" y="0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/>
          <a:lstStyle>
            <a:lvl1pPr algn="r">
              <a:defRPr sz="1200"/>
            </a:lvl1pPr>
          </a:lstStyle>
          <a:p>
            <a:fld id="{801DD79D-2678-664A-A02A-56A164D9CC0F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376745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9363" y="9376745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 anchor="b"/>
          <a:lstStyle>
            <a:lvl1pPr algn="r">
              <a:defRPr sz="1200"/>
            </a:lvl1pPr>
          </a:lstStyle>
          <a:p>
            <a:fld id="{A87BC971-DA52-4D41-9173-C9C5E85DE9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084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3" y="0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/>
          <a:lstStyle>
            <a:lvl1pPr algn="r">
              <a:defRPr sz="1200"/>
            </a:lvl1pPr>
          </a:lstStyle>
          <a:p>
            <a:fld id="{E741EF83-4436-7F46-B4C4-50E22C017F96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801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27" tIns="45414" rIns="90827" bIns="454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6"/>
            <a:ext cx="5393690" cy="4442699"/>
          </a:xfrm>
          <a:prstGeom prst="rect">
            <a:avLst/>
          </a:prstGeom>
        </p:spPr>
        <p:txBody>
          <a:bodyPr vert="horz" lIns="90827" tIns="45414" rIns="90827" bIns="454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7317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3" y="9377317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 anchor="b"/>
          <a:lstStyle>
            <a:lvl1pPr algn="r">
              <a:defRPr sz="1200"/>
            </a:lvl1pPr>
          </a:lstStyle>
          <a:p>
            <a:fld id="{64342D28-93A5-2144-A71C-FF4B1B2BB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883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306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5ED63-4D06-4384-4108-DBA683B11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CB38078-C5D9-07C6-9CCE-AF48A4B73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7E6FE3C-2AAF-4C47-A93D-CFAA61C1B6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D96B61-E666-41DB-7A10-DF42427C3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063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6CFEB-E3FD-D14E-861D-35B32B770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55D66AB-7F46-D395-E0EA-E6462C544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84C4FD9-18DA-150D-C5E0-00C95E532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кто и как устанавливает соответствие, пока открыт. Мы работаем над проектом ППРФ.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950AB9-A08E-56FA-B328-BBFBE03538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802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A1CA5-E267-8FA8-34D8-FBA2F53D7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4660539-722B-CE02-C9CF-7FB285859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604AAD1-BB0F-D871-1C4B-6708F2371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AB7F66-942E-A3E3-0859-208111361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61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ADE55-26B9-F396-0739-ED7E9EC81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3B86E8F-59D4-7AAA-CE96-B0C0FDB7A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21E78A9-E74E-7E16-4744-F3EF2AE49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4115ED-A459-C2E0-226A-44DB9CD245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770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88FB1A-17B9-44C1-B9FE-53C78929BD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13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AA40B-B2C5-19C7-FE53-29B705CF1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DBA0306-5393-F2C1-3D56-9FC80E3FC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A1C6BF0-8F8A-1856-4DFF-CD95CB573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кто и как устанавливает соответствие, пока открыт. Мы работаем над проектом ППРФ.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34D291-4BFE-4F34-934A-FE8B2F48FD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356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ED1F2-3B47-1ACD-7D3C-C2026FE9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B663E87-E9E0-6333-8209-936DF4BD6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08D93B2-F9A1-BBC7-9E89-C0B643D4C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ADBA22-FF11-957D-F969-297CC1E4E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931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0CCF3-DE5E-7BCC-47DC-77EE07BD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AD3DF68-E936-3597-9B6C-D3E1905C1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F22AFB3-3216-59B6-A797-15B3C493A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771721-AA75-6AB8-15EF-5C2F3592B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402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F22CD-AD63-5B0F-A1DA-7B21B823B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75E806-FD8F-E271-C533-8986E6A82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3FF739D-A9DE-6BCF-470D-5D1502B2B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CC27F0-BCA1-DC73-9184-BCD060976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829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D9D2F-752B-FE48-C2A6-D1F0A925F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47A2523-743F-D1B4-57D7-3FC2FE019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84DB96-EE6D-656B-7E9A-F428657E4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C819D-ADCD-7A7F-CAB7-5128131989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828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B3613-3A6C-A683-644F-0FE6A84E9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066DB61-C897-EC4C-41EE-DBEE26CBB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1ED3D06-DD9E-D382-37AB-7A213E43B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5DA33A-8D18-9BAA-1F30-7C3B614AB0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422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9E5D6-92D2-580F-1612-37F257F83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D3D13BB-A52D-ED18-2F98-8BCAD89A6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D56CA33-288B-145F-19CB-6716A2C2D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AAE966-8AF5-DEF1-BA95-26AE526971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925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DD2F3-64CE-03F4-3BE2-067F422CF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9905023-26CD-3301-36F3-EE8FCC01A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17F27F8-7569-2D64-E40B-1C967EC47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7E865B-5E6E-4714-38D1-CE541D3D42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1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91437-0746-419F-AC14-0412B32D964C}" type="datetime1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966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2361C-4C85-4129-81A9-F58635505DBC}" type="datetime1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64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64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C4FA-81A9-4AD8-ABFF-145EB6D9386A}" type="datetime1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5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F2226-F8D6-4876-980F-7AD4CE0A2A34}" type="datetime1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27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0C2C-6323-449D-A823-B08EF8856A64}" type="datetime1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9C5A-3C74-4550-AEB0-138C86440046}" type="datetime1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138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9E6A-1044-44BD-B203-857F4AA1DDB6}" type="datetime1">
              <a:rPr lang="ru-RU" smtClean="0"/>
              <a:t>14.05.2026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52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4A60-D99B-463F-9CDD-69BD3458BC66}" type="datetime1">
              <a:rPr lang="ru-RU" smtClean="0"/>
              <a:t>14.05.2026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13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DD9ED-5E17-4174-B918-FFA8ED959AB5}" type="datetime1">
              <a:rPr lang="ru-RU" smtClean="0"/>
              <a:t>14.05.2026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46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7" y="27307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3BA71-573D-426C-BA34-4EC84DA7232D}" type="datetime1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470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717" y="4800625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6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D3AB-8AA3-48F9-AC41-D5A9321CC4FF}" type="datetime1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9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76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25A86-1838-4DB5-B4C3-43E3FE6FF7EE}" type="datetime1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76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76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54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60958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.jpeg"/><Relationship Id="rId4" Type="http://schemas.openxmlformats.org/officeDocument/2006/relationships/image" Target="../media/image24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image" Target="../media/image50.png"/><Relationship Id="rId4" Type="http://schemas.openxmlformats.org/officeDocument/2006/relationships/image" Target="../media/image3.jpeg"/><Relationship Id="rId9" Type="http://schemas.openxmlformats.org/officeDocument/2006/relationships/hyperlink" Target="mailto:info@robotosvarka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emf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2.pn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1"/>
          <p:cNvSpPr txBox="1">
            <a:spLocks/>
          </p:cNvSpPr>
          <p:nvPr/>
        </p:nvSpPr>
        <p:spPr>
          <a:xfrm>
            <a:off x="15" y="1810354"/>
            <a:ext cx="12191999" cy="3354318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43834"/>
            <a:endParaRPr lang="ru-RU" sz="5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498" y="11447"/>
            <a:ext cx="898540" cy="77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855619" y="2308641"/>
            <a:ext cx="10634597" cy="107721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Подготовка и обучение по цифровая радиографии персонала неразрушающего контроля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20690" y="4678680"/>
            <a:ext cx="6254366" cy="1860258"/>
          </a:xfrm>
        </p:spPr>
        <p:txBody>
          <a:bodyPr>
            <a:noAutofit/>
          </a:bodyPr>
          <a:lstStyle/>
          <a:p>
            <a:pPr lvl="0" algn="just" defTabSz="914400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Шахматов Денис Михайлович, к. т. н., руководитель группы компаний «Сварка 74»,  руководитель Челябинского областного отделения РОНКТД, руководитель комиссии «ОПОРЫ РОССИИ» по развитию технологий сварки, методов контроля и автоматизации (роботизации) производственных процессов, руководитель комиссии по профессиональным стандартам в СПК Сварка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09743" y="803985"/>
            <a:ext cx="11726351" cy="35858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pic>
        <p:nvPicPr>
          <p:cNvPr id="3" name="Рисунок 2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E5E17E5-B550-F77B-6B08-0266050D7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185" y="1091264"/>
            <a:ext cx="2647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ABB11C1-714B-8C16-7497-A0D24126C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506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DAF2F-A8DE-5BDE-18B9-DEEDE308C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1AC5D37-97BF-3474-E748-A66DEB4D5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"/>
            <a:ext cx="12167516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Контраст ЦИ и чувствительность контроля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84897D0-FD96-5887-08A7-3BABE5B57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5DFFEF6-C893-381E-8C6A-19FB1FFAC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AFED51A-90A7-6811-AD5D-AA4893C9A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446" y="5148095"/>
            <a:ext cx="2647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3ABB63-B13D-BC22-E3CC-33B46A27C08D}"/>
              </a:ext>
            </a:extLst>
          </p:cNvPr>
          <p:cNvSpPr/>
          <p:nvPr/>
        </p:nvSpPr>
        <p:spPr>
          <a:xfrm>
            <a:off x="902494" y="891997"/>
            <a:ext cx="3672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Управление </a:t>
            </a:r>
            <a:r>
              <a:rPr lang="ru-RU" sz="1400" b="1" dirty="0"/>
              <a:t>контрастом ЦИ </a:t>
            </a:r>
            <a:r>
              <a:rPr lang="ru-RU" sz="1400" dirty="0"/>
              <a:t>осуществляется регулировкой анодного напряжения при экспонировании ДСЕ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A0944F2-8F69-6F2D-EAF3-7FEE02E62EA9}"/>
              </a:ext>
            </a:extLst>
          </p:cNvPr>
          <p:cNvSpPr/>
          <p:nvPr/>
        </p:nvSpPr>
        <p:spPr>
          <a:xfrm>
            <a:off x="5607632" y="567037"/>
            <a:ext cx="47886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Чувствительность контроля </a:t>
            </a:r>
            <a:r>
              <a:rPr lang="ru-RU" sz="1300" dirty="0"/>
              <a:t>может определяется посредством:</a:t>
            </a:r>
          </a:p>
          <a:p>
            <a:pPr lvl="0" algn="just"/>
            <a:r>
              <a:rPr lang="ru-RU" sz="1300" dirty="0"/>
              <a:t>проволочного ИКИ по ГОСТ Р ИСО 19232-1;</a:t>
            </a:r>
          </a:p>
          <a:p>
            <a:pPr lvl="0" algn="just"/>
            <a:r>
              <a:rPr lang="ru-RU" sz="1300" dirty="0"/>
              <a:t>ИКИ типа «ступень-отверстие» по ГОСТ Р ИСО 19232-2;</a:t>
            </a:r>
          </a:p>
          <a:p>
            <a:pPr lvl="0" algn="just"/>
            <a:r>
              <a:rPr lang="ru-RU" sz="1300" dirty="0"/>
              <a:t>проволочного ЭЧ по ГОСТ 7512; пластинчатого ЭЧ по ГОСТ 7512.</a:t>
            </a:r>
          </a:p>
        </p:txBody>
      </p:sp>
      <p:pic>
        <p:nvPicPr>
          <p:cNvPr id="9" name="Рисунок 17">
            <a:extLst>
              <a:ext uri="{FF2B5EF4-FFF2-40B4-BE49-F238E27FC236}">
                <a16:creationId xmlns:a16="http://schemas.microsoft.com/office/drawing/2014/main" id="{3A087EE6-2783-E2B3-DB99-8448A0411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" r="6487"/>
          <a:stretch/>
        </p:blipFill>
        <p:spPr bwMode="auto">
          <a:xfrm>
            <a:off x="866744" y="2290215"/>
            <a:ext cx="4065433" cy="273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06A6D5A-CE28-9FC8-408A-E0B61718A9EF}"/>
              </a:ext>
            </a:extLst>
          </p:cNvPr>
          <p:cNvSpPr/>
          <p:nvPr/>
        </p:nvSpPr>
        <p:spPr>
          <a:xfrm>
            <a:off x="1027508" y="1892598"/>
            <a:ext cx="37439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ea typeface="Times New Roman" pitchFamily="18" charset="0"/>
                <a:cs typeface="Arial" pitchFamily="34" charset="0"/>
                <a:sym typeface="Symbol" pitchFamily="18" charset="2"/>
              </a:rPr>
              <a:t>Максимальное напряжение на аноде рентгеновской трубки в зависимости от толщины ОК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4990A0-0B07-D741-361B-E167FF84E6CD}"/>
              </a:ext>
            </a:extLst>
          </p:cNvPr>
          <p:cNvSpPr/>
          <p:nvPr/>
        </p:nvSpPr>
        <p:spPr>
          <a:xfrm>
            <a:off x="1850935" y="5024985"/>
            <a:ext cx="20970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Просвечиваемая толщина, </a:t>
            </a:r>
            <a:r>
              <a:rPr lang="ru-RU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w,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97E1814E-1A8E-2C1F-9305-BCC55771BF15}"/>
                  </a:ext>
                </a:extLst>
              </p:cNvPr>
              <p:cNvSpPr/>
              <p:nvPr/>
            </p:nvSpPr>
            <p:spPr>
              <a:xfrm>
                <a:off x="2014699" y="5329024"/>
                <a:ext cx="1769522" cy="3756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 sz="1400">
                              <a:latin typeface="Cambria Math"/>
                            </a:rPr>
                            <m:t>μ</m:t>
                          </m:r>
                        </m:e>
                        <m:sub>
                          <m:r>
                            <a:rPr lang="ru-RU" sz="1400" i="1">
                              <a:latin typeface="Cambria Math"/>
                            </a:rPr>
                            <m:t>эфф(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ru-RU" sz="1400" i="1">
                                  <a:latin typeface="Cambria Math"/>
                                </a:rPr>
                                <m:t>эфф</m:t>
                              </m:r>
                            </m:sub>
                          </m:sSub>
                          <m:r>
                            <a:rPr lang="ru-RU" sz="1400" i="1">
                              <a:latin typeface="Cambria Math"/>
                            </a:rPr>
                            <m:t>)</m:t>
                          </m:r>
                        </m:sub>
                      </m:sSub>
                      <m:r>
                        <a:rPr lang="ru-RU" sz="1400" i="1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ru-RU" sz="1400" i="1">
                              <a:latin typeface="Cambria Math"/>
                            </a:rPr>
                            <m:t>спл</m:t>
                          </m:r>
                        </m:sub>
                      </m:sSub>
                      <m:r>
                        <a:rPr lang="ru-RU" sz="1400" i="1">
                          <a:latin typeface="Cambria Math"/>
                        </a:rPr>
                        <m:t>≥2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97E1814E-1A8E-2C1F-9305-BCC55771B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699" y="5329024"/>
                <a:ext cx="1769522" cy="3756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6B034C9-56BC-09FC-20AE-264F59694215}"/>
              </a:ext>
            </a:extLst>
          </p:cNvPr>
          <p:cNvSpPr/>
          <p:nvPr/>
        </p:nvSpPr>
        <p:spPr>
          <a:xfrm>
            <a:off x="2223963" y="4294257"/>
            <a:ext cx="25474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1 </a:t>
            </a:r>
            <a:r>
              <a:rPr lang="ru-RU" sz="1100" b="1" dirty="0">
                <a:sym typeface="Symbol"/>
              </a:rPr>
              <a:t></a:t>
            </a:r>
            <a:r>
              <a:rPr lang="ru-RU" sz="1100" b="1" dirty="0"/>
              <a:t> никель и медь; 2 </a:t>
            </a:r>
            <a:r>
              <a:rPr lang="ru-RU" sz="1100" b="1" dirty="0">
                <a:sym typeface="Symbol"/>
              </a:rPr>
              <a:t></a:t>
            </a:r>
            <a:r>
              <a:rPr lang="ru-RU" sz="1100" b="1" dirty="0"/>
              <a:t> стали и чугуны; </a:t>
            </a:r>
          </a:p>
          <a:p>
            <a:r>
              <a:rPr lang="ru-RU" sz="1100" b="1" dirty="0"/>
              <a:t>3 </a:t>
            </a:r>
            <a:r>
              <a:rPr lang="ru-RU" sz="1100" b="1" dirty="0">
                <a:sym typeface="Symbol"/>
              </a:rPr>
              <a:t></a:t>
            </a:r>
            <a:r>
              <a:rPr lang="ru-RU" sz="1100" b="1" dirty="0"/>
              <a:t> титан; 4 </a:t>
            </a:r>
            <a:r>
              <a:rPr lang="ru-RU" sz="1100" b="1" dirty="0">
                <a:sym typeface="Symbol"/>
              </a:rPr>
              <a:t></a:t>
            </a:r>
            <a:r>
              <a:rPr lang="ru-RU" sz="1100" b="1" dirty="0"/>
              <a:t> алюминий и магний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B6E83E8-8A5A-4504-B20B-14A0E894E2FA}"/>
              </a:ext>
            </a:extLst>
          </p:cNvPr>
          <p:cNvSpPr/>
          <p:nvPr/>
        </p:nvSpPr>
        <p:spPr>
          <a:xfrm rot="16200000">
            <a:off x="-539702" y="3452613"/>
            <a:ext cx="27799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 на рентгеновской трубке, </a:t>
            </a:r>
            <a:r>
              <a:rPr lang="en-US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4EEB79-FAE3-3649-CE2F-3B8C050B73E3}"/>
              </a:ext>
            </a:extLst>
          </p:cNvPr>
          <p:cNvSpPr/>
          <p:nvPr/>
        </p:nvSpPr>
        <p:spPr>
          <a:xfrm>
            <a:off x="5322092" y="5272936"/>
            <a:ext cx="385259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/>
              <a:t>Минимальные значения показателей качества изображения при контроле объектов изготовленных методом АТ приведены в </a:t>
            </a:r>
            <a:r>
              <a:rPr lang="ru-RU" sz="1050" b="1" dirty="0"/>
              <a:t>ГОСТ </a:t>
            </a:r>
            <a:r>
              <a:rPr lang="en-US" sz="1050" b="1" dirty="0"/>
              <a:t>ISO</a:t>
            </a:r>
            <a:r>
              <a:rPr lang="ru-RU" sz="1050" b="1" dirty="0"/>
              <a:t> 17636-2 </a:t>
            </a:r>
            <a:r>
              <a:rPr lang="ru-RU" sz="1050" dirty="0"/>
              <a:t>при контроле отливок в </a:t>
            </a:r>
            <a:r>
              <a:rPr lang="en-US" sz="1050" b="1" dirty="0"/>
              <a:t>DIN EN</a:t>
            </a:r>
            <a:r>
              <a:rPr lang="ru-RU" sz="1050" b="1" dirty="0"/>
              <a:t> 12681-2</a:t>
            </a: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FFD95D18-EE65-9123-85BC-71EEA76ADC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803614"/>
              </p:ext>
            </p:extLst>
          </p:nvPr>
        </p:nvGraphicFramePr>
        <p:xfrm>
          <a:off x="5874882" y="2002536"/>
          <a:ext cx="3843311" cy="3186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0B6ADF0-2CC3-C3FF-52EE-905BEA4D64E3}"/>
              </a:ext>
            </a:extLst>
          </p:cNvPr>
          <p:cNvSpPr/>
          <p:nvPr/>
        </p:nvSpPr>
        <p:spPr>
          <a:xfrm>
            <a:off x="5598718" y="1658663"/>
            <a:ext cx="40681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Требуемая величина чувствительности контроля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17032C2D-E3F0-2971-0F5B-6D34CF2BB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685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C4008-D7CF-9D49-2AAB-7D9F9A93E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9A4E8D4-E268-83CF-CA10-9903B7863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"/>
            <a:ext cx="12167516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Отношение сигнал-шум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0FEB92-C0B0-989A-1A3A-6153F2158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1706C7E-FB75-49ED-B46A-82C9FD47C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AEC2CB2A-797A-1962-A808-E3F7B96D44E6}"/>
                  </a:ext>
                </a:extLst>
              </p:cNvPr>
              <p:cNvSpPr/>
              <p:nvPr/>
            </p:nvSpPr>
            <p:spPr>
              <a:xfrm>
                <a:off x="555207" y="2224344"/>
                <a:ext cx="2594236" cy="691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𝑆𝑁𝑅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>
                              <a:latin typeface="Cambria Math"/>
                            </a:rPr>
                            <m:t>N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𝑆𝑁𝑅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88,6 мкм</m:t>
                          </m:r>
                        </m:num>
                        <m:den>
                          <m:sSubSup>
                            <m:sSub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𝑆𝑅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𝑑𝑒𝑡𝑒𝑐𝑡𝑜𝑟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AEC2CB2A-797A-1962-A808-E3F7B96D4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07" y="2224344"/>
                <a:ext cx="2594236" cy="691664"/>
              </a:xfrm>
              <a:prstGeom prst="rect">
                <a:avLst/>
              </a:prstGeom>
              <a:blipFill>
                <a:blip r:embed="rId4"/>
                <a:stretch>
                  <a:fillRect r="-23944" b="-21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880E285A-52C6-DF51-22B6-9E5A7E105A92}"/>
                  </a:ext>
                </a:extLst>
              </p:cNvPr>
              <p:cNvSpPr/>
              <p:nvPr/>
            </p:nvSpPr>
            <p:spPr>
              <a:xfrm>
                <a:off x="705982" y="1090388"/>
                <a:ext cx="1848839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𝑆𝑁𝑅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𝐺𝑉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𝑚𝑒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𝑑𝑖</m:t>
                              </m:r>
                              <m:r>
                                <a:rPr lang="ru-RU" i="1">
                                  <a:latin typeface="Cambria Math"/>
                                </a:rPr>
                                <m:t>𝑎𝑛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880E285A-52C6-DF51-22B6-9E5A7E105A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82" y="1090388"/>
                <a:ext cx="1848839" cy="612796"/>
              </a:xfrm>
              <a:prstGeom prst="rect">
                <a:avLst/>
              </a:prstGeom>
              <a:blipFill>
                <a:blip r:embed="rId5"/>
                <a:stretch>
                  <a:fillRect r="-2310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AD636A4-9E25-960B-F561-BB04B27C1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930314"/>
              </p:ext>
            </p:extLst>
          </p:nvPr>
        </p:nvGraphicFramePr>
        <p:xfrm>
          <a:off x="4722594" y="655804"/>
          <a:ext cx="6209564" cy="245751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301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0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1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8172">
                <a:tc rowSpan="3">
                  <a:txBody>
                    <a:bodyPr/>
                    <a:lstStyle/>
                    <a:p>
                      <a:pPr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Напряжение на рентгеновской трубке, </a:t>
                      </a:r>
                      <a:r>
                        <a:rPr lang="ru-RU" sz="1200" dirty="0" err="1">
                          <a:effectLst/>
                        </a:rPr>
                        <a:t>кВ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Минимальное значение SNR</a:t>
                      </a:r>
                      <a:r>
                        <a:rPr lang="en-US" sz="1200" baseline="-25000" dirty="0">
                          <a:effectLst/>
                        </a:rPr>
                        <a:t>N</a:t>
                      </a:r>
                      <a:r>
                        <a:rPr lang="ru-RU" sz="1200" dirty="0">
                          <a:effectLst/>
                        </a:rPr>
                        <a:t> при экспонировании ДСЕ из сплавов на основе: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1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магния, алюминия и титана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железа  и кобальта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никеля и меди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2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класс А</a:t>
                      </a:r>
                      <a:endParaRPr lang="ru-RU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класс В</a:t>
                      </a:r>
                      <a:endParaRPr lang="ru-RU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класс А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класс В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класс А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класс В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35">
                <a:tc>
                  <a:txBody>
                    <a:bodyPr/>
                    <a:lstStyle/>
                    <a:p>
                      <a:pPr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 50  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235">
                <a:tc>
                  <a:txBody>
                    <a:bodyPr/>
                    <a:lstStyle/>
                    <a:p>
                      <a:pPr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от 50 до 150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235">
                <a:tc>
                  <a:txBody>
                    <a:bodyPr/>
                    <a:lstStyle/>
                    <a:p>
                      <a:pPr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 150 до 250  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35">
                <a:tc>
                  <a:txBody>
                    <a:bodyPr/>
                    <a:lstStyle/>
                    <a:p>
                      <a:pPr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 250 до 450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70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icture 2" descr="\\server_data\Work\Лаборатория 22\Рентген\Обучение РКТ\Картинки по цифре\SNR.jpg">
            <a:extLst>
              <a:ext uri="{FF2B5EF4-FFF2-40B4-BE49-F238E27FC236}">
                <a16:creationId xmlns:a16="http://schemas.microsoft.com/office/drawing/2014/main" id="{06F7B479-0858-F7EB-4532-16FE55186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5" b="14953"/>
          <a:stretch/>
        </p:blipFill>
        <p:spPr bwMode="auto">
          <a:xfrm>
            <a:off x="47501" y="3238242"/>
            <a:ext cx="3657579" cy="252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9D5FCB-B60D-11F7-9013-155CE43B8E35}"/>
              </a:ext>
            </a:extLst>
          </p:cNvPr>
          <p:cNvSpPr/>
          <p:nvPr/>
        </p:nvSpPr>
        <p:spPr>
          <a:xfrm>
            <a:off x="15617" y="5873250"/>
            <a:ext cx="3721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Процедура определения </a:t>
            </a:r>
            <a:r>
              <a:rPr lang="ru-RU" sz="1200" i="1" dirty="0"/>
              <a:t>SNR</a:t>
            </a:r>
            <a:r>
              <a:rPr lang="ru-RU" sz="1200" baseline="-25000" dirty="0"/>
              <a:t>N</a:t>
            </a:r>
            <a:r>
              <a:rPr lang="ru-RU" sz="1200" dirty="0"/>
              <a:t>, на ЦИ предусмотренная в ПО детектора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5201EF-5C61-D629-0B92-66207A083E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7794" y="3615447"/>
            <a:ext cx="3283485" cy="2707313"/>
          </a:xfrm>
          <a:prstGeom prst="rect">
            <a:avLst/>
          </a:prstGeom>
        </p:spPr>
      </p:pic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8526DEC9-E536-C5F4-8ACA-E19BDC4C21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8423905"/>
              </p:ext>
            </p:extLst>
          </p:nvPr>
        </p:nvGraphicFramePr>
        <p:xfrm>
          <a:off x="7864514" y="3391349"/>
          <a:ext cx="3514685" cy="2846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8" name="Рисунок 17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64F3597-0996-18AD-E619-DAC521185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644" y="79696"/>
            <a:ext cx="2647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652B389-E155-0F6B-75D9-E215BED16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07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DB517-F25F-2818-AD93-83BD214D6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1592F15-A340-4701-154F-50E6A4DA8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"/>
            <a:ext cx="12167516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Управление параметрами контроля для достижения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 требуемых значений показателей качества изображения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0C290CD-6459-3F83-0675-E80C39D8A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C62F330-46B6-9D72-753F-D7A4AECFE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0F0C53-8A99-E45B-89A6-32022D45E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964" y="684543"/>
            <a:ext cx="9134116" cy="5553860"/>
          </a:xfrm>
          <a:prstGeom prst="rect">
            <a:avLst/>
          </a:prstGeom>
        </p:spPr>
      </p:pic>
      <p:pic>
        <p:nvPicPr>
          <p:cNvPr id="4" name="Рисунок 3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BE63FC1-3DC2-07A3-D882-E2D7FA6EF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2387600"/>
            <a:ext cx="2647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EC5D54D-A62C-366C-0BE2-0D3BACA6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104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AA30F-A1C7-A943-F0D4-432785438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4506743-CCB8-958A-24F2-0A0A3BEF0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"/>
            <a:ext cx="12167516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Нерезкость и базовое пространственное разрешение ЦИ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1B8F453-849B-1B38-4F7A-A1123B85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4896085-0E8A-6B8C-94F9-FC44E01F5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AA130400-EF00-A945-573E-5B89F947E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4" y="368003"/>
            <a:ext cx="3316869" cy="340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5ED628A-8C5D-3E78-0258-058AF0657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10" y="3791915"/>
            <a:ext cx="36442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alt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</a:rPr>
              <a:t>Изменение геометрической нерезкости при изменении</a:t>
            </a:r>
            <a:r>
              <a:rPr lang="ru-RU" altLang="ru-RU" sz="1000" b="1" dirty="0">
                <a:latin typeface="+mn-lt"/>
              </a:rPr>
              <a:t> </a:t>
            </a:r>
            <a:r>
              <a:rPr kumimoji="0" lang="ru-RU" alt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</a:rPr>
              <a:t>расстояний </a:t>
            </a:r>
            <a:r>
              <a:rPr kumimoji="0" lang="ru-RU" altLang="ru-RU" sz="1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</a:rPr>
              <a:t>f</a:t>
            </a:r>
            <a:r>
              <a:rPr kumimoji="0" lang="ru-RU" alt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</a:rPr>
              <a:t> «</a:t>
            </a:r>
            <a:r>
              <a:rPr kumimoji="0" lang="ru-RU" altLang="ru-RU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</a:rPr>
              <a:t>источик</a:t>
            </a:r>
            <a:r>
              <a:rPr kumimoji="0" lang="ru-RU" alt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</a:rPr>
              <a:t>-объект» и</a:t>
            </a:r>
            <a:r>
              <a:rPr kumimoji="0" lang="ru-RU" alt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ru-RU" sz="1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b </a:t>
            </a:r>
            <a:r>
              <a:rPr kumimoji="0" lang="ru-RU" altLang="ru-RU" sz="1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sym typeface="Symbol" pitchFamily="18" charset="2"/>
              </a:rPr>
              <a:t></a:t>
            </a:r>
            <a:r>
              <a:rPr kumimoji="0" lang="ru-RU" altLang="ru-RU" sz="1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«</a:t>
            </a:r>
            <a:r>
              <a:rPr kumimoji="0" lang="ru-RU" altLang="ru-RU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Symbol" pitchFamily="18" charset="2"/>
              </a:rPr>
              <a:t>источник</a:t>
            </a:r>
            <a:r>
              <a:rPr kumimoji="0" lang="ru-RU" altLang="ru-RU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sym typeface="Symbol" pitchFamily="18" charset="2"/>
              </a:rPr>
              <a:t></a:t>
            </a:r>
            <a:r>
              <a:rPr kumimoji="0" lang="ru-RU" altLang="ru-RU" sz="1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детектор</a:t>
            </a:r>
            <a:r>
              <a:rPr kumimoji="0" lang="ru-RU" altLang="ru-RU" sz="1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altLang="ru-RU" sz="1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sym typeface="Symbol" pitchFamily="18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B6718DED-7418-F8B1-2396-B88498EC37AB}"/>
                  </a:ext>
                </a:extLst>
              </p:cNvPr>
              <p:cNvSpPr/>
              <p:nvPr/>
            </p:nvSpPr>
            <p:spPr>
              <a:xfrm>
                <a:off x="412348" y="4399215"/>
                <a:ext cx="5513906" cy="615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ru-RU">
                            <a:latin typeface="Cambria Math"/>
                          </a:rPr>
                          <m:t>тр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𝑣</m:t>
                        </m:r>
                      </m:den>
                    </m:f>
                    <m:r>
                      <a:rPr lang="ru-RU" i="1">
                        <a:latin typeface="Cambria Math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г</m:t>
                            </m:r>
                          </m:sub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ru-RU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2∙</m:t>
                                </m:r>
                                <m:sSubSup>
                                  <m:sSubSup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𝑆𝑅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ru-RU" baseline="-25000">
                                        <a:latin typeface="Cambria Math"/>
                                      </a:rPr>
                                      <m:t>b</m:t>
                                    </m:r>
                                  </m:sub>
                                  <m:sup>
                                    <m:r>
                                      <a:rPr lang="ru-RU" baseline="30000">
                                        <a:latin typeface="Cambria Math"/>
                                      </a:rPr>
                                      <m:t>дет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ru-RU" i="1">
                        <a:latin typeface="Cambria Math"/>
                      </a:rPr>
                      <m:t>=2∙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/>
                          </a:rPr>
                          <m:t>𝑆𝑅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 baseline="-25000">
                            <a:latin typeface="Cambria Math"/>
                          </a:rPr>
                          <m:t>b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aseline="30000">
                            <a:latin typeface="Cambria Math"/>
                          </a:rPr>
                          <m:t>image</m:t>
                        </m:r>
                      </m:sup>
                    </m:sSubSup>
                  </m:oMath>
                </a14:m>
                <a:r>
                  <a:rPr lang="ru-RU" dirty="0"/>
                  <a:t> </a:t>
                </a:r>
              </a:p>
            </p:txBody>
          </p:sp>
        </mc:Choice>
        <mc:Fallback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B6718DED-7418-F8B1-2396-B88498EC37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48" y="4399215"/>
                <a:ext cx="5513906" cy="6157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F733076C-D04E-4E45-D9BB-77C2F322FAED}"/>
                  </a:ext>
                </a:extLst>
              </p:cNvPr>
              <p:cNvSpPr/>
              <p:nvPr/>
            </p:nvSpPr>
            <p:spPr>
              <a:xfrm>
                <a:off x="478895" y="5115633"/>
                <a:ext cx="5170065" cy="677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/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г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i="1">
                                <a:latin typeface="Cambria Math"/>
                              </a:rPr>
                              <m:t>𝑆𝐷𝐷</m:t>
                            </m:r>
                          </m:num>
                          <m:den>
                            <m:r>
                              <a:rPr lang="ru-RU" i="1">
                                <a:latin typeface="Cambria Math"/>
                              </a:rPr>
                              <m:t>𝑓</m:t>
                            </m:r>
                          </m:den>
                        </m:f>
                        <m:r>
                          <a:rPr lang="ru-RU" i="1">
                            <a:latin typeface="Cambria Math"/>
                          </a:rPr>
                          <m:t>−1</m:t>
                        </m:r>
                      </m:e>
                    </m:d>
                    <m:r>
                      <a:rPr lang="ru-RU" i="1">
                        <a:latin typeface="Cambria Math"/>
                      </a:rPr>
                      <m:t>∙</m:t>
                    </m:r>
                    <m:r>
                      <a:rPr lang="ru-RU" i="1">
                        <a:latin typeface="Cambria Math"/>
                      </a:rPr>
                      <m:t>𝑑</m:t>
                    </m:r>
                    <m:r>
                      <a:rPr lang="ru-RU" i="1">
                        <a:latin typeface="Cambria Math"/>
                      </a:rPr>
                      <m:t>=(</m:t>
                    </m:r>
                    <m:r>
                      <a:rPr lang="ru-RU" i="1">
                        <a:latin typeface="Cambria Math"/>
                      </a:rPr>
                      <m:t>𝑣</m:t>
                    </m:r>
                    <m:r>
                      <a:rPr lang="ru-RU" i="1">
                        <a:latin typeface="Cambria Math"/>
                      </a:rPr>
                      <m:t>−1)∙</m:t>
                    </m:r>
                    <m:r>
                      <a:rPr lang="ru-RU" i="1">
                        <a:latin typeface="Cambria Math"/>
                      </a:rPr>
                      <m:t>𝑑</m:t>
                    </m:r>
                  </m:oMath>
                </a14:m>
                <a:r>
                  <a:rPr lang="ru-RU" dirty="0"/>
                  <a:t> </a:t>
                </a:r>
              </a:p>
            </p:txBody>
          </p:sp>
        </mc:Choice>
        <mc:Fallback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F733076C-D04E-4E45-D9BB-77C2F322FA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95" y="5115633"/>
                <a:ext cx="5170065" cy="677558"/>
              </a:xfrm>
              <a:prstGeom prst="rect">
                <a:avLst/>
              </a:prstGeom>
              <a:blipFill>
                <a:blip r:embed="rId6"/>
                <a:stretch>
                  <a:fillRect l="-1887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Объект 9">
            <a:extLst>
              <a:ext uri="{FF2B5EF4-FFF2-40B4-BE49-F238E27FC236}">
                <a16:creationId xmlns:a16="http://schemas.microsoft.com/office/drawing/2014/main" id="{64DDC654-9A4C-4531-BF7B-38CA60D29D55}"/>
              </a:ext>
            </a:extLst>
          </p:cNvPr>
          <p:cNvPicPr>
            <a:picLocks noGrp="1"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7303" y="983640"/>
            <a:ext cx="3785393" cy="47797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3F61624-116D-0AE6-E04A-D126448D5CD3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t="3100" r="2181" b="3596"/>
          <a:stretch/>
        </p:blipFill>
        <p:spPr bwMode="auto">
          <a:xfrm>
            <a:off x="4275006" y="684543"/>
            <a:ext cx="3828581" cy="296587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A183A1BF-0335-6F48-5545-9F791FD16247}"/>
                  </a:ext>
                </a:extLst>
              </p:cNvPr>
              <p:cNvSpPr/>
              <p:nvPr/>
            </p:nvSpPr>
            <p:spPr>
              <a:xfrm>
                <a:off x="6265748" y="4161137"/>
                <a:ext cx="2165271" cy="611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𝑆𝑅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>
                            <a:latin typeface="Cambria Math"/>
                          </a:rPr>
                          <m:t>b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ru-RU">
                            <a:latin typeface="Cambria Math"/>
                          </a:rPr>
                          <m:t>image</m:t>
                        </m:r>
                      </m:sup>
                    </m:sSubSup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тр</m:t>
                            </m:r>
                          </m:sub>
                        </m:sSub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 </a:t>
                </a:r>
              </a:p>
            </p:txBody>
          </p:sp>
        </mc:Choice>
        <mc:Fallback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A183A1BF-0335-6F48-5545-9F791FD162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748" y="4161137"/>
                <a:ext cx="2165271" cy="6111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1B414C0D-6A0B-1EED-F65F-FC57548FBB0F}"/>
                  </a:ext>
                </a:extLst>
              </p:cNvPr>
              <p:cNvSpPr/>
              <p:nvPr/>
            </p:nvSpPr>
            <p:spPr>
              <a:xfrm>
                <a:off x="5259430" y="4940717"/>
                <a:ext cx="3007873" cy="695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Sup>
                      <m:sSubSupPr>
                        <m:ctrlPr>
                          <a:rPr lang="ru-RU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latin typeface="Cambria Math"/>
                          </a:rPr>
                          <m:t>𝑆𝑅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 sz="1200">
                            <a:latin typeface="Cambria Math"/>
                          </a:rPr>
                          <m:t>b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ru-RU" sz="1200">
                            <a:latin typeface="Cambria Math"/>
                          </a:rPr>
                          <m:t>image</m:t>
                        </m:r>
                      </m:sup>
                    </m:sSubSup>
                  </m:oMath>
                </a14:m>
                <a:r>
                  <a:rPr lang="ru-RU" sz="1200" dirty="0"/>
                  <a:t> характеризует наименьший размер объекта, который виден на цифровом изображении</a:t>
                </a:r>
              </a:p>
            </p:txBody>
          </p:sp>
        </mc:Choice>
        <mc:Fallback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1B414C0D-6A0B-1EED-F65F-FC57548FB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430" y="4940717"/>
                <a:ext cx="3007873" cy="695640"/>
              </a:xfrm>
              <a:prstGeom prst="rect">
                <a:avLst/>
              </a:prstGeom>
              <a:blipFill>
                <a:blip r:embed="rId10"/>
                <a:stretch>
                  <a:fillRect l="-203" b="-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Рисунок 16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E6438E0-1C1E-F76D-7960-62CD24042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996" y="3946033"/>
            <a:ext cx="2647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347ED12-8474-E967-FD71-684FEEFA4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225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5450EB9-1CCC-4B85-A006-5616DB14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626" y="5652309"/>
            <a:ext cx="3855720" cy="801256"/>
          </a:xfrm>
        </p:spPr>
        <p:txBody>
          <a:bodyPr/>
          <a:lstStyle/>
          <a:p>
            <a:r>
              <a:rPr lang="en-US" dirty="0"/>
              <a:t>High-Performance Wireless a-Si Flat Panel Detector</a:t>
            </a:r>
            <a:endParaRPr lang="ru-RU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077F6959-E9AC-4ADA-9E63-B57408F4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53" y="652663"/>
            <a:ext cx="3855720" cy="2650373"/>
          </a:xfrm>
        </p:spPr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A7B6E1-3041-43C8-B620-7F2ECA0A62CD}"/>
              </a:ext>
            </a:extLst>
          </p:cNvPr>
          <p:cNvSpPr txBox="1"/>
          <p:nvPr/>
        </p:nvSpPr>
        <p:spPr>
          <a:xfrm>
            <a:off x="3497623" y="6134105"/>
            <a:ext cx="158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NDT </a:t>
            </a:r>
            <a:r>
              <a:rPr lang="ru-RU" dirty="0">
                <a:solidFill>
                  <a:schemeClr val="tx2"/>
                </a:solidFill>
              </a:rPr>
              <a:t>0</a:t>
            </a:r>
            <a:r>
              <a:rPr lang="en-US" dirty="0">
                <a:solidFill>
                  <a:schemeClr val="tx2"/>
                </a:solidFill>
              </a:rPr>
              <a:t>1417MA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DC2C1E2-5FF8-4536-967C-1D72E6751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9765" y="997526"/>
            <a:ext cx="6027977" cy="4703478"/>
          </a:xfrm>
        </p:spPr>
      </p:pic>
      <p:sp>
        <p:nvSpPr>
          <p:cNvPr id="13" name="Заголовок 10">
            <a:extLst>
              <a:ext uri="{FF2B5EF4-FFF2-40B4-BE49-F238E27FC236}">
                <a16:creationId xmlns:a16="http://schemas.microsoft.com/office/drawing/2014/main" id="{FCFDEE37-1B9E-4F64-8CDE-0794D4B85060}"/>
              </a:ext>
            </a:extLst>
          </p:cNvPr>
          <p:cNvSpPr txBox="1">
            <a:spLocks/>
          </p:cNvSpPr>
          <p:nvPr/>
        </p:nvSpPr>
        <p:spPr>
          <a:xfrm>
            <a:off x="434653" y="805063"/>
            <a:ext cx="4346688" cy="2749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u="sng" dirty="0"/>
              <a:t>Высокопроизводительный </a:t>
            </a:r>
            <a:r>
              <a:rPr lang="ru-RU" sz="2800" dirty="0"/>
              <a:t>беспроводной плоскопанельный </a:t>
            </a:r>
          </a:p>
          <a:p>
            <a:r>
              <a:rPr lang="ru-RU" sz="2800" dirty="0"/>
              <a:t>детектор</a:t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C83AB03-40A0-0878-141F-A334A31BD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3" y="4513329"/>
            <a:ext cx="2255490" cy="88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DE9F79-166F-04D1-ED2B-01F8C4E68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94" y="2101615"/>
            <a:ext cx="2752725" cy="2670849"/>
          </a:xfrm>
          <a:prstGeom prst="rect">
            <a:avLst/>
          </a:prstGeom>
          <a:noFill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A908BC3-3537-044D-A0F5-ACC1C40DB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329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1A7EB-4C96-4D4C-BE4F-6CD057CA8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12" y="611155"/>
            <a:ext cx="3855720" cy="2157884"/>
          </a:xfrm>
        </p:spPr>
        <p:txBody>
          <a:bodyPr>
            <a:normAutofit/>
          </a:bodyPr>
          <a:lstStyle/>
          <a:p>
            <a:r>
              <a:rPr lang="ru-RU" sz="2800" b="1" u="sng" dirty="0"/>
              <a:t>Портативный</a:t>
            </a:r>
            <a:r>
              <a:rPr lang="ru-RU" sz="2800" dirty="0"/>
              <a:t> плоскопанельный детектор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6380F8-C17D-4AED-B821-DF6CBCC49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312" y="5782597"/>
            <a:ext cx="3353578" cy="573032"/>
          </a:xfrm>
        </p:spPr>
        <p:txBody>
          <a:bodyPr>
            <a:normAutofit fontScale="92500"/>
          </a:bodyPr>
          <a:lstStyle/>
          <a:p>
            <a:r>
              <a:rPr lang="en-US" dirty="0"/>
              <a:t>Portable NDT Flat Panel Detector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78BE69-F404-46CA-A4BA-0D3F1FCBA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800" y="987647"/>
            <a:ext cx="6136723" cy="5081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EA3B73-9AD7-4000-A6E9-4DEC519A1770}"/>
              </a:ext>
            </a:extLst>
          </p:cNvPr>
          <p:cNvSpPr txBox="1"/>
          <p:nvPr/>
        </p:nvSpPr>
        <p:spPr>
          <a:xfrm>
            <a:off x="3369903" y="6170963"/>
            <a:ext cx="131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NDT 0002P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" name="Рисунок 2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D8741D1-D8DE-84F9-0889-B8365FB6F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2" y="4710880"/>
            <a:ext cx="2255490" cy="88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C2DADE-54A2-F660-3498-F2FFB737A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94" y="2404535"/>
            <a:ext cx="2752725" cy="2670849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87AAFF7-BFDE-B744-CE30-7586FB342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588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9C07DB34-B470-4E3F-B41A-B195E26E3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5121" y="1321238"/>
            <a:ext cx="6068454" cy="454616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5450EB9-1CCC-4B85-A006-5616DB14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626" y="5517515"/>
            <a:ext cx="3855720" cy="801256"/>
          </a:xfrm>
        </p:spPr>
        <p:txBody>
          <a:bodyPr/>
          <a:lstStyle/>
          <a:p>
            <a:r>
              <a:rPr lang="en-US" dirty="0"/>
              <a:t>Wireless Bendadle Flat Panel Detector for Industrial Systems</a:t>
            </a:r>
            <a:endParaRPr lang="ru-RU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077F6959-E9AC-4ADA-9E63-B57408F4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26" y="47837"/>
            <a:ext cx="3855720" cy="2650373"/>
          </a:xfrm>
        </p:spPr>
        <p:txBody>
          <a:bodyPr>
            <a:normAutofit fontScale="90000"/>
          </a:bodyPr>
          <a:lstStyle/>
          <a:p>
            <a:r>
              <a:rPr lang="ru-RU" sz="2800" b="1" u="sng" dirty="0"/>
              <a:t>Изогнутый</a:t>
            </a:r>
            <a:r>
              <a:rPr lang="ru-RU" sz="2800" dirty="0"/>
              <a:t> беспроводной плоскопанельный детектор для промышленных систем</a:t>
            </a:r>
            <a:br>
              <a:rPr lang="ru-RU" dirty="0"/>
            </a:b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A7B6E1-3041-43C8-B620-7F2ECA0A62CD}"/>
              </a:ext>
            </a:extLst>
          </p:cNvPr>
          <p:cNvSpPr txBox="1"/>
          <p:nvPr/>
        </p:nvSpPr>
        <p:spPr>
          <a:xfrm>
            <a:off x="3765680" y="6318771"/>
            <a:ext cx="142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NDT </a:t>
            </a:r>
            <a:r>
              <a:rPr lang="ru-RU" dirty="0">
                <a:solidFill>
                  <a:schemeClr val="tx2"/>
                </a:solidFill>
              </a:rPr>
              <a:t>0410</a:t>
            </a:r>
            <a:r>
              <a:rPr lang="en-US" dirty="0">
                <a:solidFill>
                  <a:schemeClr val="tx2"/>
                </a:solidFill>
              </a:rPr>
              <a:t>BA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" name="Рисунок 1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CE0B306-D846-59B3-34DA-5B1E4B594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1" y="4159790"/>
            <a:ext cx="2255490" cy="88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73E5B9-B0F8-49A8-42C6-329F349DC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37" y="2364609"/>
            <a:ext cx="2752725" cy="2670849"/>
          </a:xfrm>
          <a:prstGeom prst="rect">
            <a:avLst/>
          </a:prstGeom>
          <a:noFill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E98EFDB-D6F1-3F11-59BE-DD9170360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487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3FB027-8836-3F3C-0229-E4775601F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7" y="2874527"/>
            <a:ext cx="1676210" cy="1626353"/>
          </a:xfrm>
          <a:prstGeom prst="rect">
            <a:avLst/>
          </a:prstGeom>
          <a:noFill/>
        </p:spPr>
      </p:pic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95EB10F1-76A7-488A-A828-A2E3B514155A}"/>
              </a:ext>
            </a:extLst>
          </p:cNvPr>
          <p:cNvGraphicFramePr>
            <a:graphicFrameLocks noGrp="1"/>
          </p:cNvGraphicFramePr>
          <p:nvPr/>
        </p:nvGraphicFramePr>
        <p:xfrm>
          <a:off x="1625310" y="824976"/>
          <a:ext cx="9714524" cy="52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3867">
                  <a:extLst>
                    <a:ext uri="{9D8B030D-6E8A-4147-A177-3AD203B41FA5}">
                      <a16:colId xmlns:a16="http://schemas.microsoft.com/office/drawing/2014/main" val="2096601456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2072022294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1138897375"/>
                    </a:ext>
                  </a:extLst>
                </a:gridCol>
                <a:gridCol w="2852057">
                  <a:extLst>
                    <a:ext uri="{9D8B030D-6E8A-4147-A177-3AD203B41FA5}">
                      <a16:colId xmlns:a16="http://schemas.microsoft.com/office/drawing/2014/main" val="24515099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Технические характеристики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NDT </a:t>
                      </a:r>
                      <a:r>
                        <a:rPr lang="ru-RU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1417MA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NDT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0002Р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NDT 0410BA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6144255"/>
                  </a:ext>
                </a:extLst>
              </a:tr>
              <a:tr h="391926">
                <a:tc>
                  <a:txBody>
                    <a:bodyPr/>
                    <a:lstStyle/>
                    <a:p>
                      <a:r>
                        <a:rPr lang="ru-RU" sz="1600" dirty="0"/>
                        <a:t>Технология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A-Si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CMOS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Flexible TFT / PD matrix panel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193089"/>
                  </a:ext>
                </a:extLst>
              </a:tr>
              <a:tr h="391926">
                <a:tc>
                  <a:txBody>
                    <a:bodyPr/>
                    <a:lstStyle/>
                    <a:p>
                      <a:r>
                        <a:rPr lang="ru-RU" sz="1600" dirty="0"/>
                        <a:t>Тип сцинтиллятора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Gadox</a:t>
                      </a: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 CsI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CsI on FOP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GOS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570477"/>
                  </a:ext>
                </a:extLst>
              </a:tr>
              <a:tr h="391926">
                <a:tc>
                  <a:txBody>
                    <a:bodyPr/>
                    <a:lstStyle/>
                    <a:p>
                      <a:r>
                        <a:rPr lang="ru-RU" sz="1600" dirty="0"/>
                        <a:t>Размер изображения (мм)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350 × 430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 x 36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102.4 × 256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637844"/>
                  </a:ext>
                </a:extLst>
              </a:tr>
              <a:tr h="391926">
                <a:tc>
                  <a:txBody>
                    <a:bodyPr/>
                    <a:lstStyle/>
                    <a:p>
                      <a:r>
                        <a:rPr lang="ru-RU" sz="1600" dirty="0"/>
                        <a:t>Матрица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3500 × 4300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1300x1800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1024 × 2560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161447"/>
                  </a:ext>
                </a:extLst>
              </a:tr>
              <a:tr h="391926">
                <a:tc>
                  <a:txBody>
                    <a:bodyPr/>
                    <a:lstStyle/>
                    <a:p>
                      <a:r>
                        <a:rPr lang="ru-RU" sz="1600" dirty="0"/>
                        <a:t>Размер пикселя (нм)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560486"/>
                  </a:ext>
                </a:extLst>
              </a:tr>
              <a:tr h="391926">
                <a:tc>
                  <a:txBody>
                    <a:bodyPr/>
                    <a:lstStyle/>
                    <a:p>
                      <a:r>
                        <a:rPr lang="ru-RU" sz="1600" dirty="0"/>
                        <a:t>Диапазон напряжения рентгеновского излучения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 kV~ 370 kV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40kV - 160kV/320kV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40kV - </a:t>
                      </a:r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450</a:t>
                      </a: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kV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957990"/>
                  </a:ext>
                </a:extLst>
              </a:tr>
              <a:tr h="391926">
                <a:tc>
                  <a:txBody>
                    <a:bodyPr/>
                    <a:lstStyle/>
                    <a:p>
                      <a:r>
                        <a:rPr lang="ru-RU" sz="1600" dirty="0"/>
                        <a:t>Габариты (мм)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465 × 390 × 20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 × 38 × 11/17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155× 364 × 28（FPD）</a:t>
                      </a:r>
                    </a:p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144 × 118 × 30.5（ECU）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373223"/>
                  </a:ext>
                </a:extLst>
              </a:tr>
              <a:tr h="391926">
                <a:tc>
                  <a:txBody>
                    <a:bodyPr/>
                    <a:lstStyle/>
                    <a:p>
                      <a:r>
                        <a:rPr lang="ru-RU" sz="1600" dirty="0"/>
                        <a:t>Вес (кг)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≤5.2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≤0.5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≤2.5（Only FPD）</a:t>
                      </a:r>
                    </a:p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≤3.5（With ECU）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569026"/>
                  </a:ext>
                </a:extLst>
              </a:tr>
              <a:tr h="391926">
                <a:tc>
                  <a:txBody>
                    <a:bodyPr/>
                    <a:lstStyle/>
                    <a:p>
                      <a:r>
                        <a:rPr lang="ru-RU" sz="1600" dirty="0"/>
                        <a:t>Потребляемая мощность</a:t>
                      </a:r>
                      <a:r>
                        <a:rPr lang="en-US" sz="1600" dirty="0"/>
                        <a:t> (</a:t>
                      </a:r>
                      <a:r>
                        <a:rPr lang="ru-RU" sz="1600" dirty="0"/>
                        <a:t>Вт)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5370412"/>
                  </a:ext>
                </a:extLst>
              </a:tr>
              <a:tr h="391926">
                <a:tc>
                  <a:txBody>
                    <a:bodyPr/>
                    <a:lstStyle/>
                    <a:p>
                      <a:r>
                        <a:rPr lang="ru-RU" sz="1600" dirty="0"/>
                        <a:t>Рабочая температура (°С)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-10 ~ 50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-10 ~ 40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-20 ~ 50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826197"/>
                  </a:ext>
                </a:extLst>
              </a:tr>
              <a:tr h="391926">
                <a:tc>
                  <a:txBody>
                    <a:bodyPr/>
                    <a:lstStyle/>
                    <a:p>
                      <a:r>
                        <a:rPr lang="ru-RU" sz="1600" dirty="0"/>
                        <a:t>Рабочая влажность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~ 90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~ 90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~ 90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85839"/>
                  </a:ext>
                </a:extLst>
              </a:tr>
            </a:tbl>
          </a:graphicData>
        </a:graphic>
      </p:graphicFrame>
      <p:pic>
        <p:nvPicPr>
          <p:cNvPr id="2" name="Рисунок 1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8261701-CEFE-5D09-DC8A-67440BF7A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1" y="5910230"/>
            <a:ext cx="2255490" cy="88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C41E500-3930-019F-0FD8-AB00ADEC1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50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5FBFE-01F1-472D-BCE2-97E159011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55" y="324428"/>
            <a:ext cx="10146723" cy="602672"/>
          </a:xfrm>
        </p:spPr>
        <p:txBody>
          <a:bodyPr>
            <a:noAutofit/>
          </a:bodyPr>
          <a:lstStyle/>
          <a:p>
            <a:r>
              <a:rPr lang="ru-RU" sz="3600" dirty="0"/>
              <a:t>Цифровой плоскопанельный детектор в работе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693183-007D-4D9F-AE6E-1C48BA769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625" y="1423555"/>
            <a:ext cx="3614305" cy="481907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6990204-57A3-4297-83A5-065F7AF9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371" y="1423555"/>
            <a:ext cx="3500254" cy="480868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DF4AE45-B5EB-4246-9CB5-BDE177ABB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818" y="1423554"/>
            <a:ext cx="3550553" cy="4808681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781CFE7-6E8E-D929-31D1-E78A4833F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0" y="5884536"/>
            <a:ext cx="2255490" cy="88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4857E67-74D5-F1DE-2CD5-3E0F0298F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536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BAE21FE-4D38-4F49-98EE-7FFBC9AE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0" y="467822"/>
            <a:ext cx="9601200" cy="696191"/>
          </a:xfrm>
        </p:spPr>
        <p:txBody>
          <a:bodyPr>
            <a:noAutofit/>
          </a:bodyPr>
          <a:lstStyle/>
          <a:p>
            <a:r>
              <a:rPr lang="ru-RU" sz="3600" dirty="0"/>
              <a:t>Цифровой плоскопанельный детектор в работе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6A63D1-CDEB-41B0-85FB-8C30D38D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563" y="1517073"/>
            <a:ext cx="3510395" cy="46805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E69E77-0C8B-4F80-A629-FEB59F222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168" y="1517073"/>
            <a:ext cx="3510395" cy="46805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A6272C-C4BA-480E-BED4-211229A70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958" y="1517073"/>
            <a:ext cx="3510395" cy="4680527"/>
          </a:xfrm>
          <a:prstGeom prst="rect">
            <a:avLst/>
          </a:prstGeom>
        </p:spPr>
      </p:pic>
      <p:pic>
        <p:nvPicPr>
          <p:cNvPr id="2" name="Рисунок 1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AFC1E37-7F57-1358-935E-BFE2A0CC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1" y="5910230"/>
            <a:ext cx="2255490" cy="88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4404E0-9D7C-17C1-73E6-55B8A043F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542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EA6BA-7740-C8D9-1319-21AA66625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5F96C56-08B5-BF7B-03EA-07666D3FA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"/>
            <a:ext cx="12167516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Актуализация стандарта “Специалист по неразрушающему контролю”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1CA5690-AE1A-0526-1677-9CC40CAA2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2</a:t>
            </a:fld>
            <a:endParaRPr lang="ru-RU"/>
          </a:p>
        </p:txBody>
      </p:sp>
      <p:graphicFrame>
        <p:nvGraphicFramePr>
          <p:cNvPr id="3" name="Объект 4">
            <a:extLst>
              <a:ext uri="{FF2B5EF4-FFF2-40B4-BE49-F238E27FC236}">
                <a16:creationId xmlns:a16="http://schemas.microsoft.com/office/drawing/2014/main" id="{1515B8B7-078F-B6B2-4CEC-A2FC70B114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3799339"/>
              </p:ext>
            </p:extLst>
          </p:nvPr>
        </p:nvGraphicFramePr>
        <p:xfrm>
          <a:off x="243840" y="406519"/>
          <a:ext cx="11855871" cy="330687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1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91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01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5480">
                <a:tc gridSpan="4"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Обобщенные</a:t>
                      </a:r>
                      <a:r>
                        <a:rPr lang="ru-RU" sz="1400" baseline="0" dirty="0"/>
                        <a:t> трудовые действия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400" dirty="0"/>
                        <a:t>Трудовые функции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17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возможные наименования должностей, профессий рабочих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код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уровень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8279">
                <a:tc>
                  <a:txBody>
                    <a:bodyPr/>
                    <a:lstStyle/>
                    <a:p>
                      <a:r>
                        <a:rPr lang="ru-RU" dirty="0"/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Выполнение неразрушающего контроля по технологическим картам с регистрацией результатов контроля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Дефектоскопист по цифровому радиографическому контролю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Выполнение РК цифровым радиографическим методом с регистрацией результатов контроля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A/0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82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623803"/>
                  </a:ext>
                </a:extLst>
              </a:tr>
            </a:tbl>
          </a:graphicData>
        </a:graphic>
      </p:graphicFrame>
      <p:pic>
        <p:nvPicPr>
          <p:cNvPr id="16" name="Picture 2">
            <a:extLst>
              <a:ext uri="{FF2B5EF4-FFF2-40B4-BE49-F238E27FC236}">
                <a16:creationId xmlns:a16="http://schemas.microsoft.com/office/drawing/2014/main" id="{1790F2A0-4062-CC11-3489-E443CB455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9A8909-6EB8-B9F0-FA62-B8F6F3D97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20" y="2971665"/>
            <a:ext cx="11949196" cy="310922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DFF8282-0D93-62AA-C022-BCACF8C95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34981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24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BAE21FE-4D38-4F49-98EE-7FFBC9AE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0" y="518391"/>
            <a:ext cx="9601200" cy="696191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Технико-коммерческое предложение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5D9A610-32C2-45E2-B3BD-9D9281EFC7CB}"/>
              </a:ext>
            </a:extLst>
          </p:cNvPr>
          <p:cNvSpPr/>
          <p:nvPr/>
        </p:nvSpPr>
        <p:spPr>
          <a:xfrm>
            <a:off x="1267660" y="4786197"/>
            <a:ext cx="10311865" cy="123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9555" marR="227965" algn="just">
              <a:lnSpc>
                <a:spcPct val="102000"/>
              </a:lnSpc>
              <a:spcBef>
                <a:spcPts val="195"/>
              </a:spcBef>
              <a:spcAft>
                <a:spcPts val="0"/>
              </a:spcAft>
            </a:pPr>
            <a:r>
              <a:rPr lang="ru-RU" i="1" dirty="0">
                <a:solidFill>
                  <a:schemeClr val="tx2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* Данная сумма, выраженная в китайской валюте — юанях, определяется на основе официального обменного курса, установленного Центральным банком Российской Федерации на момент проведения транзакции с учетом НДС 22%</a:t>
            </a:r>
            <a:endParaRPr lang="ru-RU" sz="1600" dirty="0">
              <a:solidFill>
                <a:schemeClr val="tx2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249555" marR="227965" algn="just">
              <a:lnSpc>
                <a:spcPct val="102000"/>
              </a:lnSpc>
              <a:spcBef>
                <a:spcPts val="195"/>
              </a:spcBef>
              <a:spcAft>
                <a:spcPts val="0"/>
              </a:spcAft>
            </a:pPr>
            <a:r>
              <a:rPr lang="ru-RU" i="1" dirty="0">
                <a:solidFill>
                  <a:schemeClr val="tx2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** Цена в рублях без НДС, без учета командировочных. </a:t>
            </a:r>
            <a:endParaRPr lang="ru-RU" sz="1600" dirty="0">
              <a:solidFill>
                <a:schemeClr val="tx2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2" name="Рисунок 1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73BD143-9274-66BA-B3A2-A9AA420F8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331" y="5970949"/>
            <a:ext cx="2255490" cy="88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25389A-0498-420A-8E14-BFDDC1D56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56367"/>
            <a:ext cx="2095068" cy="2032753"/>
          </a:xfrm>
          <a:prstGeom prst="rect">
            <a:avLst/>
          </a:prstGeom>
          <a:noFill/>
        </p:spPr>
      </p:pic>
      <p:graphicFrame>
        <p:nvGraphicFramePr>
          <p:cNvPr id="12" name="Таблица 7">
            <a:extLst>
              <a:ext uri="{FF2B5EF4-FFF2-40B4-BE49-F238E27FC236}">
                <a16:creationId xmlns:a16="http://schemas.microsoft.com/office/drawing/2014/main" id="{BBD14914-31AF-4EAF-806A-C21A34D6C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688012"/>
              </p:ext>
            </p:extLst>
          </p:nvPr>
        </p:nvGraphicFramePr>
        <p:xfrm>
          <a:off x="2009140" y="1106220"/>
          <a:ext cx="9926186" cy="3571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442">
                  <a:extLst>
                    <a:ext uri="{9D8B030D-6E8A-4147-A177-3AD203B41FA5}">
                      <a16:colId xmlns:a16="http://schemas.microsoft.com/office/drawing/2014/main" val="2096601456"/>
                    </a:ext>
                  </a:extLst>
                </a:gridCol>
                <a:gridCol w="986230">
                  <a:extLst>
                    <a:ext uri="{9D8B030D-6E8A-4147-A177-3AD203B41FA5}">
                      <a16:colId xmlns:a16="http://schemas.microsoft.com/office/drawing/2014/main" val="2072022294"/>
                    </a:ext>
                  </a:extLst>
                </a:gridCol>
                <a:gridCol w="934323">
                  <a:extLst>
                    <a:ext uri="{9D8B030D-6E8A-4147-A177-3AD203B41FA5}">
                      <a16:colId xmlns:a16="http://schemas.microsoft.com/office/drawing/2014/main" val="1138897375"/>
                    </a:ext>
                  </a:extLst>
                </a:gridCol>
                <a:gridCol w="1400191">
                  <a:extLst>
                    <a:ext uri="{9D8B030D-6E8A-4147-A177-3AD203B41FA5}">
                      <a16:colId xmlns:a16="http://schemas.microsoft.com/office/drawing/2014/main" val="2451509919"/>
                    </a:ext>
                  </a:extLst>
                </a:gridCol>
              </a:tblGrid>
              <a:tr h="391035">
                <a:tc>
                  <a:txBody>
                    <a:bodyPr/>
                    <a:lstStyle/>
                    <a:p>
                      <a:pPr marL="67945" algn="ctr">
                        <a:lnSpc>
                          <a:spcPts val="109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Товары (работы, услуги)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marR="317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Кол-во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32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Цена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6144255"/>
                  </a:ext>
                </a:extLst>
              </a:tr>
              <a:tr h="63166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Промышленный гибкий беспроводной цифровой детектор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NDT0410BA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marR="317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 b="0" spc="-50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</a:t>
                      </a:r>
                      <a:endParaRPr lang="ru-RU" sz="1600" b="0" dirty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 b="0" spc="-25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шт.</a:t>
                      </a:r>
                      <a:endParaRPr lang="ru-RU" sz="1600" b="0" dirty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348 000*</a:t>
                      </a:r>
                    </a:p>
                    <a:p>
                      <a:pPr algn="ctr"/>
                      <a:endParaRPr lang="ru-RU" sz="16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570477"/>
                  </a:ext>
                </a:extLst>
              </a:tr>
              <a:tr h="63166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Промышленный плоскопанельный беспроводной цифровой детектор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NDT 1417MA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marR="3175"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600" b="0" spc="-5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</a:t>
                      </a:r>
                      <a:endParaRPr lang="ru-RU" sz="1600" b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600" b="0" spc="-25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шт.</a:t>
                      </a:r>
                      <a:endParaRPr lang="ru-RU" sz="1600" b="0" dirty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228 000*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637844"/>
                  </a:ext>
                </a:extLst>
              </a:tr>
              <a:tr h="427488"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Программное обеспечение </a:t>
                      </a:r>
                      <a:r>
                        <a:rPr lang="ru-RU" sz="1600" b="1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«</a:t>
                      </a:r>
                      <a:r>
                        <a:rPr lang="ru-RU" sz="1600" b="1" dirty="0" err="1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ПроСВЕТ</a:t>
                      </a:r>
                      <a:r>
                        <a:rPr lang="ru-RU" sz="1600" b="1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2.0» </a:t>
                      </a:r>
                      <a:r>
                        <a:rPr lang="ru-RU" sz="1600" b="0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для расшифровки снимков и получение изображения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marR="3175"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600" b="0" spc="-50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</a:t>
                      </a:r>
                      <a:endParaRPr lang="ru-RU" sz="1600" b="0" dirty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600" b="0" spc="-25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шт.</a:t>
                      </a:r>
                      <a:endParaRPr lang="ru-RU" sz="1600" b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 b="0" spc="-1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26 000*</a:t>
                      </a:r>
                      <a:endParaRPr lang="ru-RU" sz="1600" b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161447"/>
                  </a:ext>
                </a:extLst>
              </a:tr>
              <a:tr h="531931"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Двухпроволочный эталон </a:t>
                      </a:r>
                      <a:r>
                        <a:rPr lang="ru-RU" sz="1600" b="1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Duplex IQI-D13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marR="3175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600" b="0" spc="-50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1-2</a:t>
                      </a:r>
                      <a:endParaRPr lang="ru-RU" sz="1600" b="0" dirty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1905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600" b="0" spc="-2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чел.</a:t>
                      </a:r>
                      <a:endParaRPr lang="ru-RU" sz="1600" b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algn="ctr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 </a:t>
                      </a:r>
                    </a:p>
                    <a:p>
                      <a:pPr marL="6794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 b="0" spc="-1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16 500*</a:t>
                      </a:r>
                      <a:endParaRPr lang="ru-RU" sz="1600" b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560486"/>
                  </a:ext>
                </a:extLst>
              </a:tr>
              <a:tr h="8976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Организация профессионального обучения 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«Радиационный неразрушающий контроль с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применением цифровой радиографии» на территории заказчика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marR="317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 b="0" spc="-50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</a:t>
                      </a:r>
                      <a:endParaRPr lang="ru-RU" sz="1600" b="0" dirty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 b="0" spc="-25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шт.</a:t>
                      </a:r>
                      <a:endParaRPr lang="ru-RU" sz="1600" b="0" dirty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algn="ctr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 </a:t>
                      </a:r>
                    </a:p>
                    <a:p>
                      <a:pPr marL="14732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 b="0" spc="-10" dirty="0">
                          <a:effectLst/>
                          <a:latin typeface="+mn-lt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60 000**</a:t>
                      </a:r>
                      <a:endParaRPr lang="ru-RU" sz="1600" b="0" dirty="0">
                        <a:effectLst/>
                        <a:latin typeface="+mn-lt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957990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2DE92EE5-7183-3837-1055-06A165AFB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25" y="29260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189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37600" y="6356376"/>
            <a:ext cx="2844800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256C0F-FA6A-1741-8D13-CC901FB2D4ED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DCBDF8-F85D-F525-4737-A8BB2BD11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475328F-B3D4-138B-3BCA-47E709456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EBD14980-5C23-48DF-99EF-DF3CB9E2EE9E}"/>
              </a:ext>
            </a:extLst>
          </p:cNvPr>
          <p:cNvSpPr txBox="1"/>
          <p:nvPr/>
        </p:nvSpPr>
        <p:spPr>
          <a:xfrm>
            <a:off x="460209" y="4633781"/>
            <a:ext cx="5943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</a:rPr>
              <a:t>Шахматов Денис Михайлович, </a:t>
            </a:r>
          </a:p>
          <a:p>
            <a:r>
              <a:rPr lang="ru-RU" b="1" dirty="0">
                <a:solidFill>
                  <a:srgbClr val="0070C0"/>
                </a:solidFill>
              </a:rPr>
              <a:t>к. т. н., руководитель группы компаний «Сварка 74» (интегратор робототехнических решений для промышленных предприятий)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2B4EA3-3B7D-48C6-9FB8-08DFF704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78" y="88900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DB2800-DA4C-4E68-A7C5-515531E2C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9916" y="427326"/>
            <a:ext cx="3037963" cy="4192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 выглядит как небо, на открытом воздухе, строительство,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E4903714-49B6-4369-A343-F0C8948A5C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88" y="3337467"/>
            <a:ext cx="3464054" cy="2592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 выглядит как машина, в помещении, колесо, завод&#10;&#10;Автоматически созданное описание">
            <a:extLst>
              <a:ext uri="{FF2B5EF4-FFF2-40B4-BE49-F238E27FC236}">
                <a16:creationId xmlns:a16="http://schemas.microsoft.com/office/drawing/2014/main" id="{7986C603-D4C2-4EA7-AA88-4832BCD0F9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99" y="516397"/>
            <a:ext cx="3422243" cy="2566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5B7DDB3A-BE27-4A12-9DA8-824B9418C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9652" y="2380177"/>
            <a:ext cx="3142137" cy="148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dirty="0">
                <a:ea typeface="DM Sans" pitchFamily="2" charset="0"/>
                <a:cs typeface="Times New Roman" panose="02020603050405020304" pitchFamily="18" charset="0"/>
              </a:rPr>
              <a:t>ООО НПП «Сварка-74»</a:t>
            </a:r>
            <a:br>
              <a:rPr lang="ru-RU" altLang="ru-RU" dirty="0">
                <a:ea typeface="DM Sans" pitchFamily="2" charset="0"/>
                <a:cs typeface="Times New Roman" panose="02020603050405020304" pitchFamily="18" charset="0"/>
              </a:rPr>
            </a:br>
            <a:r>
              <a:rPr lang="en-US" altLang="ru-RU" dirty="0">
                <a:ea typeface="DM Sans" pitchFamily="2" charset="0"/>
                <a:cs typeface="Times New Roman" panose="02020603050405020304" pitchFamily="18" charset="0"/>
              </a:rPr>
              <a:t>Email</a:t>
            </a:r>
            <a:r>
              <a:rPr lang="ru-RU" altLang="ru-RU" dirty="0">
                <a:ea typeface="DM Sans" pitchFamily="2" charset="0"/>
                <a:cs typeface="Times New Roman" panose="02020603050405020304" pitchFamily="18" charset="0"/>
              </a:rPr>
              <a:t>: </a:t>
            </a:r>
            <a:r>
              <a:rPr lang="en-US" altLang="ru-RU" dirty="0">
                <a:solidFill>
                  <a:srgbClr val="0070C0"/>
                </a:solidFill>
                <a:ea typeface="DM Sans" pitchFamily="2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info@robotosvarka.ru</a:t>
            </a:r>
            <a:endParaRPr lang="ru-RU" altLang="ru-RU" dirty="0">
              <a:solidFill>
                <a:srgbClr val="0070C0"/>
              </a:solidFill>
              <a:ea typeface="DM Sans" pitchFamily="2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dirty="0">
                <a:ea typeface="DM Sans" pitchFamily="2" charset="0"/>
                <a:cs typeface="Times New Roman" panose="02020603050405020304" pitchFamily="18" charset="0"/>
              </a:rPr>
              <a:t>Телефон: 8-804-333-19-19</a:t>
            </a:r>
            <a:endParaRPr lang="en-US" altLang="ru-RU" dirty="0">
              <a:ea typeface="DM Sans" pitchFamily="2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dirty="0">
                <a:ea typeface="DM Sans" pitchFamily="2" charset="0"/>
                <a:cs typeface="Times New Roman" panose="02020603050405020304" pitchFamily="18" charset="0"/>
              </a:rPr>
              <a:t>Адрес: г. Челябинск, ул. Днепропетровская, 23.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BD0A0F-9733-4AC7-BBF4-798BB9C657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3924264"/>
            <a:ext cx="1647825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971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78223-201D-C332-8AFE-67621BBE4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99B874D-B1E1-BBD2-1F7F-1BE6191C1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"/>
            <a:ext cx="12167516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Стандарт “Специалист по неразрушающему контролю”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BD07FBC-6A9E-6755-32CB-CCA1E404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7E8A6F0-0816-8BA7-F423-77BE6F380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2A8CEE-A315-7A8A-36BC-D2E865676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240" y="504244"/>
            <a:ext cx="8485001" cy="6063461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FE7ADF2-689C-AAD0-BAC8-DBE1DF06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5" y="5082503"/>
            <a:ext cx="2647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D59682A-88E2-630C-1477-B86404E11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832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F98FD-1445-E3CA-EA66-42E79EBD9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8C5E008-2B59-D630-5A45-B2F5F589D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"/>
            <a:ext cx="12167516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Стандарт “Специалист по неразрушающему контролю”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FE5682C-00E1-144C-E047-0E034BFE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6EE00D5-ACE4-22C4-0FAC-0B9F61853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0EB733-14E7-F165-8477-39002C75E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40" y="466190"/>
            <a:ext cx="7640319" cy="5626345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3BFE6CA-6479-E1B0-24F4-E4E275FF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83" y="4799664"/>
            <a:ext cx="2647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8D46984-C5B0-B162-9517-559224010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879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DCEC5-0C95-DD54-637A-6BE4EED52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0AB7BAE-691C-289C-8865-060A347FB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"/>
            <a:ext cx="12167516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Стандарт “Специалист по неразрушающему контролю”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8CF57C2-5D69-43CC-22BB-EC904F45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36BB85D-B67E-AC60-7008-0BFE17029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6F609E-45C4-C44F-47A3-3D2EB026D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946" y="457073"/>
            <a:ext cx="6567893" cy="5888138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44DA533-B44B-0D7F-6EB8-36BA90A04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5314976"/>
            <a:ext cx="2647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0045EF6-5D36-8027-9D8F-C7DF2C8B5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695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C53B9-7AE4-F045-8F53-B60B9DD30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D6B8F2E-1944-EF78-E1AF-0607C0298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"/>
            <a:ext cx="12167516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Параметры, определяющие качество ЦР ДСЕ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946BCD-8D26-BB66-F785-5CF2DC247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DDA23D8-A17A-6043-DF19-1127757EA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B20A07-2798-A10A-47C5-55065E7F4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00" y="684543"/>
            <a:ext cx="8361679" cy="5115159"/>
          </a:xfrm>
          <a:prstGeom prst="rect">
            <a:avLst/>
          </a:prstGeom>
        </p:spPr>
      </p:pic>
      <p:pic>
        <p:nvPicPr>
          <p:cNvPr id="4" name="Рисунок 3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E3FB140-419F-AE98-15FE-AD7D60703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63" y="5132057"/>
            <a:ext cx="2647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1ADA226-5D30-A131-0CCF-64AC0772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096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510AB-6F38-D010-D116-E285B5B36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696E12C-7328-8CAA-0DA6-C8517A046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"/>
            <a:ext cx="12167516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НТД, регламентирующие средства и режимы контроля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DC3EB5D-BECA-65A0-8FA9-19294714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4B3E3B3-B271-D951-D660-CD0723FC6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7DB1CB91-F917-8823-8121-33BFCAFCBD7E}"/>
              </a:ext>
            </a:extLst>
          </p:cNvPr>
          <p:cNvSpPr/>
          <p:nvPr/>
        </p:nvSpPr>
        <p:spPr>
          <a:xfrm>
            <a:off x="705982" y="1510397"/>
            <a:ext cx="4738816" cy="30112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80000"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НТД по требованию к качеству результатов контроля продукции</a:t>
            </a:r>
          </a:p>
          <a:p>
            <a:pPr marL="180000"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17636-2-2017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Неразрушающий контроль сварных соединений. Радиографический контроль. Часть 2. Способы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гаммаграфического контроля с применением цифровых детекторов </a:t>
            </a:r>
          </a:p>
          <a:p>
            <a:pPr marL="180000"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 EN 12681-2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Литье. Радиографический контроль. Часть 2. Методы с применением цифровых детекторов</a:t>
            </a:r>
          </a:p>
        </p:txBody>
      </p:sp>
      <p:sp>
        <p:nvSpPr>
          <p:cNvPr id="5" name="Скругленный прямоугольник 14">
            <a:extLst>
              <a:ext uri="{FF2B5EF4-FFF2-40B4-BE49-F238E27FC236}">
                <a16:creationId xmlns:a16="http://schemas.microsoft.com/office/drawing/2014/main" id="{2545E147-B5D5-9297-7E35-EF44F10BCEC9}"/>
              </a:ext>
            </a:extLst>
          </p:cNvPr>
          <p:cNvSpPr/>
          <p:nvPr/>
        </p:nvSpPr>
        <p:spPr>
          <a:xfrm>
            <a:off x="6096000" y="1510397"/>
            <a:ext cx="5431655" cy="37421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80000"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НТД по использованию и выбору ИКИ/ЭЧ</a:t>
            </a:r>
          </a:p>
          <a:p>
            <a:pPr marL="180000"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7512-82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неразрушающий. Соединения сварные. Радиографический метод</a:t>
            </a:r>
          </a:p>
          <a:p>
            <a:pPr marL="180000"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Р ИСО 19232-1-2024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Неразрушающий контроль.  Качество изображения на радиографических снимках. Часть 1. Определение значения качества изображения с использованием индикаторов качества изображения проволочного типа</a:t>
            </a:r>
          </a:p>
          <a:p>
            <a:pPr marL="180000"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Р ИСО 19232-2-2024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Неразрушающий контроль. Качество изображения на радиографических снимках. Часть 2. Определение значения качества изображения с использованием индикаторов качества изображения типа «ступень-отверстие»</a:t>
            </a:r>
          </a:p>
          <a:p>
            <a:pPr marL="180000"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 EN ISO 19232-5-2018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Неразрушающий контроль. Качество изображения на радиографических снимках. Часть 5. Определение значений нерезкости изображения и базового пространственного с использованием  индикаторов качества изображения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двухпроволочного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типа</a:t>
            </a:r>
          </a:p>
        </p:txBody>
      </p:sp>
      <p:pic>
        <p:nvPicPr>
          <p:cNvPr id="7" name="Рисунок 6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55D16E5-48E4-5F9C-3162-751549615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931744"/>
            <a:ext cx="2647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485C3BC-3143-C31C-6D24-B0A5B6463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300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79CA1-7614-B848-0F02-0C4F5D327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9D18068-104D-21C2-16A8-91517B7ED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"/>
            <a:ext cx="12167516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Средства контроля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8B30F7F-ECDE-7F79-23AF-357F44AE8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1565767-BB21-B3BC-366C-9F96A9C40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9183166-519C-285D-6445-C036C805F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1" y="5466705"/>
            <a:ext cx="2255490" cy="88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054010-0381-1330-8907-30BB7B4286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9" y="1074103"/>
            <a:ext cx="2115502" cy="20527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20">
            <a:extLst>
              <a:ext uri="{FF2B5EF4-FFF2-40B4-BE49-F238E27FC236}">
                <a16:creationId xmlns:a16="http://schemas.microsoft.com/office/drawing/2014/main" id="{B7065C08-8802-9A22-FEA7-E9A92053B04E}"/>
              </a:ext>
            </a:extLst>
          </p:cNvPr>
          <p:cNvGrpSpPr>
            <a:grpSpLocks/>
          </p:cNvGrpSpPr>
          <p:nvPr/>
        </p:nvGrpSpPr>
        <p:grpSpPr>
          <a:xfrm>
            <a:off x="2115319" y="619524"/>
            <a:ext cx="3470910" cy="2875279"/>
            <a:chOff x="0" y="0"/>
            <a:chExt cx="5465855" cy="4340934"/>
          </a:xfrm>
        </p:grpSpPr>
        <p:pic>
          <p:nvPicPr>
            <p:cNvPr id="11" name="Image 21">
              <a:extLst>
                <a:ext uri="{FF2B5EF4-FFF2-40B4-BE49-F238E27FC236}">
                  <a16:creationId xmlns:a16="http://schemas.microsoft.com/office/drawing/2014/main" id="{0DD0D642-E5F7-8A75-42E6-213BEB54292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3241" y="1737436"/>
              <a:ext cx="4864098" cy="2603498"/>
            </a:xfrm>
            <a:prstGeom prst="rect">
              <a:avLst/>
            </a:prstGeom>
          </p:spPr>
        </p:pic>
        <p:pic>
          <p:nvPicPr>
            <p:cNvPr id="12" name="Image 22">
              <a:extLst>
                <a:ext uri="{FF2B5EF4-FFF2-40B4-BE49-F238E27FC236}">
                  <a16:creationId xmlns:a16="http://schemas.microsoft.com/office/drawing/2014/main" id="{61B539A6-5B66-06AF-883E-D5E0FA7B1FD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5465855" cy="4159326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CE83DA-459A-C8C5-237F-32FDD9BCA7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55" y="978577"/>
            <a:ext cx="997585" cy="527050"/>
          </a:xfrm>
          <a:prstGeom prst="rect">
            <a:avLst/>
          </a:prstGeom>
        </p:spPr>
      </p:pic>
      <p:pic>
        <p:nvPicPr>
          <p:cNvPr id="15" name="Рисунок 14" descr="Picture background">
            <a:extLst>
              <a:ext uri="{FF2B5EF4-FFF2-40B4-BE49-F238E27FC236}">
                <a16:creationId xmlns:a16="http://schemas.microsoft.com/office/drawing/2014/main" id="{57837C87-67F2-382F-3E5B-A88855CE28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37" y="655289"/>
            <a:ext cx="2414654" cy="1321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" descr="C:\Users\demidov_aa\Desktop\Авиадвигатель\Авиадвигатель обучение РКТ\3. Технология получения цифрового изображения\132_IQI_-_AL_EN_462-1_1.jpg">
            <a:extLst>
              <a:ext uri="{FF2B5EF4-FFF2-40B4-BE49-F238E27FC236}">
                <a16:creationId xmlns:a16="http://schemas.microsoft.com/office/drawing/2014/main" id="{04B5970B-77B1-63B1-F89D-290BA29CC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991" y="679248"/>
            <a:ext cx="2725721" cy="129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demidov_aa\Desktop\Авиадвигатель\Авиадвигатель обучение РКТ\3. Технология получения цифрового изображения\29989728_w640_h640_svintsovye-markirovochnye-znaki.jpg">
            <a:extLst>
              <a:ext uri="{FF2B5EF4-FFF2-40B4-BE49-F238E27FC236}">
                <a16:creationId xmlns:a16="http://schemas.microsoft.com/office/drawing/2014/main" id="{78EE4577-192B-F6EE-B086-7C862E259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552" y="4056891"/>
            <a:ext cx="1898928" cy="19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F:\картинки\6832655967.jpg">
            <a:extLst>
              <a:ext uri="{FF2B5EF4-FFF2-40B4-BE49-F238E27FC236}">
                <a16:creationId xmlns:a16="http://schemas.microsoft.com/office/drawing/2014/main" id="{174A3D49-1048-E396-275D-8EA5045A6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18" y="4023346"/>
            <a:ext cx="2008979" cy="121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F:\картинки\Screenshot at 2026-04-07 11-05-04.png">
            <a:extLst>
              <a:ext uri="{FF2B5EF4-FFF2-40B4-BE49-F238E27FC236}">
                <a16:creationId xmlns:a16="http://schemas.microsoft.com/office/drawing/2014/main" id="{D0933E02-0E13-5A89-2872-3559C2584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5" t="31194" r="21893" b="11281"/>
          <a:stretch/>
        </p:blipFill>
        <p:spPr bwMode="auto">
          <a:xfrm>
            <a:off x="6772593" y="4023346"/>
            <a:ext cx="2946835" cy="165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8E42192-C5E2-2720-6094-1D8D12E3A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230" y="2076588"/>
            <a:ext cx="2256502" cy="203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C9EC238-F38A-FAA6-02F1-163E1722A9CA}"/>
              </a:ext>
            </a:extLst>
          </p:cNvPr>
          <p:cNvSpPr txBox="1"/>
          <p:nvPr/>
        </p:nvSpPr>
        <p:spPr>
          <a:xfrm>
            <a:off x="446392" y="3103229"/>
            <a:ext cx="4501527" cy="427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118110" algn="ctr">
              <a:lnSpc>
                <a:spcPct val="102000"/>
              </a:lnSpc>
              <a:spcBef>
                <a:spcPts val="5"/>
              </a:spcBef>
              <a:buNone/>
            </a:pPr>
            <a:r>
              <a:rPr lang="ru-RU" sz="11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Промышленный плоскопанельный беспроводной цифровой детектор</a:t>
            </a:r>
            <a:endParaRPr lang="en-US" sz="11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FE53865-D598-BF1A-A711-EF2C7D4C9FA2}"/>
              </a:ext>
            </a:extLst>
          </p:cNvPr>
          <p:cNvSpPr/>
          <p:nvPr/>
        </p:nvSpPr>
        <p:spPr>
          <a:xfrm>
            <a:off x="7318335" y="2094042"/>
            <a:ext cx="14192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ИКИ </a:t>
            </a:r>
            <a:r>
              <a:rPr lang="ru-RU" sz="1000" dirty="0" err="1"/>
              <a:t>двупроволочный</a:t>
            </a:r>
            <a:r>
              <a:rPr lang="ru-RU" sz="1000" dirty="0"/>
              <a:t> по </a:t>
            </a:r>
            <a:r>
              <a:rPr lang="en-US" sz="1000" dirty="0"/>
              <a:t>DIN EN ISO 19232-5</a:t>
            </a:r>
            <a:r>
              <a:rPr lang="ru-RU" sz="1000" dirty="0"/>
              <a:t>,  ISO 19232-5 и ASTM E2002.  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968C20E-CDC1-135A-BC60-FCEFF595BB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39" y="646693"/>
            <a:ext cx="2184161" cy="1213423"/>
          </a:xfrm>
          <a:prstGeom prst="rect">
            <a:avLst/>
          </a:prstGeom>
          <a:noFill/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3272364-6EDD-A3B6-A3F7-75BBC8C282CE}"/>
              </a:ext>
            </a:extLst>
          </p:cNvPr>
          <p:cNvSpPr/>
          <p:nvPr/>
        </p:nvSpPr>
        <p:spPr>
          <a:xfrm>
            <a:off x="4873666" y="2124788"/>
            <a:ext cx="18989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Рентгеновский аппарат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70A22F-69E1-8FD8-9150-C3FF83BE23BE}"/>
              </a:ext>
            </a:extLst>
          </p:cNvPr>
          <p:cNvSpPr txBox="1"/>
          <p:nvPr/>
        </p:nvSpPr>
        <p:spPr>
          <a:xfrm>
            <a:off x="9390567" y="4116364"/>
            <a:ext cx="28014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Эталоны чувствительности (индикаторы качества изображения, IQI)</a:t>
            </a:r>
            <a:endParaRPr lang="en-US" sz="1200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3AE6EC1-1159-72A5-AB57-679EF97B9766}"/>
              </a:ext>
            </a:extLst>
          </p:cNvPr>
          <p:cNvSpPr/>
          <p:nvPr/>
        </p:nvSpPr>
        <p:spPr>
          <a:xfrm>
            <a:off x="2658552" y="6009754"/>
            <a:ext cx="18989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Набор маркировочных знаков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4C046D6-E707-2C3A-E361-271CD045320B}"/>
              </a:ext>
            </a:extLst>
          </p:cNvPr>
          <p:cNvSpPr/>
          <p:nvPr/>
        </p:nvSpPr>
        <p:spPr>
          <a:xfrm>
            <a:off x="4873665" y="5280527"/>
            <a:ext cx="18989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Рулетка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C8F27D0-11D9-D5B2-9A3D-9E7B12FD74C2}"/>
              </a:ext>
            </a:extLst>
          </p:cNvPr>
          <p:cNvSpPr/>
          <p:nvPr/>
        </p:nvSpPr>
        <p:spPr>
          <a:xfrm>
            <a:off x="7844212" y="5767622"/>
            <a:ext cx="11881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Фильтры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12CA6E37-D841-53F8-AFE2-52F6A57CA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701" y="58261"/>
            <a:ext cx="736011" cy="73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369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8ACCB-0C5F-8CBE-17E5-FA9414AB6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E91F089-B52F-1D1E-6434-44AEA8694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"/>
            <a:ext cx="12167516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Arial Narrow" pitchFamily="34" charset="0"/>
              </a:rPr>
              <a:t>Схемы контроля при экспонировании</a:t>
            </a:r>
            <a:endParaRPr lang="ru-RU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AFB1E52-3885-1241-B418-940D91B5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DD846DA-FC78-D449-E919-C747F0803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92E7FD-B594-4BFE-4C49-8245B2436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282" y="504244"/>
            <a:ext cx="9384353" cy="5683196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1A9CFD7-2A15-EC1B-9FDC-FDF395F76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1" y="5466705"/>
            <a:ext cx="2255490" cy="88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82ADCFC-E6D2-0193-0AAF-189D7027F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28" y="158069"/>
            <a:ext cx="1138376" cy="11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110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36926</TotalTime>
  <Words>1126</Words>
  <Application>Microsoft Office PowerPoint</Application>
  <PresentationFormat>Широкоэкранный</PresentationFormat>
  <Paragraphs>243</Paragraphs>
  <Slides>21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Arial Narrow</vt:lpstr>
      <vt:lpstr>Calibri</vt:lpstr>
      <vt:lpstr>Cambria Math</vt:lpstr>
      <vt:lpstr>DM Sans</vt:lpstr>
      <vt:lpstr>Symbol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Портативный плоскопанельный детектор</vt:lpstr>
      <vt:lpstr>Изогнутый беспроводной плоскопанельный детектор для промышленных систем </vt:lpstr>
      <vt:lpstr>Презентация PowerPoint</vt:lpstr>
      <vt:lpstr>Цифровой плоскопанельный детектор в работе</vt:lpstr>
      <vt:lpstr>Цифровой плоскопанельный детектор в работе</vt:lpstr>
      <vt:lpstr>Технико-коммерческое предложение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Чупрак</dc:creator>
  <cp:lastModifiedBy>Денис Шахматов</cp:lastModifiedBy>
  <cp:revision>1395</cp:revision>
  <cp:lastPrinted>2025-02-27T14:04:20Z</cp:lastPrinted>
  <dcterms:created xsi:type="dcterms:W3CDTF">2014-06-18T20:08:24Z</dcterms:created>
  <dcterms:modified xsi:type="dcterms:W3CDTF">2026-05-15T06:28:35Z</dcterms:modified>
</cp:coreProperties>
</file>