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773" r:id="rId2"/>
    <p:sldId id="1378" r:id="rId3"/>
    <p:sldId id="1368" r:id="rId4"/>
    <p:sldId id="1350" r:id="rId5"/>
    <p:sldId id="1347" r:id="rId6"/>
    <p:sldId id="1354" r:id="rId7"/>
    <p:sldId id="1356" r:id="rId8"/>
    <p:sldId id="1357" r:id="rId9"/>
    <p:sldId id="1358" r:id="rId10"/>
    <p:sldId id="1364" r:id="rId11"/>
    <p:sldId id="1370" r:id="rId12"/>
    <p:sldId id="1380" r:id="rId13"/>
    <p:sldId id="1361" r:id="rId14"/>
    <p:sldId id="1362" r:id="rId15"/>
    <p:sldId id="1379" r:id="rId16"/>
    <p:sldId id="1363" r:id="rId17"/>
    <p:sldId id="1366" r:id="rId18"/>
    <p:sldId id="1369" r:id="rId19"/>
    <p:sldId id="1377" r:id="rId20"/>
    <p:sldId id="1371" r:id="rId21"/>
    <p:sldId id="1376" r:id="rId22"/>
    <p:sldId id="1375" r:id="rId23"/>
    <p:sldId id="1351" r:id="rId24"/>
    <p:sldId id="256" r:id="rId25"/>
    <p:sldId id="257" r:id="rId26"/>
    <p:sldId id="262" r:id="rId27"/>
    <p:sldId id="258" r:id="rId28"/>
    <p:sldId id="259" r:id="rId29"/>
    <p:sldId id="260" r:id="rId30"/>
    <p:sldId id="261" r:id="rId31"/>
    <p:sldId id="263" r:id="rId32"/>
    <p:sldId id="1352" r:id="rId33"/>
  </p:sldIdLst>
  <p:sldSz cx="12192000" cy="6858000"/>
  <p:notesSz cx="6742113" cy="9872663"/>
  <p:defaultTextStyle>
    <a:defPPr>
      <a:defRPr lang="ru-RU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0F3517-7875-4563-8CF5-6C416EB77927}">
          <p14:sldIdLst>
            <p14:sldId id="773"/>
            <p14:sldId id="1378"/>
            <p14:sldId id="1368"/>
            <p14:sldId id="1350"/>
            <p14:sldId id="1347"/>
            <p14:sldId id="1354"/>
            <p14:sldId id="1356"/>
            <p14:sldId id="1357"/>
            <p14:sldId id="1358"/>
            <p14:sldId id="1364"/>
            <p14:sldId id="1370"/>
            <p14:sldId id="1380"/>
            <p14:sldId id="1361"/>
            <p14:sldId id="1362"/>
            <p14:sldId id="1379"/>
            <p14:sldId id="1363"/>
            <p14:sldId id="1366"/>
            <p14:sldId id="1369"/>
            <p14:sldId id="1377"/>
            <p14:sldId id="1371"/>
            <p14:sldId id="1376"/>
            <p14:sldId id="1375"/>
            <p14:sldId id="1351"/>
            <p14:sldId id="256"/>
            <p14:sldId id="257"/>
            <p14:sldId id="262"/>
            <p14:sldId id="258"/>
            <p14:sldId id="259"/>
            <p14:sldId id="260"/>
            <p14:sldId id="261"/>
            <p14:sldId id="263"/>
            <p14:sldId id="1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00FF"/>
    <a:srgbClr val="FF3300"/>
    <a:srgbClr val="FED2D5"/>
    <a:srgbClr val="FFCCCC"/>
    <a:srgbClr val="FF9999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3149" autoAdjust="0"/>
  </p:normalViewPr>
  <p:slideViewPr>
    <p:cSldViewPr snapToGrid="0" snapToObjects="1">
      <p:cViewPr varScale="1">
        <p:scale>
          <a:sx n="68" d="100"/>
          <a:sy n="68" d="100"/>
        </p:scale>
        <p:origin x="117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dmin\Documents\&#1052;&#1080;&#1085;&#1087;&#1088;&#1086;&#1089;&#1074;&#1077;&#1097;&#1077;&#1085;&#1080;&#1103;\&#1057;&#1090;&#1072;&#1090;&#1080;&#1089;&#1090;&#1080;&#1082;&#1072;\&#1057;&#1074;&#1086;&#1076;&#1085;&#1072;&#1103;%20&#1089;&#1090;&#1072;&#1090;&#1080;&#1089;&#1090;&#1080;&#1082;&#1072;%20&#1087;&#1086;%20&#1075;&#1086;&#1076;&#1072;&#1084;%20&#1085;&#1072;%2026.03.202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&#1057;&#1087;&#1088;&#1072;&#1074;&#1082;&#1072;_20.03.2026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&#1057;&#1087;&#1088;&#1072;&#1074;&#1082;&#1072;_20.03.2026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Дефектоскопист (КРС)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Диаграммы!$D$1</c:f>
              <c:strCache>
                <c:ptCount val="1"/>
                <c:pt idx="0">
                  <c:v>Подано заявлений на обучение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Диаграммы!$C$17:$C$21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Диаграммы!$D$17:$D$21</c:f>
              <c:numCache>
                <c:formatCode>General</c:formatCode>
                <c:ptCount val="5"/>
                <c:pt idx="0">
                  <c:v>831</c:v>
                </c:pt>
                <c:pt idx="1">
                  <c:v>1123</c:v>
                </c:pt>
                <c:pt idx="2">
                  <c:v>1511</c:v>
                </c:pt>
                <c:pt idx="3">
                  <c:v>2022</c:v>
                </c:pt>
                <c:pt idx="4">
                  <c:v>2193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9D-4E24-8823-84BBF3A71B0E}"/>
            </c:ext>
          </c:extLst>
        </c:ser>
        <c:ser>
          <c:idx val="1"/>
          <c:order val="1"/>
          <c:tx>
            <c:strRef>
              <c:f>Диаграммы!$E$1</c:f>
              <c:strCache>
                <c:ptCount val="1"/>
                <c:pt idx="0">
                  <c:v>Принято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Диаграммы!$C$17:$C$21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Диаграммы!$E$17:$E$21</c:f>
              <c:numCache>
                <c:formatCode>General</c:formatCode>
                <c:ptCount val="5"/>
                <c:pt idx="0">
                  <c:v>403</c:v>
                </c:pt>
                <c:pt idx="1">
                  <c:v>488</c:v>
                </c:pt>
                <c:pt idx="2">
                  <c:v>684</c:v>
                </c:pt>
                <c:pt idx="3">
                  <c:v>831</c:v>
                </c:pt>
                <c:pt idx="4">
                  <c:v>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9D-4E24-8823-84BBF3A71B0E}"/>
            </c:ext>
          </c:extLst>
        </c:ser>
        <c:ser>
          <c:idx val="2"/>
          <c:order val="2"/>
          <c:tx>
            <c:strRef>
              <c:f>Диаграммы!$F$1</c:f>
              <c:strCache>
                <c:ptCount val="1"/>
                <c:pt idx="0">
                  <c:v>Выпуск фактический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Диаграммы!$C$17:$C$21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Диаграммы!$F$17:$F$21</c:f>
              <c:numCache>
                <c:formatCode>General</c:formatCode>
                <c:ptCount val="5"/>
                <c:pt idx="0">
                  <c:v>191</c:v>
                </c:pt>
                <c:pt idx="1">
                  <c:v>200</c:v>
                </c:pt>
                <c:pt idx="2">
                  <c:v>342</c:v>
                </c:pt>
                <c:pt idx="3">
                  <c:v>385</c:v>
                </c:pt>
                <c:pt idx="4">
                  <c:v>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9D-4E24-8823-84BBF3A71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11930240"/>
        <c:axId val="-201192969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Диаграммы!$G$1</c15:sqref>
                        </c15:formulaRef>
                      </c:ext>
                    </c:extLst>
                    <c:strCache>
                      <c:ptCount val="1"/>
                      <c:pt idx="0">
                        <c:v>Выпуск ожидаемый  следующего года</c:v>
                      </c:pt>
                    </c:strCache>
                  </c:strRef>
                </c:tx>
                <c:spPr>
                  <a:ln w="3492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Диаграммы!$C$17:$C$21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Диаграммы!$G$2:$G$6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4316</c:v>
                      </c:pt>
                      <c:pt idx="1">
                        <c:v>4354</c:v>
                      </c:pt>
                      <c:pt idx="2">
                        <c:v>5155</c:v>
                      </c:pt>
                      <c:pt idx="3">
                        <c:v>5315</c:v>
                      </c:pt>
                      <c:pt idx="4">
                        <c:v>5302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39D-4E24-8823-84BBF3A71B0E}"/>
                  </c:ext>
                </c:extLst>
              </c15:ser>
            </c15:filteredLineSeries>
          </c:ext>
        </c:extLst>
      </c:lineChart>
      <c:catAx>
        <c:axId val="-20119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1929696"/>
        <c:crosses val="autoZero"/>
        <c:auto val="1"/>
        <c:lblAlgn val="ctr"/>
        <c:lblOffset val="100"/>
        <c:noMultiLvlLbl val="0"/>
      </c:catAx>
      <c:valAx>
        <c:axId val="-201192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193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Обязательная НОК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'[Справка_20.03.2026 (1).xlsx]Лист1'!$A$2</c:f>
              <c:strCache>
                <c:ptCount val="1"/>
                <c:pt idx="0">
                  <c:v>СПК в строительстве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(1).xlsx]Лист1'!$B$2:$G$2</c:f>
              <c:numCache>
                <c:formatCode>#,##0</c:formatCode>
                <c:ptCount val="6"/>
                <c:pt idx="0">
                  <c:v>239</c:v>
                </c:pt>
                <c:pt idx="1">
                  <c:v>550</c:v>
                </c:pt>
                <c:pt idx="2">
                  <c:v>960</c:v>
                </c:pt>
                <c:pt idx="3">
                  <c:v>83586</c:v>
                </c:pt>
                <c:pt idx="4">
                  <c:v>49837</c:v>
                </c:pt>
                <c:pt idx="5">
                  <c:v>38139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E9-450B-9223-ACC9FA7CABC5}"/>
            </c:ext>
          </c:extLst>
        </c:ser>
        <c:ser>
          <c:idx val="1"/>
          <c:order val="1"/>
          <c:tx>
            <c:strRef>
              <c:f>'[Справка_20.03.2026 (1).xlsx]Лист1'!$A$3</c:f>
              <c:strCache>
                <c:ptCount val="1"/>
                <c:pt idx="0">
                  <c:v>СПК в области инженерных изысканий, градостроительства, архитектурно- строительного проектирования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(1).xlsx]Лист1'!$B$3:$G$3</c:f>
              <c:numCache>
                <c:formatCode>#,##0</c:formatCode>
                <c:ptCount val="6"/>
                <c:pt idx="0">
                  <c:v>11</c:v>
                </c:pt>
                <c:pt idx="1">
                  <c:v>46</c:v>
                </c:pt>
                <c:pt idx="2">
                  <c:v>424</c:v>
                </c:pt>
                <c:pt idx="3">
                  <c:v>30878</c:v>
                </c:pt>
                <c:pt idx="4">
                  <c:v>28902</c:v>
                </c:pt>
                <c:pt idx="5">
                  <c:v>25640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E9-450B-9223-ACC9FA7CABC5}"/>
            </c:ext>
          </c:extLst>
        </c:ser>
        <c:ser>
          <c:idx val="2"/>
          <c:order val="2"/>
          <c:tx>
            <c:strRef>
              <c:f>'[Справка_20.03.2026 (1).xlsx]Лист1'!$A$4</c:f>
              <c:strCache>
                <c:ptCount val="1"/>
                <c:pt idx="0">
                  <c:v>СПК в лифтовой отрасли, сфере подъемных сооружений и вертикального транспорта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(1).xlsx]Лист1'!$B$4:$G$4</c:f>
              <c:numCache>
                <c:formatCode>#,##0</c:formatCode>
                <c:ptCount val="6"/>
                <c:pt idx="0">
                  <c:v>16620</c:v>
                </c:pt>
                <c:pt idx="1">
                  <c:v>19527</c:v>
                </c:pt>
                <c:pt idx="2">
                  <c:v>22980</c:v>
                </c:pt>
                <c:pt idx="3">
                  <c:v>20848</c:v>
                </c:pt>
                <c:pt idx="4">
                  <c:v>21499</c:v>
                </c:pt>
                <c:pt idx="5">
                  <c:v>21988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E9-450B-9223-ACC9FA7CA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11933504"/>
        <c:axId val="-2011924800"/>
      </c:lineChart>
      <c:catAx>
        <c:axId val="-201193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1924800"/>
        <c:crosses val="autoZero"/>
        <c:auto val="1"/>
        <c:lblAlgn val="ctr"/>
        <c:lblOffset val="100"/>
        <c:noMultiLvlLbl val="0"/>
      </c:catAx>
      <c:valAx>
        <c:axId val="-201192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193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Добровольная НОК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'[Справка_20.03.2026 (1).xlsx]Лист1'!$A$5</c:f>
              <c:strCache>
                <c:ptCount val="1"/>
                <c:pt idx="0">
                  <c:v>СПК в области сварки</c:v>
                </c:pt>
              </c:strCache>
            </c:strRef>
          </c:tx>
          <c:spPr>
            <a:ln w="38100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(1).xlsx]Лист1'!$B$5:$G$5</c:f>
              <c:numCache>
                <c:formatCode>#,##0</c:formatCode>
                <c:ptCount val="6"/>
                <c:pt idx="0">
                  <c:v>3370</c:v>
                </c:pt>
                <c:pt idx="1">
                  <c:v>5380</c:v>
                </c:pt>
                <c:pt idx="2">
                  <c:v>6317</c:v>
                </c:pt>
                <c:pt idx="3">
                  <c:v>9696</c:v>
                </c:pt>
                <c:pt idx="4">
                  <c:v>10935</c:v>
                </c:pt>
                <c:pt idx="5">
                  <c:v>10704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0-42ED-9DFE-F41CA2C06CCB}"/>
            </c:ext>
          </c:extLst>
        </c:ser>
        <c:ser>
          <c:idx val="1"/>
          <c:order val="1"/>
          <c:tx>
            <c:strRef>
              <c:f>'[Справка_20.03.2026 (1).xlsx]Лист1'!$A$6</c:f>
              <c:strCache>
                <c:ptCount val="1"/>
                <c:pt idx="0">
                  <c:v>СПК в электроэнергетике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(1).xlsx]Лист1'!$B$6:$G$6</c:f>
              <c:numCache>
                <c:formatCode>#,##0</c:formatCode>
                <c:ptCount val="6"/>
                <c:pt idx="0">
                  <c:v>2337</c:v>
                </c:pt>
                <c:pt idx="1">
                  <c:v>3627</c:v>
                </c:pt>
                <c:pt idx="2">
                  <c:v>5599</c:v>
                </c:pt>
                <c:pt idx="3">
                  <c:v>4954</c:v>
                </c:pt>
                <c:pt idx="4">
                  <c:v>5068</c:v>
                </c:pt>
                <c:pt idx="5">
                  <c:v>5398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D0-42ED-9DFE-F41CA2C06CCB}"/>
            </c:ext>
          </c:extLst>
        </c:ser>
        <c:ser>
          <c:idx val="2"/>
          <c:order val="2"/>
          <c:tx>
            <c:strRef>
              <c:f>'[Справка_20.03.2026 (1).xlsx]Лист1'!$A$7</c:f>
              <c:strCache>
                <c:ptCount val="1"/>
                <c:pt idx="0">
                  <c:v>СПК финансового рынка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(1).xlsx]Лист1'!$B$7:$G$7</c:f>
              <c:numCache>
                <c:formatCode>#,##0</c:formatCode>
                <c:ptCount val="6"/>
                <c:pt idx="0">
                  <c:v>5285</c:v>
                </c:pt>
                <c:pt idx="1">
                  <c:v>4294</c:v>
                </c:pt>
                <c:pt idx="2">
                  <c:v>6627</c:v>
                </c:pt>
                <c:pt idx="3">
                  <c:v>6822</c:v>
                </c:pt>
                <c:pt idx="4">
                  <c:v>4062</c:v>
                </c:pt>
                <c:pt idx="5">
                  <c:v>4491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D0-42ED-9DFE-F41CA2C06CCB}"/>
            </c:ext>
          </c:extLst>
        </c:ser>
        <c:ser>
          <c:idx val="3"/>
          <c:order val="3"/>
          <c:tx>
            <c:strRef>
              <c:f>'[Справка_20.03.2026 (1).xlsx]Лист1'!$A$8</c:f>
              <c:strCache>
                <c:ptCount val="1"/>
                <c:pt idx="0">
                  <c:v>СПК в машиностроении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(1).xlsx]Лист1'!$B$8:$G$8</c:f>
              <c:numCache>
                <c:formatCode>#,##0</c:formatCode>
                <c:ptCount val="6"/>
                <c:pt idx="0">
                  <c:v>362</c:v>
                </c:pt>
                <c:pt idx="1">
                  <c:v>797</c:v>
                </c:pt>
                <c:pt idx="2">
                  <c:v>1542</c:v>
                </c:pt>
                <c:pt idx="3">
                  <c:v>3188</c:v>
                </c:pt>
                <c:pt idx="4">
                  <c:v>3685</c:v>
                </c:pt>
                <c:pt idx="5">
                  <c:v>3167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D0-42ED-9DFE-F41CA2C06CCB}"/>
            </c:ext>
          </c:extLst>
        </c:ser>
        <c:ser>
          <c:idx val="4"/>
          <c:order val="4"/>
          <c:tx>
            <c:strRef>
              <c:f>'[Справка_20.03.2026 (1).xlsx]Лист1'!$A$9</c:f>
              <c:strCache>
                <c:ptCount val="1"/>
                <c:pt idx="0">
                  <c:v>СПК в нефтегазовом комплексе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(1).xlsx]Лист1'!$B$9:$G$9</c:f>
              <c:numCache>
                <c:formatCode>#,##0</c:formatCode>
                <c:ptCount val="6"/>
                <c:pt idx="0">
                  <c:v>1794</c:v>
                </c:pt>
                <c:pt idx="1">
                  <c:v>2074</c:v>
                </c:pt>
                <c:pt idx="2">
                  <c:v>2788</c:v>
                </c:pt>
                <c:pt idx="3">
                  <c:v>2951</c:v>
                </c:pt>
                <c:pt idx="4">
                  <c:v>3009</c:v>
                </c:pt>
                <c:pt idx="5">
                  <c:v>3167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D0-42ED-9DFE-F41CA2C06CCB}"/>
            </c:ext>
          </c:extLst>
        </c:ser>
        <c:ser>
          <c:idx val="5"/>
          <c:order val="5"/>
          <c:tx>
            <c:strRef>
              <c:f>'[Справка_20.03.2026 (1).xlsx]Лист1'!$A$10</c:f>
              <c:strCache>
                <c:ptCount val="1"/>
                <c:pt idx="0">
                  <c:v>СПК в горно-металлургическом комплексе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(1).xlsx]Лист1'!$B$10:$G$10</c:f>
              <c:numCache>
                <c:formatCode>#,##0</c:formatCode>
                <c:ptCount val="6"/>
                <c:pt idx="0">
                  <c:v>36</c:v>
                </c:pt>
                <c:pt idx="1">
                  <c:v>396</c:v>
                </c:pt>
                <c:pt idx="2">
                  <c:v>653</c:v>
                </c:pt>
                <c:pt idx="3">
                  <c:v>1122</c:v>
                </c:pt>
                <c:pt idx="4">
                  <c:v>2048</c:v>
                </c:pt>
                <c:pt idx="5">
                  <c:v>2168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D0-42ED-9DFE-F41CA2C06CCB}"/>
            </c:ext>
          </c:extLst>
        </c:ser>
        <c:ser>
          <c:idx val="6"/>
          <c:order val="6"/>
          <c:tx>
            <c:strRef>
              <c:f>'[Справка_20.03.2026 (1).xlsx]Лист1'!$A$11</c:f>
              <c:strCache>
                <c:ptCount val="1"/>
                <c:pt idx="0">
                  <c:v>СПК в сфере атомной энергии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'[Справка_20.03.2026 (1).xlsx]Лист1'!$B$1:$G$1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'[Справка_20.03.2026 (1).xlsx]Лист1'!$B$11:$G$11</c:f>
              <c:numCache>
                <c:formatCode>#,##0</c:formatCode>
                <c:ptCount val="6"/>
                <c:pt idx="0">
                  <c:v>77</c:v>
                </c:pt>
                <c:pt idx="1">
                  <c:v>383</c:v>
                </c:pt>
                <c:pt idx="2">
                  <c:v>331</c:v>
                </c:pt>
                <c:pt idx="3">
                  <c:v>296</c:v>
                </c:pt>
                <c:pt idx="4">
                  <c:v>146</c:v>
                </c:pt>
                <c:pt idx="5">
                  <c:v>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D0-42ED-9DFE-F41CA2C06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11936224"/>
        <c:axId val="-2011931328"/>
      </c:lineChart>
      <c:catAx>
        <c:axId val="-201193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1931328"/>
        <c:crosses val="autoZero"/>
        <c:auto val="1"/>
        <c:lblAlgn val="ctr"/>
        <c:lblOffset val="100"/>
        <c:noMultiLvlLbl val="0"/>
      </c:catAx>
      <c:valAx>
        <c:axId val="-2011931328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193622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8CCBE-8F7E-4B9C-9123-80DD357516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D56C16-D335-48E5-8D65-EC49E6A427D0}">
      <dgm:prSet phldrT="[Текст]"/>
      <dgm:spPr/>
      <dgm:t>
        <a:bodyPr/>
        <a:lstStyle/>
        <a:p>
          <a:r>
            <a:rPr lang="ru-RU" b="0" i="0" dirty="0"/>
            <a:t>8.1.</a:t>
          </a:r>
          <a:endParaRPr lang="ru-RU" dirty="0"/>
        </a:p>
      </dgm:t>
    </dgm:pt>
    <dgm:pt modelId="{996C74B1-587C-4533-8482-F526ED919789}" type="parTrans" cxnId="{C27ED321-BC58-45EA-8C1C-17664048489E}">
      <dgm:prSet/>
      <dgm:spPr/>
      <dgm:t>
        <a:bodyPr/>
        <a:lstStyle/>
        <a:p>
          <a:endParaRPr lang="ru-RU"/>
        </a:p>
      </dgm:t>
    </dgm:pt>
    <dgm:pt modelId="{1B07745E-7A4E-4986-BAAE-B297CD60FF6D}" type="sibTrans" cxnId="{C27ED321-BC58-45EA-8C1C-17664048489E}">
      <dgm:prSet/>
      <dgm:spPr/>
      <dgm:t>
        <a:bodyPr/>
        <a:lstStyle/>
        <a:p>
          <a:endParaRPr lang="ru-RU"/>
        </a:p>
      </dgm:t>
    </dgm:pt>
    <dgm:pt modelId="{7256B29F-DF22-49F8-B7BD-E7038BAB4E63}">
      <dgm:prSet phldrT="[Текст]"/>
      <dgm:spPr/>
      <dgm:t>
        <a:bodyPr/>
        <a:lstStyle/>
        <a:p>
          <a:r>
            <a:rPr lang="ru-RU" b="0" i="0" dirty="0">
              <a:solidFill>
                <a:srgbClr val="0000FF"/>
              </a:solidFill>
            </a:rPr>
            <a:t>Образовательные программы высшего образования </a:t>
          </a:r>
          <a:r>
            <a:rPr lang="ru-RU" b="0" i="0" dirty="0"/>
            <a:t>в части профессиональных компетенций разрабатываются организациями, осуществляющими образовательную деятельность, </a:t>
          </a:r>
          <a:r>
            <a:rPr lang="ru-RU" b="0" i="0" dirty="0">
              <a:solidFill>
                <a:srgbClr val="0000FF"/>
              </a:solidFill>
            </a:rPr>
            <a:t>на основе профессиональных стандартов</a:t>
          </a:r>
          <a:r>
            <a:rPr lang="ru-RU" b="0" i="0" dirty="0"/>
            <a:t> </a:t>
          </a:r>
          <a:endParaRPr lang="ru-RU" dirty="0"/>
        </a:p>
      </dgm:t>
    </dgm:pt>
    <dgm:pt modelId="{EFF86DA4-5C97-48FB-9FA9-2C805C326A5A}" type="parTrans" cxnId="{9460A7A7-72BD-43F5-A8B3-47A3A20CB771}">
      <dgm:prSet/>
      <dgm:spPr/>
      <dgm:t>
        <a:bodyPr/>
        <a:lstStyle/>
        <a:p>
          <a:endParaRPr lang="ru-RU"/>
        </a:p>
      </dgm:t>
    </dgm:pt>
    <dgm:pt modelId="{8C2AE83B-7874-4045-99BA-A63A88A283AC}" type="sibTrans" cxnId="{9460A7A7-72BD-43F5-A8B3-47A3A20CB771}">
      <dgm:prSet/>
      <dgm:spPr/>
      <dgm:t>
        <a:bodyPr/>
        <a:lstStyle/>
        <a:p>
          <a:endParaRPr lang="ru-RU"/>
        </a:p>
      </dgm:t>
    </dgm:pt>
    <dgm:pt modelId="{669A8107-2C6D-4B90-BE66-868D9EED752F}">
      <dgm:prSet phldrT="[Текст]"/>
      <dgm:spPr/>
      <dgm:t>
        <a:bodyPr/>
        <a:lstStyle/>
        <a:p>
          <a:r>
            <a:rPr lang="ru-RU" b="0" i="0" dirty="0"/>
            <a:t>9. </a:t>
          </a:r>
          <a:endParaRPr lang="ru-RU" dirty="0"/>
        </a:p>
      </dgm:t>
    </dgm:pt>
    <dgm:pt modelId="{61DA8487-07C5-4BEE-B649-C20FAC105200}" type="parTrans" cxnId="{FA24FF32-18CC-4C1D-8CB2-39AC7EDC732C}">
      <dgm:prSet/>
      <dgm:spPr/>
      <dgm:t>
        <a:bodyPr/>
        <a:lstStyle/>
        <a:p>
          <a:endParaRPr lang="ru-RU"/>
        </a:p>
      </dgm:t>
    </dgm:pt>
    <dgm:pt modelId="{71905048-DE24-43E8-9976-35BBE4A28C38}" type="sibTrans" cxnId="{FA24FF32-18CC-4C1D-8CB2-39AC7EDC732C}">
      <dgm:prSet/>
      <dgm:spPr/>
      <dgm:t>
        <a:bodyPr/>
        <a:lstStyle/>
        <a:p>
          <a:endParaRPr lang="ru-RU"/>
        </a:p>
      </dgm:t>
    </dgm:pt>
    <dgm:pt modelId="{8CDD4E2D-B9C9-48C5-9FA1-932662952ECD}">
      <dgm:prSet phldrT="[Текст]"/>
      <dgm:spPr/>
      <dgm:t>
        <a:bodyPr/>
        <a:lstStyle/>
        <a:p>
          <a:r>
            <a:rPr lang="ru-RU" b="0" i="0" dirty="0">
              <a:solidFill>
                <a:srgbClr val="0000FF"/>
              </a:solidFill>
            </a:rPr>
            <a:t>Примерные образовательные программы среднего профессионального образования </a:t>
          </a:r>
          <a:r>
            <a:rPr lang="ru-RU" b="0" i="0" dirty="0"/>
            <a:t>разрабатываются с учетом их уровня и направленности на основе федеральных государственных образовательных стандартов, а в части профессиональных компетенций </a:t>
          </a:r>
          <a:r>
            <a:rPr lang="ru-RU" b="0" i="0" dirty="0">
              <a:solidFill>
                <a:srgbClr val="0000FF"/>
              </a:solidFill>
            </a:rPr>
            <a:t>на основе профессиональных стандартов</a:t>
          </a:r>
          <a:endParaRPr lang="ru-RU" dirty="0">
            <a:solidFill>
              <a:srgbClr val="0000FF"/>
            </a:solidFill>
          </a:endParaRPr>
        </a:p>
      </dgm:t>
    </dgm:pt>
    <dgm:pt modelId="{F379E0EB-6ACC-4588-8E44-E39652EAE1C5}" type="parTrans" cxnId="{63EB6918-B16A-417D-AD98-DF10EB764B63}">
      <dgm:prSet/>
      <dgm:spPr/>
      <dgm:t>
        <a:bodyPr/>
        <a:lstStyle/>
        <a:p>
          <a:endParaRPr lang="ru-RU"/>
        </a:p>
      </dgm:t>
    </dgm:pt>
    <dgm:pt modelId="{7AB008B6-E221-4264-9BF2-503EE86EC0A9}" type="sibTrans" cxnId="{63EB6918-B16A-417D-AD98-DF10EB764B63}">
      <dgm:prSet/>
      <dgm:spPr/>
      <dgm:t>
        <a:bodyPr/>
        <a:lstStyle/>
        <a:p>
          <a:endParaRPr lang="ru-RU"/>
        </a:p>
      </dgm:t>
    </dgm:pt>
    <dgm:pt modelId="{0464AFE8-8655-4C8E-AAFC-1F60B867F6A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Статья 73</a:t>
          </a:r>
        </a:p>
      </dgm:t>
    </dgm:pt>
    <dgm:pt modelId="{1B5E7491-8BDC-4FC7-B37D-CFE08D6FB392}" type="parTrans" cxnId="{3CA442F9-DFD2-4534-90EE-FB9C7CCB6FDD}">
      <dgm:prSet/>
      <dgm:spPr/>
      <dgm:t>
        <a:bodyPr/>
        <a:lstStyle/>
        <a:p>
          <a:endParaRPr lang="ru-RU"/>
        </a:p>
      </dgm:t>
    </dgm:pt>
    <dgm:pt modelId="{FBBD3511-0E0A-457A-AE08-2EC2FDFBEB9C}" type="sibTrans" cxnId="{3CA442F9-DFD2-4534-90EE-FB9C7CCB6FDD}">
      <dgm:prSet/>
      <dgm:spPr/>
      <dgm:t>
        <a:bodyPr/>
        <a:lstStyle/>
        <a:p>
          <a:endParaRPr lang="ru-RU"/>
        </a:p>
      </dgm:t>
    </dgm:pt>
    <dgm:pt modelId="{71900FFA-7124-453F-A696-1B0A96C67D48}">
      <dgm:prSet phldrT="[Текст]"/>
      <dgm:spPr/>
      <dgm:t>
        <a:bodyPr/>
        <a:lstStyle/>
        <a:p>
          <a:r>
            <a:rPr lang="ru-RU" b="0" i="0" dirty="0"/>
            <a:t>Продолжительность профессионального обучения определяется конкретной </a:t>
          </a:r>
          <a:r>
            <a:rPr lang="ru-RU" b="0" i="0" dirty="0">
              <a:solidFill>
                <a:srgbClr val="0000FF"/>
              </a:solidFill>
            </a:rPr>
            <a:t>программой профессионального обучения</a:t>
          </a:r>
          <a:r>
            <a:rPr lang="ru-RU" b="0" i="0" dirty="0"/>
            <a:t>, разрабатываемой и утверждаемой </a:t>
          </a:r>
          <a:r>
            <a:rPr lang="ru-RU" b="0" i="0" dirty="0">
              <a:solidFill>
                <a:srgbClr val="0000FF"/>
              </a:solidFill>
            </a:rPr>
            <a:t>на основе профессиональных стандартов</a:t>
          </a:r>
          <a:endParaRPr lang="ru-RU" dirty="0">
            <a:solidFill>
              <a:srgbClr val="0000FF"/>
            </a:solidFill>
          </a:endParaRPr>
        </a:p>
      </dgm:t>
    </dgm:pt>
    <dgm:pt modelId="{867778B1-EA7A-4EE6-8A71-8596FE544925}" type="parTrans" cxnId="{88243873-773E-4921-B15D-29111C759C23}">
      <dgm:prSet/>
      <dgm:spPr/>
      <dgm:t>
        <a:bodyPr/>
        <a:lstStyle/>
        <a:p>
          <a:endParaRPr lang="ru-RU"/>
        </a:p>
      </dgm:t>
    </dgm:pt>
    <dgm:pt modelId="{FDE9F9E3-276D-45B5-8880-ACD834D76B4F}" type="sibTrans" cxnId="{88243873-773E-4921-B15D-29111C759C23}">
      <dgm:prSet/>
      <dgm:spPr/>
      <dgm:t>
        <a:bodyPr/>
        <a:lstStyle/>
        <a:p>
          <a:endParaRPr lang="ru-RU"/>
        </a:p>
      </dgm:t>
    </dgm:pt>
    <dgm:pt modelId="{4504342C-52E8-492A-821A-AC2F2014FEF1}" type="pres">
      <dgm:prSet presAssocID="{2A98CCBE-8F7E-4B9C-9123-80DD357516C7}" presName="linearFlow" presStyleCnt="0">
        <dgm:presLayoutVars>
          <dgm:dir/>
          <dgm:animLvl val="lvl"/>
          <dgm:resizeHandles val="exact"/>
        </dgm:presLayoutVars>
      </dgm:prSet>
      <dgm:spPr/>
    </dgm:pt>
    <dgm:pt modelId="{D0F03B31-844D-454E-91E3-1D7BDED575FE}" type="pres">
      <dgm:prSet presAssocID="{C1D56C16-D335-48E5-8D65-EC49E6A427D0}" presName="composite" presStyleCnt="0"/>
      <dgm:spPr/>
    </dgm:pt>
    <dgm:pt modelId="{754E365C-201B-4216-8C1E-53CD18FA19E2}" type="pres">
      <dgm:prSet presAssocID="{C1D56C16-D335-48E5-8D65-EC49E6A427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B4B7BC6-674D-4FA5-B310-BA60FBE51D11}" type="pres">
      <dgm:prSet presAssocID="{C1D56C16-D335-48E5-8D65-EC49E6A427D0}" presName="descendantText" presStyleLbl="alignAcc1" presStyleIdx="0" presStyleCnt="3" custLinFactNeighborX="0" custLinFactNeighborY="-16475">
        <dgm:presLayoutVars>
          <dgm:bulletEnabled val="1"/>
        </dgm:presLayoutVars>
      </dgm:prSet>
      <dgm:spPr/>
    </dgm:pt>
    <dgm:pt modelId="{BC901E04-73EB-43BA-BE05-38BAABB64C24}" type="pres">
      <dgm:prSet presAssocID="{1B07745E-7A4E-4986-BAAE-B297CD60FF6D}" presName="sp" presStyleCnt="0"/>
      <dgm:spPr/>
    </dgm:pt>
    <dgm:pt modelId="{05BC73B1-0B6E-4AF1-BE0A-6643EF09A878}" type="pres">
      <dgm:prSet presAssocID="{669A8107-2C6D-4B90-BE66-868D9EED752F}" presName="composite" presStyleCnt="0"/>
      <dgm:spPr/>
    </dgm:pt>
    <dgm:pt modelId="{F148A869-56B6-4161-8095-BF255BCFE317}" type="pres">
      <dgm:prSet presAssocID="{669A8107-2C6D-4B90-BE66-868D9EED752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B82DE98-5599-4994-9E9E-D3371DE0D590}" type="pres">
      <dgm:prSet presAssocID="{669A8107-2C6D-4B90-BE66-868D9EED752F}" presName="descendantText" presStyleLbl="alignAcc1" presStyleIdx="1" presStyleCnt="3">
        <dgm:presLayoutVars>
          <dgm:bulletEnabled val="1"/>
        </dgm:presLayoutVars>
      </dgm:prSet>
      <dgm:spPr/>
    </dgm:pt>
    <dgm:pt modelId="{86DF91DB-45F0-46B1-9F1A-4A6D40396887}" type="pres">
      <dgm:prSet presAssocID="{71905048-DE24-43E8-9976-35BBE4A28C38}" presName="sp" presStyleCnt="0"/>
      <dgm:spPr/>
    </dgm:pt>
    <dgm:pt modelId="{5B14AF58-32BE-4452-BED5-19FFB4E2F87B}" type="pres">
      <dgm:prSet presAssocID="{0464AFE8-8655-4C8E-AAFC-1F60B867F6A9}" presName="composite" presStyleCnt="0"/>
      <dgm:spPr/>
    </dgm:pt>
    <dgm:pt modelId="{48C8E5E6-43E8-488E-9016-279D34A629E1}" type="pres">
      <dgm:prSet presAssocID="{0464AFE8-8655-4C8E-AAFC-1F60B867F6A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A55EA46-547A-494C-91AD-20450CA41317}" type="pres">
      <dgm:prSet presAssocID="{0464AFE8-8655-4C8E-AAFC-1F60B867F6A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3EB6918-B16A-417D-AD98-DF10EB764B63}" srcId="{669A8107-2C6D-4B90-BE66-868D9EED752F}" destId="{8CDD4E2D-B9C9-48C5-9FA1-932662952ECD}" srcOrd="0" destOrd="0" parTransId="{F379E0EB-6ACC-4588-8E44-E39652EAE1C5}" sibTransId="{7AB008B6-E221-4264-9BF2-503EE86EC0A9}"/>
    <dgm:cxn modelId="{C27ED321-BC58-45EA-8C1C-17664048489E}" srcId="{2A98CCBE-8F7E-4B9C-9123-80DD357516C7}" destId="{C1D56C16-D335-48E5-8D65-EC49E6A427D0}" srcOrd="0" destOrd="0" parTransId="{996C74B1-587C-4533-8482-F526ED919789}" sibTransId="{1B07745E-7A4E-4986-BAAE-B297CD60FF6D}"/>
    <dgm:cxn modelId="{FA24FF32-18CC-4C1D-8CB2-39AC7EDC732C}" srcId="{2A98CCBE-8F7E-4B9C-9123-80DD357516C7}" destId="{669A8107-2C6D-4B90-BE66-868D9EED752F}" srcOrd="1" destOrd="0" parTransId="{61DA8487-07C5-4BEE-B649-C20FAC105200}" sibTransId="{71905048-DE24-43E8-9976-35BBE4A28C38}"/>
    <dgm:cxn modelId="{A55AC440-0522-4C26-8510-54DDE415BF4D}" type="presOf" srcId="{669A8107-2C6D-4B90-BE66-868D9EED752F}" destId="{F148A869-56B6-4161-8095-BF255BCFE317}" srcOrd="0" destOrd="0" presId="urn:microsoft.com/office/officeart/2005/8/layout/chevron2"/>
    <dgm:cxn modelId="{88243873-773E-4921-B15D-29111C759C23}" srcId="{0464AFE8-8655-4C8E-AAFC-1F60B867F6A9}" destId="{71900FFA-7124-453F-A696-1B0A96C67D48}" srcOrd="0" destOrd="0" parTransId="{867778B1-EA7A-4EE6-8A71-8596FE544925}" sibTransId="{FDE9F9E3-276D-45B5-8880-ACD834D76B4F}"/>
    <dgm:cxn modelId="{F8A7E255-4432-4B7F-961B-6E6E7F677D9D}" type="presOf" srcId="{0464AFE8-8655-4C8E-AAFC-1F60B867F6A9}" destId="{48C8E5E6-43E8-488E-9016-279D34A629E1}" srcOrd="0" destOrd="0" presId="urn:microsoft.com/office/officeart/2005/8/layout/chevron2"/>
    <dgm:cxn modelId="{4F9B1C76-87C1-4999-9DBC-703E3C07E3DA}" type="presOf" srcId="{8CDD4E2D-B9C9-48C5-9FA1-932662952ECD}" destId="{9B82DE98-5599-4994-9E9E-D3371DE0D590}" srcOrd="0" destOrd="0" presId="urn:microsoft.com/office/officeart/2005/8/layout/chevron2"/>
    <dgm:cxn modelId="{BD20588F-DA8B-4A3E-BFF3-5227E88CBA98}" type="presOf" srcId="{7256B29F-DF22-49F8-B7BD-E7038BAB4E63}" destId="{BB4B7BC6-674D-4FA5-B310-BA60FBE51D11}" srcOrd="0" destOrd="0" presId="urn:microsoft.com/office/officeart/2005/8/layout/chevron2"/>
    <dgm:cxn modelId="{4919F38F-C44F-4994-A2F6-2B50079928C5}" type="presOf" srcId="{71900FFA-7124-453F-A696-1B0A96C67D48}" destId="{EA55EA46-547A-494C-91AD-20450CA41317}" srcOrd="0" destOrd="0" presId="urn:microsoft.com/office/officeart/2005/8/layout/chevron2"/>
    <dgm:cxn modelId="{B749ED9F-4455-4298-AD1E-92A2958B9085}" type="presOf" srcId="{2A98CCBE-8F7E-4B9C-9123-80DD357516C7}" destId="{4504342C-52E8-492A-821A-AC2F2014FEF1}" srcOrd="0" destOrd="0" presId="urn:microsoft.com/office/officeart/2005/8/layout/chevron2"/>
    <dgm:cxn modelId="{9460A7A7-72BD-43F5-A8B3-47A3A20CB771}" srcId="{C1D56C16-D335-48E5-8D65-EC49E6A427D0}" destId="{7256B29F-DF22-49F8-B7BD-E7038BAB4E63}" srcOrd="0" destOrd="0" parTransId="{EFF86DA4-5C97-48FB-9FA9-2C805C326A5A}" sibTransId="{8C2AE83B-7874-4045-99BA-A63A88A283AC}"/>
    <dgm:cxn modelId="{698788E6-79E8-4E10-88C5-69CC82F9831F}" type="presOf" srcId="{C1D56C16-D335-48E5-8D65-EC49E6A427D0}" destId="{754E365C-201B-4216-8C1E-53CD18FA19E2}" srcOrd="0" destOrd="0" presId="urn:microsoft.com/office/officeart/2005/8/layout/chevron2"/>
    <dgm:cxn modelId="{3CA442F9-DFD2-4534-90EE-FB9C7CCB6FDD}" srcId="{2A98CCBE-8F7E-4B9C-9123-80DD357516C7}" destId="{0464AFE8-8655-4C8E-AAFC-1F60B867F6A9}" srcOrd="2" destOrd="0" parTransId="{1B5E7491-8BDC-4FC7-B37D-CFE08D6FB392}" sibTransId="{FBBD3511-0E0A-457A-AE08-2EC2FDFBEB9C}"/>
    <dgm:cxn modelId="{357060A2-7050-43D3-9623-EDCD5D66FA94}" type="presParOf" srcId="{4504342C-52E8-492A-821A-AC2F2014FEF1}" destId="{D0F03B31-844D-454E-91E3-1D7BDED575FE}" srcOrd="0" destOrd="0" presId="urn:microsoft.com/office/officeart/2005/8/layout/chevron2"/>
    <dgm:cxn modelId="{8424406A-2E15-45CB-8F53-2B69F7E93598}" type="presParOf" srcId="{D0F03B31-844D-454E-91E3-1D7BDED575FE}" destId="{754E365C-201B-4216-8C1E-53CD18FA19E2}" srcOrd="0" destOrd="0" presId="urn:microsoft.com/office/officeart/2005/8/layout/chevron2"/>
    <dgm:cxn modelId="{BF0195C4-B0EF-40BB-9354-5A2F9ADD3F79}" type="presParOf" srcId="{D0F03B31-844D-454E-91E3-1D7BDED575FE}" destId="{BB4B7BC6-674D-4FA5-B310-BA60FBE51D11}" srcOrd="1" destOrd="0" presId="urn:microsoft.com/office/officeart/2005/8/layout/chevron2"/>
    <dgm:cxn modelId="{E4DB8D8D-FB86-4D8C-97AE-E710EBC92E60}" type="presParOf" srcId="{4504342C-52E8-492A-821A-AC2F2014FEF1}" destId="{BC901E04-73EB-43BA-BE05-38BAABB64C24}" srcOrd="1" destOrd="0" presId="urn:microsoft.com/office/officeart/2005/8/layout/chevron2"/>
    <dgm:cxn modelId="{0C87C35C-0DD8-43C4-BF0E-1C637019B5C3}" type="presParOf" srcId="{4504342C-52E8-492A-821A-AC2F2014FEF1}" destId="{05BC73B1-0B6E-4AF1-BE0A-6643EF09A878}" srcOrd="2" destOrd="0" presId="urn:microsoft.com/office/officeart/2005/8/layout/chevron2"/>
    <dgm:cxn modelId="{BD3D7597-1C08-4421-B1C7-C0E8BF57E919}" type="presParOf" srcId="{05BC73B1-0B6E-4AF1-BE0A-6643EF09A878}" destId="{F148A869-56B6-4161-8095-BF255BCFE317}" srcOrd="0" destOrd="0" presId="urn:microsoft.com/office/officeart/2005/8/layout/chevron2"/>
    <dgm:cxn modelId="{BEA55668-01D7-4BBD-B005-DCAF2FBED928}" type="presParOf" srcId="{05BC73B1-0B6E-4AF1-BE0A-6643EF09A878}" destId="{9B82DE98-5599-4994-9E9E-D3371DE0D590}" srcOrd="1" destOrd="0" presId="urn:microsoft.com/office/officeart/2005/8/layout/chevron2"/>
    <dgm:cxn modelId="{BBA19BBE-46ED-4AE3-BACD-6C7B894353A3}" type="presParOf" srcId="{4504342C-52E8-492A-821A-AC2F2014FEF1}" destId="{86DF91DB-45F0-46B1-9F1A-4A6D40396887}" srcOrd="3" destOrd="0" presId="urn:microsoft.com/office/officeart/2005/8/layout/chevron2"/>
    <dgm:cxn modelId="{55011C37-1E11-4B2F-847B-83A3454B2A2D}" type="presParOf" srcId="{4504342C-52E8-492A-821A-AC2F2014FEF1}" destId="{5B14AF58-32BE-4452-BED5-19FFB4E2F87B}" srcOrd="4" destOrd="0" presId="urn:microsoft.com/office/officeart/2005/8/layout/chevron2"/>
    <dgm:cxn modelId="{9BC53941-D2D4-4A24-8E3B-98410383BF85}" type="presParOf" srcId="{5B14AF58-32BE-4452-BED5-19FFB4E2F87B}" destId="{48C8E5E6-43E8-488E-9016-279D34A629E1}" srcOrd="0" destOrd="0" presId="urn:microsoft.com/office/officeart/2005/8/layout/chevron2"/>
    <dgm:cxn modelId="{E96D6983-1150-45D1-BB32-E2B66F799DE3}" type="presParOf" srcId="{5B14AF58-32BE-4452-BED5-19FFB4E2F87B}" destId="{EA55EA46-547A-494C-91AD-20450CA413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BEAC6-3FB3-4FDC-A8F5-4412ACFEAD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15154A-8BEB-4D07-A75A-6418080104AA}">
      <dgm:prSet phldrT="[Текст]"/>
      <dgm:spPr/>
      <dgm:t>
        <a:bodyPr/>
        <a:lstStyle/>
        <a:p>
          <a:r>
            <a:rPr lang="ru-RU" dirty="0"/>
            <a:t>292 наименования</a:t>
          </a:r>
        </a:p>
      </dgm:t>
    </dgm:pt>
    <dgm:pt modelId="{11842457-9751-43B5-9493-6F83901D6D0D}" type="parTrans" cxnId="{580A21FE-C0C8-42B6-AD85-7390A3B59CAF}">
      <dgm:prSet/>
      <dgm:spPr/>
      <dgm:t>
        <a:bodyPr/>
        <a:lstStyle/>
        <a:p>
          <a:endParaRPr lang="ru-RU"/>
        </a:p>
      </dgm:t>
    </dgm:pt>
    <dgm:pt modelId="{2B40D473-ED36-409A-A0A9-7554777B5AFF}" type="sibTrans" cxnId="{580A21FE-C0C8-42B6-AD85-7390A3B59CAF}">
      <dgm:prSet/>
      <dgm:spPr/>
      <dgm:t>
        <a:bodyPr/>
        <a:lstStyle/>
        <a:p>
          <a:endParaRPr lang="ru-RU"/>
        </a:p>
      </dgm:t>
    </dgm:pt>
    <dgm:pt modelId="{86653A88-1AD2-4099-8F50-A04ADBEC0E71}">
      <dgm:prSet phldrT="[Текст]" custT="1"/>
      <dgm:spPr/>
      <dgm:t>
        <a:bodyPr/>
        <a:lstStyle/>
        <a:p>
          <a:r>
            <a:rPr lang="ru-RU" sz="1800" dirty="0"/>
            <a:t>В </a:t>
          </a:r>
          <a:r>
            <a:rPr lang="ru-RU" sz="1800" dirty="0" err="1"/>
            <a:t>т.ч</a:t>
          </a:r>
          <a:r>
            <a:rPr lang="ru-RU" sz="1800" dirty="0"/>
            <a:t>. все квалификации в области сварки, контроля и испытаний </a:t>
          </a:r>
        </a:p>
      </dgm:t>
    </dgm:pt>
    <dgm:pt modelId="{EC01AB56-ACFE-4D2E-8D2A-675909BC8B5E}" type="parTrans" cxnId="{1556307F-1FE2-4B65-BD5C-474A1B2227E6}">
      <dgm:prSet/>
      <dgm:spPr/>
      <dgm:t>
        <a:bodyPr/>
        <a:lstStyle/>
        <a:p>
          <a:endParaRPr lang="ru-RU"/>
        </a:p>
      </dgm:t>
    </dgm:pt>
    <dgm:pt modelId="{D45D735B-8EC2-487C-A406-10A8829E84FF}" type="sibTrans" cxnId="{1556307F-1FE2-4B65-BD5C-474A1B2227E6}">
      <dgm:prSet/>
      <dgm:spPr/>
      <dgm:t>
        <a:bodyPr/>
        <a:lstStyle/>
        <a:p>
          <a:endParaRPr lang="ru-RU"/>
        </a:p>
      </dgm:t>
    </dgm:pt>
    <dgm:pt modelId="{4E5C430C-3E91-43C3-9EE9-D2E47AD3AE90}" type="pres">
      <dgm:prSet presAssocID="{DEDBEAC6-3FB3-4FDC-A8F5-4412ACFEAD52}" presName="CompostProcess" presStyleCnt="0">
        <dgm:presLayoutVars>
          <dgm:dir/>
          <dgm:resizeHandles val="exact"/>
        </dgm:presLayoutVars>
      </dgm:prSet>
      <dgm:spPr/>
    </dgm:pt>
    <dgm:pt modelId="{B429851F-21C6-4EBD-BC69-04D0A1A05AA3}" type="pres">
      <dgm:prSet presAssocID="{DEDBEAC6-3FB3-4FDC-A8F5-4412ACFEAD52}" presName="arrow" presStyleLbl="bgShp" presStyleIdx="0" presStyleCnt="1"/>
      <dgm:spPr/>
    </dgm:pt>
    <dgm:pt modelId="{D78DD961-200F-45C9-94D2-B2C373E7D4D0}" type="pres">
      <dgm:prSet presAssocID="{DEDBEAC6-3FB3-4FDC-A8F5-4412ACFEAD52}" presName="linearProcess" presStyleCnt="0"/>
      <dgm:spPr/>
    </dgm:pt>
    <dgm:pt modelId="{17F205D7-3D96-4508-8E0E-B6228F90CB4E}" type="pres">
      <dgm:prSet presAssocID="{3F15154A-8BEB-4D07-A75A-6418080104AA}" presName="textNode" presStyleLbl="node1" presStyleIdx="0" presStyleCnt="2">
        <dgm:presLayoutVars>
          <dgm:bulletEnabled val="1"/>
        </dgm:presLayoutVars>
      </dgm:prSet>
      <dgm:spPr/>
    </dgm:pt>
    <dgm:pt modelId="{C04B7627-EFDA-4F37-962C-61040BEF2826}" type="pres">
      <dgm:prSet presAssocID="{2B40D473-ED36-409A-A0A9-7554777B5AFF}" presName="sibTrans" presStyleCnt="0"/>
      <dgm:spPr/>
    </dgm:pt>
    <dgm:pt modelId="{A92E2B32-51FD-4BFC-B183-D2B70B61A308}" type="pres">
      <dgm:prSet presAssocID="{86653A88-1AD2-4099-8F50-A04ADBEC0E71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1B4BE67B-F544-4483-AC75-D11156492D0A}" type="presOf" srcId="{DEDBEAC6-3FB3-4FDC-A8F5-4412ACFEAD52}" destId="{4E5C430C-3E91-43C3-9EE9-D2E47AD3AE90}" srcOrd="0" destOrd="0" presId="urn:microsoft.com/office/officeart/2005/8/layout/hProcess9"/>
    <dgm:cxn modelId="{1556307F-1FE2-4B65-BD5C-474A1B2227E6}" srcId="{DEDBEAC6-3FB3-4FDC-A8F5-4412ACFEAD52}" destId="{86653A88-1AD2-4099-8F50-A04ADBEC0E71}" srcOrd="1" destOrd="0" parTransId="{EC01AB56-ACFE-4D2E-8D2A-675909BC8B5E}" sibTransId="{D45D735B-8EC2-487C-A406-10A8829E84FF}"/>
    <dgm:cxn modelId="{D97EFA96-0D5A-4E02-8C02-7E5A13D5A32D}" type="presOf" srcId="{86653A88-1AD2-4099-8F50-A04ADBEC0E71}" destId="{A92E2B32-51FD-4BFC-B183-D2B70B61A308}" srcOrd="0" destOrd="0" presId="urn:microsoft.com/office/officeart/2005/8/layout/hProcess9"/>
    <dgm:cxn modelId="{7D8D68F1-696A-4F81-918A-DC1EFA765EFF}" type="presOf" srcId="{3F15154A-8BEB-4D07-A75A-6418080104AA}" destId="{17F205D7-3D96-4508-8E0E-B6228F90CB4E}" srcOrd="0" destOrd="0" presId="urn:microsoft.com/office/officeart/2005/8/layout/hProcess9"/>
    <dgm:cxn modelId="{580A21FE-C0C8-42B6-AD85-7390A3B59CAF}" srcId="{DEDBEAC6-3FB3-4FDC-A8F5-4412ACFEAD52}" destId="{3F15154A-8BEB-4D07-A75A-6418080104AA}" srcOrd="0" destOrd="0" parTransId="{11842457-9751-43B5-9493-6F83901D6D0D}" sibTransId="{2B40D473-ED36-409A-A0A9-7554777B5AFF}"/>
    <dgm:cxn modelId="{DA44941D-06E1-4D13-9B9E-89D2D7B59EE0}" type="presParOf" srcId="{4E5C430C-3E91-43C3-9EE9-D2E47AD3AE90}" destId="{B429851F-21C6-4EBD-BC69-04D0A1A05AA3}" srcOrd="0" destOrd="0" presId="urn:microsoft.com/office/officeart/2005/8/layout/hProcess9"/>
    <dgm:cxn modelId="{3AA1DA38-A935-40E6-9E18-613914DD0A57}" type="presParOf" srcId="{4E5C430C-3E91-43C3-9EE9-D2E47AD3AE90}" destId="{D78DD961-200F-45C9-94D2-B2C373E7D4D0}" srcOrd="1" destOrd="0" presId="urn:microsoft.com/office/officeart/2005/8/layout/hProcess9"/>
    <dgm:cxn modelId="{25A9F32B-5DB4-4A13-9DCD-2988D32E8A0B}" type="presParOf" srcId="{D78DD961-200F-45C9-94D2-B2C373E7D4D0}" destId="{17F205D7-3D96-4508-8E0E-B6228F90CB4E}" srcOrd="0" destOrd="0" presId="urn:microsoft.com/office/officeart/2005/8/layout/hProcess9"/>
    <dgm:cxn modelId="{1BA64601-E034-4288-8406-F7A651962BFF}" type="presParOf" srcId="{D78DD961-200F-45C9-94D2-B2C373E7D4D0}" destId="{C04B7627-EFDA-4F37-962C-61040BEF2826}" srcOrd="1" destOrd="0" presId="urn:microsoft.com/office/officeart/2005/8/layout/hProcess9"/>
    <dgm:cxn modelId="{FBE26E96-B754-4E42-A847-9DB3C7D3FE8C}" type="presParOf" srcId="{D78DD961-200F-45C9-94D2-B2C373E7D4D0}" destId="{A92E2B32-51FD-4BFC-B183-D2B70B61A30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E365C-201B-4216-8C1E-53CD18FA19E2}">
      <dsp:nvSpPr>
        <dsp:cNvPr id="0" name=""/>
        <dsp:cNvSpPr/>
      </dsp:nvSpPr>
      <dsp:spPr>
        <a:xfrm rot="5400000">
          <a:off x="-202455" y="203811"/>
          <a:ext cx="1349706" cy="94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8.1.</a:t>
          </a:r>
          <a:endParaRPr lang="ru-RU" sz="1800" kern="1200" dirty="0"/>
        </a:p>
      </dsp:txBody>
      <dsp:txXfrm rot="-5400000">
        <a:off x="1" y="473752"/>
        <a:ext cx="944794" cy="404912"/>
      </dsp:txXfrm>
    </dsp:sp>
    <dsp:sp modelId="{BB4B7BC6-674D-4FA5-B310-BA60FBE51D11}">
      <dsp:nvSpPr>
        <dsp:cNvPr id="0" name=""/>
        <dsp:cNvSpPr/>
      </dsp:nvSpPr>
      <dsp:spPr>
        <a:xfrm rot="5400000">
          <a:off x="4248456" y="-3303662"/>
          <a:ext cx="877309" cy="7484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i="0" kern="1200" dirty="0">
              <a:solidFill>
                <a:srgbClr val="0000FF"/>
              </a:solidFill>
            </a:rPr>
            <a:t>Образовательные программы высшего образования </a:t>
          </a:r>
          <a:r>
            <a:rPr lang="ru-RU" sz="1300" b="0" i="0" kern="1200" dirty="0"/>
            <a:t>в части профессиональных компетенций разрабатываются организациями, осуществляющими образовательную деятельность, </a:t>
          </a:r>
          <a:r>
            <a:rPr lang="ru-RU" sz="1300" b="0" i="0" kern="1200" dirty="0">
              <a:solidFill>
                <a:srgbClr val="0000FF"/>
              </a:solidFill>
            </a:rPr>
            <a:t>на основе профессиональных стандартов</a:t>
          </a:r>
          <a:r>
            <a:rPr lang="ru-RU" sz="1300" b="0" i="0" kern="1200" dirty="0"/>
            <a:t> </a:t>
          </a:r>
          <a:endParaRPr lang="ru-RU" sz="1300" kern="1200" dirty="0"/>
        </a:p>
      </dsp:txBody>
      <dsp:txXfrm rot="-5400000">
        <a:off x="944795" y="42826"/>
        <a:ext cx="7441806" cy="791655"/>
      </dsp:txXfrm>
    </dsp:sp>
    <dsp:sp modelId="{F148A869-56B6-4161-8095-BF255BCFE317}">
      <dsp:nvSpPr>
        <dsp:cNvPr id="0" name=""/>
        <dsp:cNvSpPr/>
      </dsp:nvSpPr>
      <dsp:spPr>
        <a:xfrm rot="5400000">
          <a:off x="-202455" y="1355776"/>
          <a:ext cx="1349706" cy="94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9. </a:t>
          </a:r>
          <a:endParaRPr lang="ru-RU" sz="1800" kern="1200" dirty="0"/>
        </a:p>
      </dsp:txBody>
      <dsp:txXfrm rot="-5400000">
        <a:off x="1" y="1625717"/>
        <a:ext cx="944794" cy="404912"/>
      </dsp:txXfrm>
    </dsp:sp>
    <dsp:sp modelId="{9B82DE98-5599-4994-9E9E-D3371DE0D590}">
      <dsp:nvSpPr>
        <dsp:cNvPr id="0" name=""/>
        <dsp:cNvSpPr/>
      </dsp:nvSpPr>
      <dsp:spPr>
        <a:xfrm rot="5400000">
          <a:off x="4248456" y="-2150341"/>
          <a:ext cx="877309" cy="7484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i="0" kern="1200" dirty="0">
              <a:solidFill>
                <a:srgbClr val="0000FF"/>
              </a:solidFill>
            </a:rPr>
            <a:t>Примерные образовательные программы среднего профессионального образования </a:t>
          </a:r>
          <a:r>
            <a:rPr lang="ru-RU" sz="1300" b="0" i="0" kern="1200" dirty="0"/>
            <a:t>разрабатываются с учетом их уровня и направленности на основе федеральных государственных образовательных стандартов, а в части профессиональных компетенций </a:t>
          </a:r>
          <a:r>
            <a:rPr lang="ru-RU" sz="1300" b="0" i="0" kern="1200" dirty="0">
              <a:solidFill>
                <a:srgbClr val="0000FF"/>
              </a:solidFill>
            </a:rPr>
            <a:t>на основе профессиональных стандартов</a:t>
          </a:r>
          <a:endParaRPr lang="ru-RU" sz="1300" kern="1200" dirty="0">
            <a:solidFill>
              <a:srgbClr val="0000FF"/>
            </a:solidFill>
          </a:endParaRPr>
        </a:p>
      </dsp:txBody>
      <dsp:txXfrm rot="-5400000">
        <a:off x="944795" y="1196147"/>
        <a:ext cx="7441806" cy="791655"/>
      </dsp:txXfrm>
    </dsp:sp>
    <dsp:sp modelId="{48C8E5E6-43E8-488E-9016-279D34A629E1}">
      <dsp:nvSpPr>
        <dsp:cNvPr id="0" name=""/>
        <dsp:cNvSpPr/>
      </dsp:nvSpPr>
      <dsp:spPr>
        <a:xfrm rot="5400000">
          <a:off x="-202455" y="2507741"/>
          <a:ext cx="1349706" cy="94479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Статья 73</a:t>
          </a:r>
        </a:p>
      </dsp:txBody>
      <dsp:txXfrm rot="-5400000">
        <a:off x="1" y="2777682"/>
        <a:ext cx="944794" cy="404912"/>
      </dsp:txXfrm>
    </dsp:sp>
    <dsp:sp modelId="{EA55EA46-547A-494C-91AD-20450CA41317}">
      <dsp:nvSpPr>
        <dsp:cNvPr id="0" name=""/>
        <dsp:cNvSpPr/>
      </dsp:nvSpPr>
      <dsp:spPr>
        <a:xfrm rot="5400000">
          <a:off x="4248456" y="-998376"/>
          <a:ext cx="877309" cy="7484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i="0" kern="1200" dirty="0"/>
            <a:t>Продолжительность профессионального обучения определяется конкретной </a:t>
          </a:r>
          <a:r>
            <a:rPr lang="ru-RU" sz="1300" b="0" i="0" kern="1200" dirty="0">
              <a:solidFill>
                <a:srgbClr val="0000FF"/>
              </a:solidFill>
            </a:rPr>
            <a:t>программой профессионального обучения</a:t>
          </a:r>
          <a:r>
            <a:rPr lang="ru-RU" sz="1300" b="0" i="0" kern="1200" dirty="0"/>
            <a:t>, разрабатываемой и утверждаемой </a:t>
          </a:r>
          <a:r>
            <a:rPr lang="ru-RU" sz="1300" b="0" i="0" kern="1200" dirty="0">
              <a:solidFill>
                <a:srgbClr val="0000FF"/>
              </a:solidFill>
            </a:rPr>
            <a:t>на основе профессиональных стандартов</a:t>
          </a:r>
          <a:endParaRPr lang="ru-RU" sz="1300" kern="1200" dirty="0">
            <a:solidFill>
              <a:srgbClr val="0000FF"/>
            </a:solidFill>
          </a:endParaRPr>
        </a:p>
      </dsp:txBody>
      <dsp:txXfrm rot="-5400000">
        <a:off x="944795" y="2348112"/>
        <a:ext cx="7441806" cy="791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9851F-21C6-4EBD-BC69-04D0A1A05AA3}">
      <dsp:nvSpPr>
        <dsp:cNvPr id="0" name=""/>
        <dsp:cNvSpPr/>
      </dsp:nvSpPr>
      <dsp:spPr>
        <a:xfrm>
          <a:off x="792388" y="0"/>
          <a:ext cx="8980399" cy="24928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205D7-3D96-4508-8E0E-B6228F90CB4E}">
      <dsp:nvSpPr>
        <dsp:cNvPr id="0" name=""/>
        <dsp:cNvSpPr/>
      </dsp:nvSpPr>
      <dsp:spPr>
        <a:xfrm>
          <a:off x="311590" y="747868"/>
          <a:ext cx="4787345" cy="997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292 наименования</a:t>
          </a:r>
        </a:p>
      </dsp:txBody>
      <dsp:txXfrm>
        <a:off x="360267" y="796545"/>
        <a:ext cx="4689991" cy="899804"/>
      </dsp:txXfrm>
    </dsp:sp>
    <dsp:sp modelId="{A92E2B32-51FD-4BFC-B183-D2B70B61A308}">
      <dsp:nvSpPr>
        <dsp:cNvPr id="0" name=""/>
        <dsp:cNvSpPr/>
      </dsp:nvSpPr>
      <dsp:spPr>
        <a:xfrm>
          <a:off x="5466240" y="747868"/>
          <a:ext cx="4787345" cy="997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</a:t>
          </a:r>
          <a:r>
            <a:rPr lang="ru-RU" sz="1800" kern="1200" dirty="0" err="1"/>
            <a:t>т.ч</a:t>
          </a:r>
          <a:r>
            <a:rPr lang="ru-RU" sz="1800" kern="1200" dirty="0"/>
            <a:t>. все квалификации в области сварки, контроля и испытаний </a:t>
          </a:r>
        </a:p>
      </dsp:txBody>
      <dsp:txXfrm>
        <a:off x="5514917" y="796545"/>
        <a:ext cx="4689991" cy="899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1582" cy="493634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363" y="0"/>
            <a:ext cx="2921582" cy="493634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801DD79D-2678-664A-A02A-56A164D9CC0F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6745"/>
            <a:ext cx="2921582" cy="493634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363" y="9376745"/>
            <a:ext cx="2921582" cy="493634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A87BC971-DA52-4D41-9173-C9C5E85DE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8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1582" cy="493634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3" y="0"/>
            <a:ext cx="2921582" cy="493634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E741EF83-4436-7F46-B4C4-50E22C017F96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9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317"/>
            <a:ext cx="2921582" cy="493634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3" y="9377317"/>
            <a:ext cx="2921582" cy="493634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64342D28-93A5-2144-A71C-FF4B1B2BB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8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0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8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41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7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3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8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4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38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89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41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1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11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14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1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90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79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8FB1A-17B9-44C1-B9FE-53C78929BD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3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8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кто и как устанавливает соответствие, пока открыт. Мы работаем над проектом ППРФ.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1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кто и как устанавливает соответствие, пока открыт. Мы работаем над проектом ППРФ.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5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кто и как устанавливает соответствие, пока открыт. Мы работаем над проектом ППРФ.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8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Посмотрев</a:t>
            </a:r>
            <a:r>
              <a:rPr lang="ru-RU" baseline="0" dirty="0"/>
              <a:t> программу мероприятия, считаю необходимым акцентировать внимание на: </a:t>
            </a:r>
          </a:p>
          <a:p>
            <a:r>
              <a:rPr lang="ru-RU" baseline="0" dirty="0"/>
              <a:t>Конкуры – это хорошо, передовые технологии, это еще лучше, но образовательная программа формируется на основе ПС. По закону – ПС главные.</a:t>
            </a:r>
          </a:p>
          <a:p>
            <a:r>
              <a:rPr lang="ru-RU" baseline="0" dirty="0"/>
              <a:t>В действующем ПС Сварщик-оператор есть ТФ по роботизированной сварке.</a:t>
            </a:r>
          </a:p>
          <a:p>
            <a:r>
              <a:rPr lang="ru-RU" baseline="0" dirty="0"/>
              <a:t>В ПС </a:t>
            </a:r>
            <a:r>
              <a:rPr lang="ru-RU" baseline="0" dirty="0" err="1"/>
              <a:t>Дефектоскопист</a:t>
            </a:r>
            <a:r>
              <a:rPr lang="ru-RU" baseline="0" dirty="0"/>
              <a:t>, который мы актуализировали, включены ТФ по цифровой радиографии.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7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5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0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1437-0746-419F-AC14-0412B32D964C}" type="datetime1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61C-4C85-4129-81A9-F58635505DBC}" type="datetime1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C4FA-81A9-4AD8-ABFF-145EB6D9386A}" type="datetime1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5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2226-F8D6-4876-980F-7AD4CE0A2A34}" type="datetime1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0C2C-6323-449D-A823-B08EF8856A64}" type="datetime1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C5A-3C74-4550-AEB0-138C86440046}" type="datetime1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3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9E6A-1044-44BD-B203-857F4AA1DDB6}" type="datetime1">
              <a:rPr lang="ru-RU" smtClean="0"/>
              <a:t>15.05.2026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4A60-D99B-463F-9CDD-69BD3458BC66}" type="datetime1">
              <a:rPr lang="ru-RU" smtClean="0"/>
              <a:t>15.05.2026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3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D9ED-5E17-4174-B918-FFA8ED959AB5}" type="datetime1">
              <a:rPr lang="ru-RU" smtClean="0"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7" y="27307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BA71-573D-426C-BA34-4EC84DA7232D}" type="datetime1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2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D3AB-8AA3-48F9-AC41-D5A9321CC4FF}" type="datetime1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5A86-1838-4DB5-B4C3-43E3FE6FF7EE}" type="datetime1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hyperlink" Target="https://internet.garant.ru/#/document/406258913/entry/0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 txBox="1">
            <a:spLocks/>
          </p:cNvSpPr>
          <p:nvPr/>
        </p:nvSpPr>
        <p:spPr>
          <a:xfrm>
            <a:off x="15" y="1810354"/>
            <a:ext cx="12191999" cy="3354318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3834"/>
            <a:endParaRPr lang="ru-RU" sz="5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498" y="11447"/>
            <a:ext cx="898540" cy="77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55619" y="2308641"/>
            <a:ext cx="10634597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подготовка и обучение персонала по НК</a:t>
            </a:r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Профессиональные стандарты в области НК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743" y="803985"/>
            <a:ext cx="11726351" cy="35858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4" name="Подзаголовок 6">
            <a:extLst>
              <a:ext uri="{FF2B5EF4-FFF2-40B4-BE49-F238E27FC236}">
                <a16:creationId xmlns:a16="http://schemas.microsoft.com/office/drawing/2014/main" id="{8726BED5-0795-54C6-E829-5DA686983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0690" y="4678680"/>
            <a:ext cx="6254366" cy="1860258"/>
          </a:xfrm>
        </p:spPr>
        <p:txBody>
          <a:bodyPr>
            <a:noAutofit/>
          </a:bodyPr>
          <a:lstStyle/>
          <a:p>
            <a:pPr lvl="0" algn="just" defTabSz="914400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Шахматов Денис Михайлович, к. т. н., руководитель группы компаний «Сварка 74»,  руководитель Челябинского областного отделения РОНКТД, руководитель комиссии «ОПОРЫ РОССИИ» по развитию технологий сварки, методов контроля и автоматизации (роботизации) производственных процессов, руководитель комиссии по профессиональным стандартам в СПК Сварка </a:t>
            </a:r>
          </a:p>
        </p:txBody>
      </p:sp>
    </p:spTree>
    <p:extLst>
      <p:ext uri="{BB962C8B-B14F-4D97-AF65-F5344CB8AC3E}">
        <p14:creationId xmlns:p14="http://schemas.microsoft.com/office/powerpoint/2010/main" val="183950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Поручения Президента России по итогам заседания </a:t>
            </a:r>
            <a:r>
              <a:rPr lang="ru-RU" sz="2000" b="1" dirty="0" err="1">
                <a:solidFill>
                  <a:schemeClr val="bg1"/>
                </a:solidFill>
                <a:latin typeface="Arial Narrow" pitchFamily="34" charset="0"/>
              </a:rPr>
              <a:t>ГосСовета</a:t>
            </a: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, 25.12.2025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5982" y="949877"/>
            <a:ext cx="10876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участии Национального совета при Президенте Российской Федерации по профессиональным квалификациям обеспечить создание на Единой цифровой платформе в сфере занятости и трудовых отношений «Работа в России» функционала по разработке, утверждению, актуализации, использованию, ведению </a:t>
            </a:r>
            <a:r>
              <a:rPr lang="ru-RU" dirty="0">
                <a:solidFill>
                  <a:srgbClr val="0000FF"/>
                </a:solidFill>
              </a:rPr>
              <a:t>реестров и перечней видов профессиональной деятельности, профессиональных стандартов, квалификационных характеристик, наименований квалификаций, предусмотрев их </a:t>
            </a:r>
            <a:r>
              <a:rPr lang="ru-RU" dirty="0">
                <a:solidFill>
                  <a:srgbClr val="FF0000"/>
                </a:solidFill>
              </a:rPr>
              <a:t>соотнесение</a:t>
            </a:r>
            <a:r>
              <a:rPr lang="ru-RU" dirty="0">
                <a:solidFill>
                  <a:srgbClr val="0000FF"/>
                </a:solidFill>
              </a:rPr>
              <a:t> с перечнями профессий, специальностей, направлений подготовки и квалификациями в системе образования</a:t>
            </a:r>
            <a:r>
              <a:rPr lang="ru-RU" dirty="0"/>
              <a:t>. </a:t>
            </a:r>
          </a:p>
          <a:p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Срок – 25 декабря 2026 г. </a:t>
            </a:r>
            <a:r>
              <a:rPr lang="ru-RU" dirty="0"/>
              <a:t>Ответственный: </a:t>
            </a:r>
            <a:r>
              <a:rPr lang="ru-RU" dirty="0" err="1"/>
              <a:t>Мишустин</a:t>
            </a:r>
            <a:r>
              <a:rPr lang="ru-RU" dirty="0"/>
              <a:t> М.В.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18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Соотнесение перечней сферы труда и образования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58931"/>
              </p:ext>
            </p:extLst>
          </p:nvPr>
        </p:nvGraphicFramePr>
        <p:xfrm>
          <a:off x="553156" y="719666"/>
          <a:ext cx="11029245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ОКПДТР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СПО (приказы 1199,</a:t>
                      </a:r>
                      <a:r>
                        <a:rPr lang="ru-RU" baseline="0" dirty="0"/>
                        <a:t> 336)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 (приказ 534)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FF0000"/>
                          </a:solidFill>
                        </a:rPr>
                        <a:t>Дефектоскопист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акустико-эмиссионному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вибрационному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визуальному и измерительному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</a:t>
                      </a:r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вихретоковому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капиллярному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контролю </a:t>
                      </a:r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течеисканием</a:t>
                      </a:r>
                      <a:endParaRPr lang="ru-RU" sz="1400" dirty="0">
                        <a:solidFill>
                          <a:srgbClr val="00863D"/>
                        </a:solidFill>
                      </a:endParaRP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магнитному и ультразвуковому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магнитному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радиационному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тепловому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ультразвуковому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электрическому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рентгено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-, </a:t>
                      </a:r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гаммаграфирования</a:t>
                      </a:r>
                      <a:endParaRPr lang="ru-RU" sz="1400" dirty="0">
                        <a:solidFill>
                          <a:srgbClr val="00863D"/>
                        </a:solidFill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rgbClr val="FF0000"/>
                          </a:solidFill>
                        </a:rPr>
                        <a:t>Дефектоскопист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акустико-эмиссионному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вибрационному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визуальному и измерительному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</a:t>
                      </a:r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вихретоковому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капиллярному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газовому и жидкостному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контролю </a:t>
                      </a:r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течеисканием</a:t>
                      </a:r>
                      <a:endParaRPr lang="ru-RU" sz="1400" dirty="0">
                        <a:solidFill>
                          <a:srgbClr val="00863D"/>
                        </a:solidFill>
                      </a:endParaRP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магнитному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магнитному и ультразвуковому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радиационному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тепловому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ультразвуковому контролю</a:t>
                      </a:r>
                    </a:p>
                    <a:p>
                      <a:r>
                        <a:rPr lang="ru-RU" sz="1400" dirty="0" err="1">
                          <a:solidFill>
                            <a:srgbClr val="00863D"/>
                          </a:solidFill>
                        </a:rPr>
                        <a:t>Дефектоскопист</a:t>
                      </a:r>
                      <a:r>
                        <a:rPr lang="ru-RU" sz="1400" dirty="0">
                          <a:solidFill>
                            <a:srgbClr val="00863D"/>
                          </a:solidFill>
                        </a:rPr>
                        <a:t> по электрическому контролю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0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Соотнесение перечней сферы труда и образования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15878"/>
              </p:ext>
            </p:extLst>
          </p:nvPr>
        </p:nvGraphicFramePr>
        <p:xfrm>
          <a:off x="553156" y="547512"/>
          <a:ext cx="1102924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ОКПДТР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СПО (приказы 1199,</a:t>
                      </a:r>
                      <a:r>
                        <a:rPr lang="ru-RU" baseline="0" dirty="0"/>
                        <a:t> 336)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 (приказ 534)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Электрогазосварщик</a:t>
                      </a:r>
                    </a:p>
                    <a:p>
                      <a:r>
                        <a:rPr lang="ru-RU" sz="1400" dirty="0"/>
                        <a:t>Электрогазосварщик-врезчик</a:t>
                      </a:r>
                    </a:p>
                    <a:p>
                      <a:r>
                        <a:rPr lang="ru-RU" sz="1400" dirty="0"/>
                        <a:t>Электросварщик листов и лент</a:t>
                      </a:r>
                    </a:p>
                    <a:p>
                      <a:r>
                        <a:rPr lang="ru-RU" sz="1400" dirty="0"/>
                        <a:t>Электросварщик на автоматических и полуавтоматических машинах</a:t>
                      </a:r>
                    </a:p>
                    <a:p>
                      <a:r>
                        <a:rPr lang="ru-RU" sz="1400" dirty="0"/>
                        <a:t>Электросварщик ручной сварки</a:t>
                      </a:r>
                    </a:p>
                    <a:p>
                      <a:r>
                        <a:rPr lang="ru-RU" sz="1400" dirty="0"/>
                        <a:t>Электросварщик труб на стане</a:t>
                      </a:r>
                    </a:p>
                    <a:p>
                      <a:r>
                        <a:rPr lang="ru-RU" sz="1400" dirty="0"/>
                        <a:t>Сварщик пластмасс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Сварщик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FF0000"/>
                          </a:solidFill>
                        </a:rPr>
                        <a:t>Сварщик ручной дуговой сварки неплавящимся электродом в защитном газе</a:t>
                      </a:r>
                    </a:p>
                    <a:p>
                      <a:r>
                        <a:rPr lang="ru-RU" sz="1400">
                          <a:solidFill>
                            <a:srgbClr val="FF0000"/>
                          </a:solidFill>
                        </a:rPr>
                        <a:t>Сварщик ручной дуговой сварки плавящимся покрытым электродом</a:t>
                      </a:r>
                    </a:p>
                    <a:p>
                      <a:r>
                        <a:rPr lang="ru-RU" sz="1400">
                          <a:solidFill>
                            <a:srgbClr val="FF0000"/>
                          </a:solidFill>
                        </a:rPr>
                        <a:t>Сварщик дуговой сварки под флюсом</a:t>
                      </a:r>
                    </a:p>
                    <a:p>
                      <a:r>
                        <a:rPr lang="ru-RU" sz="1400">
                          <a:solidFill>
                            <a:srgbClr val="FF0000"/>
                          </a:solidFill>
                        </a:rPr>
                        <a:t>Сварщик дуговой сварки самозащитной проволокой</a:t>
                      </a:r>
                    </a:p>
                    <a:p>
                      <a:r>
                        <a:rPr lang="ru-RU" sz="1400">
                          <a:solidFill>
                            <a:srgbClr val="FF0000"/>
                          </a:solidFill>
                        </a:rPr>
                        <a:t>Сварщик дуговой сварки плавящимся электродом в защитном газе</a:t>
                      </a:r>
                    </a:p>
                    <a:p>
                      <a:r>
                        <a:rPr lang="ru-RU" sz="1400">
                          <a:solidFill>
                            <a:srgbClr val="FF0000"/>
                          </a:solidFill>
                        </a:rPr>
                        <a:t>Сварщик частично механизированной сварки плавлением</a:t>
                      </a:r>
                    </a:p>
                    <a:p>
                      <a:r>
                        <a:rPr lang="ru-RU" sz="1400">
                          <a:solidFill>
                            <a:srgbClr val="FF0000"/>
                          </a:solidFill>
                        </a:rPr>
                        <a:t>Сварщик полимерных материалов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Оператор автоматической (кислородной, плазменной, лазерной, термической) резки</a:t>
                      </a:r>
                    </a:p>
                    <a:p>
                      <a:r>
                        <a:rPr lang="ru-RU" sz="1400" dirty="0"/>
                        <a:t>Оператор лазерных установок</a:t>
                      </a:r>
                    </a:p>
                    <a:p>
                      <a:r>
                        <a:rPr lang="ru-RU" sz="1400" dirty="0"/>
                        <a:t>Сварщик лазерной сварки</a:t>
                      </a:r>
                    </a:p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Сварщик на лазерных установках*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Оператор лазерных установок</a:t>
                      </a:r>
                    </a:p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Сварщик на лазерных установках*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45">
                <a:tc grid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* Действовала до 1999 г., заменена на Оператор лазерных установок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41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Поручения Президента России по итогам заседания </a:t>
            </a:r>
            <a:r>
              <a:rPr lang="ru-RU" sz="2000" b="1" dirty="0" err="1">
                <a:solidFill>
                  <a:schemeClr val="bg1"/>
                </a:solidFill>
                <a:latin typeface="Arial Narrow" pitchFamily="34" charset="0"/>
              </a:rPr>
              <a:t>ГосСовета</a:t>
            </a: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, 25.12.2025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5982" y="949877"/>
            <a:ext cx="108764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Разработать при участии сторон РТК, НСПК, АСИ и утвердить </a:t>
            </a:r>
            <a:r>
              <a:rPr lang="ru-RU" dirty="0">
                <a:solidFill>
                  <a:srgbClr val="0000FF"/>
                </a:solidFill>
              </a:rPr>
              <a:t>единые рекомендации для работодателей</a:t>
            </a:r>
            <a:r>
              <a:rPr lang="ru-RU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 формированию </a:t>
            </a:r>
            <a:r>
              <a:rPr lang="ru-RU" dirty="0">
                <a:solidFill>
                  <a:srgbClr val="FF0000"/>
                </a:solidFill>
              </a:rPr>
              <a:t>прогноза потребности в кадрах с учетом отраслевой специфики</a:t>
            </a:r>
            <a:r>
              <a:rPr lang="ru-RU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 сопровождению при трудоустройстве, трудовой адаптации, социальному сопровождению и профессиональному развитию </a:t>
            </a:r>
            <a:r>
              <a:rPr lang="ru-RU" dirty="0">
                <a:solidFill>
                  <a:srgbClr val="FF0000"/>
                </a:solidFill>
              </a:rPr>
              <a:t>ветеранов боевых действий</a:t>
            </a:r>
            <a:r>
              <a:rPr lang="ru-RU" dirty="0"/>
              <a:t>, принимавших участие (содействовавших выполнению задач) в специальной военной операции;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 разработке </a:t>
            </a:r>
            <a:r>
              <a:rPr lang="ru-RU" dirty="0">
                <a:solidFill>
                  <a:srgbClr val="FF0000"/>
                </a:solidFill>
              </a:rPr>
              <a:t>карьерных траекторий для работников в возрасте старше 50 лет</a:t>
            </a:r>
            <a:r>
              <a:rPr lang="ru-RU" dirty="0"/>
              <a:t>, в том числе на основе программ профессиональной переподготовки или повышения квалификации, включая освоение ими цифровых навыков.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Срок – 1 июля 2026 г. </a:t>
            </a:r>
            <a:r>
              <a:rPr lang="ru-RU" dirty="0"/>
              <a:t>Ответственный: </a:t>
            </a:r>
            <a:r>
              <a:rPr lang="ru-RU" dirty="0" err="1"/>
              <a:t>Мишустин</a:t>
            </a:r>
            <a:r>
              <a:rPr lang="ru-RU" dirty="0"/>
              <a:t> М.В.</a:t>
            </a:r>
          </a:p>
        </p:txBody>
      </p:sp>
    </p:spTree>
    <p:extLst>
      <p:ext uri="{BB962C8B-B14F-4D97-AF65-F5344CB8AC3E}">
        <p14:creationId xmlns:p14="http://schemas.microsoft.com/office/powerpoint/2010/main" val="408063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Поручения Президента России по итогам заседания </a:t>
            </a:r>
            <a:r>
              <a:rPr lang="ru-RU" sz="2000" b="1" dirty="0" err="1">
                <a:solidFill>
                  <a:schemeClr val="bg1"/>
                </a:solidFill>
                <a:latin typeface="Arial Narrow" pitchFamily="34" charset="0"/>
              </a:rPr>
              <a:t>ГосСовета</a:t>
            </a: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, 25.12.2025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5982" y="949877"/>
            <a:ext cx="108764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Правительству Российской Федерации совместно с НСПК </a:t>
            </a:r>
            <a:r>
              <a:rPr lang="ru-RU" dirty="0"/>
              <a:t>с учетом ранее данных поручений обеспечить внесение в законодательство Российской Федерации изменений, предусматривающих в том числе: </a:t>
            </a:r>
          </a:p>
          <a:p>
            <a:r>
              <a:rPr lang="ru-RU" dirty="0"/>
              <a:t>а) </a:t>
            </a:r>
            <a:r>
              <a:rPr lang="ru-RU" dirty="0">
                <a:solidFill>
                  <a:srgbClr val="0000FF"/>
                </a:solidFill>
              </a:rPr>
              <a:t>утверждение перечня видов профессиональной деятельности на основе Общероссийского классификатора занятий </a:t>
            </a:r>
            <a:r>
              <a:rPr lang="ru-RU" dirty="0"/>
              <a:t>в целях разработки и актуализации профессиональных стандартов; </a:t>
            </a:r>
          </a:p>
          <a:p>
            <a:r>
              <a:rPr lang="ru-RU" dirty="0"/>
              <a:t>б) создание </a:t>
            </a:r>
            <a:r>
              <a:rPr lang="ru-RU" dirty="0">
                <a:solidFill>
                  <a:srgbClr val="0000FF"/>
                </a:solidFill>
              </a:rPr>
              <a:t>механизма установления взаимосвязей между профессиями, специальностями, направлениями подготовки, квалификациями в системе образования и видами профессиональной деятельности, профессиональными квалификациями в сфере труда</a:t>
            </a:r>
            <a:r>
              <a:rPr lang="ru-RU" dirty="0"/>
              <a:t>; </a:t>
            </a:r>
          </a:p>
          <a:p>
            <a:r>
              <a:rPr lang="ru-RU" dirty="0"/>
              <a:t>в) </a:t>
            </a:r>
            <a:r>
              <a:rPr lang="ru-RU" dirty="0">
                <a:solidFill>
                  <a:srgbClr val="0000FF"/>
                </a:solidFill>
              </a:rPr>
              <a:t>определение понятия «квалификационные характеристики в сфере труда»</a:t>
            </a:r>
            <a:r>
              <a:rPr lang="ru-RU" dirty="0"/>
              <a:t>, установление порядка разработки и утверждения таких характеристик. 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Срок – 15 июля 2026 г. </a:t>
            </a:r>
            <a:r>
              <a:rPr lang="ru-RU" dirty="0"/>
              <a:t>Ответственные: </a:t>
            </a:r>
            <a:r>
              <a:rPr lang="ru-RU" dirty="0" err="1"/>
              <a:t>Мишустин</a:t>
            </a:r>
            <a:r>
              <a:rPr lang="ru-RU" dirty="0"/>
              <a:t> М.В., Шохин А.Н.</a:t>
            </a:r>
          </a:p>
        </p:txBody>
      </p:sp>
    </p:spTree>
    <p:extLst>
      <p:ext uri="{BB962C8B-B14F-4D97-AF65-F5344CB8AC3E}">
        <p14:creationId xmlns:p14="http://schemas.microsoft.com/office/powerpoint/2010/main" val="236598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Виды профессиональной деятельности на основе начальных групп ОКЗ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6" y="947343"/>
            <a:ext cx="12192000" cy="2295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0105"/>
            <a:ext cx="12192000" cy="27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3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Поручения Президента России по итогам заседания </a:t>
            </a:r>
            <a:r>
              <a:rPr lang="ru-RU" sz="2000" b="1" dirty="0" err="1">
                <a:solidFill>
                  <a:schemeClr val="bg1"/>
                </a:solidFill>
                <a:latin typeface="Arial Narrow" pitchFamily="34" charset="0"/>
              </a:rPr>
              <a:t>ГосСовета</a:t>
            </a: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, 25.12.2025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5982" y="949877"/>
            <a:ext cx="10876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Национальному совету при Президенте Российской Федерации по профессиональным квалификациям</a:t>
            </a:r>
            <a:r>
              <a:rPr lang="ru-RU" dirty="0"/>
              <a:t> обеспечить координацию работы советов по профессиональным квалификациям, </a:t>
            </a:r>
            <a:r>
              <a:rPr lang="ru-RU" dirty="0">
                <a:solidFill>
                  <a:srgbClr val="0000FF"/>
                </a:solidFill>
              </a:rPr>
              <a:t>связанной с анализом квалификационных требований к опыту работы и уровню образования на предмет избыточности и их пересмотром</a:t>
            </a:r>
            <a:r>
              <a:rPr lang="ru-RU" dirty="0"/>
              <a:t>, и при необходимости представить предложения в нормативные правовые акты о внесении соответствующих изменений 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Доклад – до 1 августа 2026 г.</a:t>
            </a:r>
            <a:r>
              <a:rPr lang="ru-RU" dirty="0"/>
              <a:t>, далее – один раз в год. Ответственный: Шохин А.Н. </a:t>
            </a:r>
          </a:p>
        </p:txBody>
      </p:sp>
    </p:spTree>
    <p:extLst>
      <p:ext uri="{BB962C8B-B14F-4D97-AF65-F5344CB8AC3E}">
        <p14:creationId xmlns:p14="http://schemas.microsoft.com/office/powerpoint/2010/main" val="148953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Arial Narrow" pitchFamily="34" charset="0"/>
              </a:rPr>
              <a:t>Заседание Государственного Совета, 25.12.2025 г.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5982" y="949877"/>
            <a:ext cx="10876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Правительству Российской Федерации: </a:t>
            </a:r>
          </a:p>
          <a:p>
            <a:r>
              <a:rPr lang="ru-RU" dirty="0">
                <a:solidFill>
                  <a:srgbClr val="0000FF"/>
                </a:solidFill>
              </a:rPr>
              <a:t>Провести комплексный анализ системы дополнительного профессионального образования на предмет ее соответствия задачам обеспечения технологического лидерства Российской Федерации </a:t>
            </a:r>
            <a:r>
              <a:rPr lang="ru-RU" dirty="0"/>
              <a:t>и на его основе реализовать дополнительные меры по повышению эффективности данной системы, предусмотрев механизмы стимулирования образовательных организаций и работодателей к совместной разработке и реализации дополнительных профессиональных программ, а также формирование базы лучших практик реализации таких программ. 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Доклад – до 1 декабря 2026 г.</a:t>
            </a:r>
            <a:r>
              <a:rPr lang="ru-RU" dirty="0"/>
              <a:t>, далее – один раз в год </a:t>
            </a:r>
          </a:p>
          <a:p>
            <a:r>
              <a:rPr lang="ru-RU" dirty="0"/>
              <a:t>Ответственный: </a:t>
            </a:r>
            <a:r>
              <a:rPr lang="ru-RU" dirty="0" err="1"/>
              <a:t>Мишустин</a:t>
            </a:r>
            <a:r>
              <a:rPr lang="ru-RU" dirty="0"/>
              <a:t> М.В.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93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Распоряжение Правительства Российской Федерации от 7 марта 2026 г. № 457-р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2" y="891997"/>
            <a:ext cx="5074918" cy="51975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6588" y="539087"/>
            <a:ext cx="5206084" cy="6001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/>
              <a:t>СПО</a:t>
            </a:r>
          </a:p>
          <a:p>
            <a:r>
              <a:rPr lang="ru-RU" sz="1800" dirty="0"/>
              <a:t>15.02.19 Сварочное производство</a:t>
            </a:r>
          </a:p>
          <a:p>
            <a:r>
              <a:rPr lang="ru-RU" sz="1800" dirty="0"/>
              <a:t>15.01.05 Сварщик (ручной и частично механизированной сварки (наплавки)</a:t>
            </a:r>
          </a:p>
          <a:p>
            <a:r>
              <a:rPr lang="ru-RU" sz="1800" dirty="0"/>
              <a:t>15.01.36 </a:t>
            </a:r>
            <a:r>
              <a:rPr lang="ru-RU" sz="1800" dirty="0" err="1"/>
              <a:t>Дефектоскопист</a:t>
            </a:r>
            <a:endParaRPr lang="ru-RU" sz="1800" dirty="0"/>
          </a:p>
          <a:p>
            <a:r>
              <a:rPr lang="ru-RU" sz="1800" dirty="0"/>
              <a:t>15.01.39 Сварщик-оператор полностью механизированной, автоматической и роботизированной сварки</a:t>
            </a:r>
          </a:p>
          <a:p>
            <a:r>
              <a:rPr lang="ru-RU" sz="1400" i="1" dirty="0"/>
              <a:t>15.01.06 Сварщик на лазерных установках</a:t>
            </a:r>
          </a:p>
          <a:p>
            <a:r>
              <a:rPr lang="ru-RU" sz="1400" i="1" dirty="0"/>
              <a:t>15.01.04  Наладчик сварочного и </a:t>
            </a:r>
            <a:r>
              <a:rPr lang="ru-RU" sz="1400" i="1" dirty="0" err="1"/>
              <a:t>газоплазморезательного</a:t>
            </a:r>
            <a:r>
              <a:rPr lang="ru-RU" sz="1400" i="1" dirty="0"/>
              <a:t> оборудования</a:t>
            </a:r>
          </a:p>
          <a:p>
            <a:r>
              <a:rPr lang="ru-RU" sz="1800" b="1" dirty="0"/>
              <a:t>ВО</a:t>
            </a:r>
          </a:p>
          <a:p>
            <a:r>
              <a:rPr lang="ru-RU" sz="1800" dirty="0"/>
              <a:t>15.03.01, 15.04.01 Машиностроение</a:t>
            </a:r>
          </a:p>
          <a:p>
            <a:r>
              <a:rPr lang="ru-RU" sz="1800" dirty="0"/>
              <a:t>15.03.04, 15.04.04 Автоматизация технологических процессов и производств</a:t>
            </a:r>
          </a:p>
          <a:p>
            <a:r>
              <a:rPr lang="ru-RU" sz="1800" dirty="0"/>
              <a:t>15.03.05, 15.04.05 Конструкторско-технологическое обеспечение машиностроительных производств</a:t>
            </a:r>
          </a:p>
          <a:p>
            <a:r>
              <a:rPr lang="ru-RU" sz="1800" dirty="0"/>
              <a:t>15.03.06, 15.04.06 </a:t>
            </a:r>
            <a:r>
              <a:rPr lang="ru-RU" sz="1800" dirty="0" err="1"/>
              <a:t>Мехатроника</a:t>
            </a:r>
            <a:r>
              <a:rPr lang="ru-RU" sz="1800" dirty="0"/>
              <a:t> и робототехника</a:t>
            </a:r>
          </a:p>
          <a:p>
            <a:r>
              <a:rPr lang="ru-RU" sz="1800" dirty="0"/>
              <a:t>15.05.01 Проектирование технологических машин и комплексов</a:t>
            </a:r>
          </a:p>
          <a:p>
            <a:r>
              <a:rPr lang="ru-RU" sz="1800" dirty="0"/>
              <a:t>15.05.02 Робототехника военного и специального назначения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НОК на опасных производственных объектах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9891" y="1113651"/>
            <a:ext cx="10227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№ 213698-8 </a:t>
            </a:r>
            <a:r>
              <a:rPr lang="ru-RU" b="1" dirty="0"/>
              <a:t>О внесении изменений в Федеральный закон                  «О промышленной безопасности опасных производственных объектов»</a:t>
            </a:r>
          </a:p>
          <a:p>
            <a:r>
              <a:rPr lang="ru-RU" dirty="0"/>
              <a:t>Статья 8</a:t>
            </a:r>
            <a:r>
              <a:rPr lang="ru-RU" baseline="30000" dirty="0"/>
              <a:t>1</a:t>
            </a:r>
            <a:r>
              <a:rPr lang="ru-RU" dirty="0"/>
              <a:t>. Организация сварочных работ на опасных производственных объектах</a:t>
            </a:r>
          </a:p>
          <a:p>
            <a:endParaRPr lang="ru-RU" dirty="0"/>
          </a:p>
          <a:p>
            <a:pPr algn="just"/>
            <a:r>
              <a:rPr lang="ru-RU" dirty="0"/>
              <a:t>Работники, ответственные за организацию и контроль выполнения сварочных работ на опасных производственных объектах (специалисты сварочного производства), </a:t>
            </a:r>
            <a:r>
              <a:rPr lang="ru-RU" dirty="0">
                <a:solidFill>
                  <a:srgbClr val="FF0000"/>
                </a:solidFill>
              </a:rPr>
              <a:t>должны соответствовать квалификационным требованиям соответствующего профессионального стандарта и иметь свидетельства о квалификации</a:t>
            </a:r>
            <a:r>
              <a:rPr lang="ru-RU" dirty="0"/>
              <a:t>, выданные при прохождении ими независимой оценки квалификации в соответствии с Федеральным законом от 3 июля 2016 года № 238-ФЗ «О независимой оценке квалификации»</a:t>
            </a:r>
          </a:p>
        </p:txBody>
      </p:sp>
    </p:spTree>
    <p:extLst>
      <p:ext uri="{BB962C8B-B14F-4D97-AF65-F5344CB8AC3E}">
        <p14:creationId xmlns:p14="http://schemas.microsoft.com/office/powerpoint/2010/main" val="9820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Тренды: март –апрель 2026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68810" y="1357731"/>
            <a:ext cx="508506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Значения Индекса показывает соотношение количества активных резюме к количеству активных вакансий на рынке:</a:t>
            </a:r>
          </a:p>
          <a:p>
            <a:endParaRPr lang="ru-RU" sz="1600" dirty="0"/>
          </a:p>
          <a:p>
            <a:r>
              <a:rPr lang="ru-RU" sz="1600" dirty="0"/>
              <a:t>≤ 1.9 — острый дефицит соискателей</a:t>
            </a:r>
          </a:p>
          <a:p>
            <a:r>
              <a:rPr lang="ru-RU" sz="1600" dirty="0"/>
              <a:t>2.0–3.9 — дефицит соискателей</a:t>
            </a:r>
          </a:p>
          <a:p>
            <a:r>
              <a:rPr lang="ru-RU" sz="1600" dirty="0"/>
              <a:t>4.0–7.9 — умеренный уровень конкуренции за рабочие места, здоровое соотношение между работодателями и соискателями</a:t>
            </a:r>
          </a:p>
          <a:p>
            <a:r>
              <a:rPr lang="ru-RU" sz="1600" dirty="0">
                <a:solidFill>
                  <a:srgbClr val="0000FF"/>
                </a:solidFill>
              </a:rPr>
              <a:t>8.0–11.9 — высокий уровень конкуренции соискателей за рабочие места, рынок работодателя</a:t>
            </a:r>
          </a:p>
          <a:p>
            <a:r>
              <a:rPr lang="ru-RU" sz="1600" dirty="0"/>
              <a:t>≥ 12 — крайне высокий уровень конкуренции соискателей за рабочие места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36" y="794272"/>
            <a:ext cx="6034660" cy="218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425" y="742859"/>
            <a:ext cx="1781175" cy="540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36" y="3182628"/>
            <a:ext cx="6034660" cy="219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402469" y="5453958"/>
            <a:ext cx="2689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ProximaNovaCond"/>
              </a:rPr>
              <a:t>Динамика вакансий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1" y="5927903"/>
            <a:ext cx="7839075" cy="4667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2436" y="5738589"/>
            <a:ext cx="3770325" cy="55267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092436" y="5453958"/>
            <a:ext cx="248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ProximaNovaCond"/>
              </a:rPr>
              <a:t>Динамика резюме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3361" y="5453958"/>
            <a:ext cx="4661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ProximaNovaCond"/>
              </a:rPr>
              <a:t>21 % вакансий – рабочий персонал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136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Готовность к проведению независимой оценки квалификации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019" y="317666"/>
            <a:ext cx="9095477" cy="5497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256" y="5338609"/>
            <a:ext cx="66009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Действующие ЦОК – 71</a:t>
            </a:r>
          </a:p>
          <a:p>
            <a:r>
              <a:rPr lang="ru-RU" dirty="0"/>
              <a:t>Действующие экзаменационные площадки – 127</a:t>
            </a:r>
          </a:p>
          <a:p>
            <a:r>
              <a:rPr lang="ru-RU" dirty="0"/>
              <a:t>Действующие квалификации - 105</a:t>
            </a:r>
          </a:p>
        </p:txBody>
      </p:sp>
    </p:spTree>
    <p:extLst>
      <p:ext uri="{BB962C8B-B14F-4D97-AF65-F5344CB8AC3E}">
        <p14:creationId xmlns:p14="http://schemas.microsoft.com/office/powerpoint/2010/main" val="824781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Статистика проведения независимой оценки квалификации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06443"/>
              </p:ext>
            </p:extLst>
          </p:nvPr>
        </p:nvGraphicFramePr>
        <p:xfrm>
          <a:off x="1683381" y="504244"/>
          <a:ext cx="8487179" cy="318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031746"/>
              </p:ext>
            </p:extLst>
          </p:nvPr>
        </p:nvGraphicFramePr>
        <p:xfrm>
          <a:off x="1683381" y="3788475"/>
          <a:ext cx="8529828" cy="294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7349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Приказ Минтруда РФ от 21 декабря 2022 г. № 804н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78590" y="891997"/>
            <a:ext cx="11210336" cy="338437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Приложение N 1</a:t>
            </a:r>
            <a:br>
              <a:rPr lang="ru-RU" sz="2000" dirty="0"/>
            </a:br>
            <a:r>
              <a:rPr lang="ru-RU" sz="2000" dirty="0"/>
              <a:t>к </a:t>
            </a:r>
            <a:r>
              <a:rPr lang="ru-RU" sz="2000" i="1" dirty="0">
                <a:hlinkClick r:id="rId5"/>
              </a:rPr>
              <a:t>приказу</a:t>
            </a:r>
            <a:r>
              <a:rPr lang="ru-RU" sz="2000" dirty="0"/>
              <a:t> </a:t>
            </a:r>
            <a:r>
              <a:rPr lang="ru-RU" sz="2000" i="1" dirty="0"/>
              <a:t>Министерства</a:t>
            </a:r>
            <a:r>
              <a:rPr lang="ru-RU" sz="2000" dirty="0"/>
              <a:t> </a:t>
            </a:r>
            <a:r>
              <a:rPr lang="ru-RU" sz="2000" i="1" dirty="0"/>
              <a:t>труда</a:t>
            </a:r>
            <a:br>
              <a:rPr lang="ru-RU" sz="2000" dirty="0"/>
            </a:br>
            <a:r>
              <a:rPr lang="ru-RU" sz="2000" dirty="0"/>
              <a:t>и социальной защиты</a:t>
            </a:r>
            <a:br>
              <a:rPr lang="ru-RU" sz="2000" dirty="0"/>
            </a:br>
            <a:r>
              <a:rPr lang="ru-RU" sz="2000" dirty="0"/>
              <a:t>Российской Федерации</a:t>
            </a:r>
            <a:br>
              <a:rPr lang="ru-RU" sz="2000" dirty="0"/>
            </a:br>
            <a:r>
              <a:rPr lang="ru-RU" sz="2000" dirty="0"/>
              <a:t>от 21 декабря 2022 г. N </a:t>
            </a:r>
            <a:r>
              <a:rPr lang="ru-RU" sz="2000" i="1" dirty="0"/>
              <a:t>804н</a:t>
            </a:r>
            <a:endParaRPr lang="ru-RU" sz="2000" dirty="0"/>
          </a:p>
          <a:p>
            <a:pPr algn="just"/>
            <a:r>
              <a:rPr lang="ru-RU" sz="2000" dirty="0">
                <a:solidFill>
                  <a:srgbClr val="00B050"/>
                </a:solidFill>
              </a:rPr>
              <a:t>Перечень профессий</a:t>
            </a:r>
            <a:r>
              <a:rPr lang="ru-RU" sz="2000" dirty="0"/>
              <a:t>, должностей, специальностей и </a:t>
            </a:r>
            <a:r>
              <a:rPr lang="ru-RU" sz="2000" dirty="0">
                <a:solidFill>
                  <a:srgbClr val="00B050"/>
                </a:solidFill>
              </a:rPr>
              <a:t>наименований квалификаций</a:t>
            </a:r>
            <a:r>
              <a:rPr lang="ru-RU" sz="2000" dirty="0"/>
              <a:t>, по которым при поступлении на работу, требующую специальных знаний или специальной подготовки, </a:t>
            </a:r>
            <a:r>
              <a:rPr lang="ru-RU" sz="2000" dirty="0">
                <a:solidFill>
                  <a:srgbClr val="00B050"/>
                </a:solidFill>
              </a:rPr>
              <a:t>возможно заключение трудового договора</a:t>
            </a:r>
            <a:r>
              <a:rPr lang="ru-RU" sz="2000" dirty="0"/>
              <a:t> без предъявления </a:t>
            </a:r>
            <a:r>
              <a:rPr lang="ru-RU" sz="2000" dirty="0">
                <a:solidFill>
                  <a:srgbClr val="00B050"/>
                </a:solidFill>
              </a:rPr>
              <a:t>документов об образовании и (или) о квалификации </a:t>
            </a:r>
            <a:r>
              <a:rPr lang="ru-RU" sz="2000" dirty="0"/>
              <a:t>на основе свидетельства о квалификации, выданного в соответствии с Федеральным законом от 3 июля 2016 г. N 238-ФЗ "О независимой оценке квалификации"</a:t>
            </a:r>
          </a:p>
          <a:p>
            <a:endParaRPr lang="ru-RU" sz="2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801170" y="4092791"/>
          <a:ext cx="10565176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47973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Профессиональный праздник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566" y="609877"/>
            <a:ext cx="11791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6C757D"/>
                </a:solidFill>
                <a:latin typeface="Century Gothic" panose="020B0502020202020204" pitchFamily="34" charset="0"/>
              </a:rPr>
              <a:t>По инициативе </a:t>
            </a:r>
            <a:r>
              <a:rPr lang="ru-RU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СРО Ассоциация «НАКС»</a:t>
            </a:r>
            <a:r>
              <a:rPr lang="ru-RU" sz="1600" dirty="0">
                <a:solidFill>
                  <a:srgbClr val="6C757D"/>
                </a:solidFill>
                <a:latin typeface="Century Gothic" panose="020B0502020202020204" pitchFamily="34" charset="0"/>
              </a:rPr>
              <a:t>, при поддержке Совета по профессиональным квалификациям в области сварки Национального Совета при Президенте Российской Федерации по профессиональным квалификациям, Общероссийской Общественной Организации «Российское Сварочное Профессиональное Сообщество», НП «Национальное Промышленное Сварочное Общество», Ассоциации промышленных предприятий Санкт-Петербурга принято решение об установлении профессионального праздника – «День сварщика».</a:t>
            </a:r>
            <a:endParaRPr lang="ru-RU" sz="1600" b="0" i="0" dirty="0">
              <a:solidFill>
                <a:srgbClr val="6C757D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82" y="2143093"/>
            <a:ext cx="5120523" cy="42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988" y="2121073"/>
            <a:ext cx="3903224" cy="44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Актуализация стандарта </a:t>
            </a:r>
            <a:r>
              <a:rPr lang="en-US" dirty="0"/>
              <a:t>“</a:t>
            </a:r>
            <a:r>
              <a:rPr lang="ru-RU" dirty="0"/>
              <a:t>Специалист по неразрушающему контролю</a:t>
            </a:r>
            <a:r>
              <a:rPr lang="en-US" dirty="0"/>
              <a:t>”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C756D7-A323-855F-6E70-5CB2A3D1D0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7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133" y="116633"/>
            <a:ext cx="1107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Актуализация профессионального стандарта «Специалист по неразрушающему контролю» предполагает его актуализацию в форме разделения на два профессиональных стандарта</a:t>
            </a:r>
            <a:r>
              <a:rPr lang="en-US" sz="2000" dirty="0"/>
              <a:t>:</a:t>
            </a:r>
            <a:r>
              <a:rPr lang="ru-RU" sz="2000" dirty="0"/>
              <a:t> </a:t>
            </a:r>
          </a:p>
          <a:p>
            <a:r>
              <a:rPr lang="ru-RU" sz="2000" dirty="0"/>
              <a:t>– «</a:t>
            </a:r>
            <a:r>
              <a:rPr lang="ru-RU" sz="2000" dirty="0" err="1"/>
              <a:t>Дефектоскопист</a:t>
            </a:r>
            <a:r>
              <a:rPr lang="ru-RU" sz="2000" dirty="0"/>
              <a:t> по неразрушающему контролю» </a:t>
            </a:r>
          </a:p>
          <a:p>
            <a:r>
              <a:rPr lang="ru-RU" sz="2000" dirty="0"/>
              <a:t>-  «Специалист по неразрушающему контролю».   </a:t>
            </a:r>
          </a:p>
          <a:p>
            <a:r>
              <a:rPr lang="ru-RU" sz="2000" dirty="0"/>
              <a:t>Необходимость такой актуализации обоснована следующими факторами:</a:t>
            </a:r>
          </a:p>
          <a:p>
            <a:r>
              <a:rPr lang="ru-RU" sz="2000" dirty="0"/>
              <a:t>- целесообразность разделения специалистов по неразрушающему контролю на категорию рабочих (</a:t>
            </a:r>
            <a:r>
              <a:rPr lang="ru-RU" sz="2000" dirty="0" err="1"/>
              <a:t>дефектоскописты</a:t>
            </a:r>
            <a:r>
              <a:rPr lang="ru-RU" sz="2000" dirty="0"/>
              <a:t>) и категорию служащих (специалисты по НК);</a:t>
            </a:r>
          </a:p>
          <a:p>
            <a:r>
              <a:rPr lang="ru-RU" sz="2000" dirty="0"/>
              <a:t>- целесообразность выделения трудовых функций по методам НК, ввиду значительных различий в каждом отдельном виде/методе контроля;</a:t>
            </a:r>
          </a:p>
          <a:p>
            <a:r>
              <a:rPr lang="ru-RU" sz="2000" dirty="0"/>
              <a:t>- в процессе практического использования установлено, что требуют изменения коды и наименования групп занятий, виды профессиональной деятельности, должности (профессии) или специальности, редакционные изменения наименований обобщенных трудовых функций и (или) трудовых функций, перечни и полнота формулировок необходимых умений и знаний;</a:t>
            </a:r>
          </a:p>
          <a:p>
            <a:r>
              <a:rPr lang="ru-RU" sz="2000" dirty="0"/>
              <a:t>- приведение необходимых умений и знаний в соответствие с актуализированными трудовыми функциями и трудовыми действиями;</a:t>
            </a:r>
          </a:p>
          <a:p>
            <a:r>
              <a:rPr lang="ru-RU" sz="2000" dirty="0"/>
              <a:t>- конкретизация требований к квалификации и трудовым функциям для специалистов, применяющих различные методы неразрушающего контроля в рамках единого профессионального стандарта;</a:t>
            </a:r>
          </a:p>
          <a:p>
            <a:r>
              <a:rPr lang="ru-RU" sz="2000" dirty="0"/>
              <a:t>- упрощение работы с профессиональными стандартами работникам кадровых служб и руководителям предприятий.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733D8-67BD-5001-B350-C6C6031A1A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80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Различия в стандартах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Дефектоскопист</a:t>
            </a:r>
            <a:r>
              <a:rPr lang="ru-RU" sz="1800" dirty="0"/>
              <a:t> по неразрушающему контролю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ВПД - Выполнение работ по неразрушающему контролю материалов, деталей, узлов, конструкций, зданий, сооружений и технических устройств</a:t>
            </a:r>
          </a:p>
          <a:p>
            <a:r>
              <a:rPr lang="ru-RU" dirty="0"/>
              <a:t>Описание ВПД - Исследование объекта контроля (материалов, деталей, узлов, конструкций, зданий, сооружений и технических устройств) с целью обнаружения дефектов (</a:t>
            </a:r>
            <a:r>
              <a:rPr lang="ru-RU" dirty="0" err="1"/>
              <a:t>несплошностей</a:t>
            </a:r>
            <a:r>
              <a:rPr lang="ru-RU" dirty="0"/>
              <a:t>, посторонних включений, структурных отклонений), определения их геометрических и физических параметров с использованием средств неразрушающего контроля и установления соответствия объекта контроля установленным требованиям</a:t>
            </a:r>
          </a:p>
          <a:p>
            <a:r>
              <a:rPr lang="ru-RU" dirty="0"/>
              <a:t>Группа занятий – 7543 - Определители сортности и испытатели изделий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Специалист по неразрушающему контролю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ВПД - Подготовка, организация и управление процессами проведения неразрушающего контроля</a:t>
            </a:r>
          </a:p>
          <a:p>
            <a:r>
              <a:rPr lang="ru-RU" dirty="0"/>
              <a:t>Описание ВПД - Организационное, техническое, технологическое сопровождение и управление процессами проведения неразрушающего контроля , в том числе с применением автоматизированных и роботизированных комплексов НК, для повышения качества производства работ при проведении НК</a:t>
            </a:r>
          </a:p>
          <a:p>
            <a:r>
              <a:rPr lang="ru-RU" dirty="0"/>
              <a:t>Группа занятий - 1321 – Руководители подразделений и 2141 – инженеры в промышленности и на производстве.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4A5F10-15E7-F8E3-BC0F-1D7EE6397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9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Описание трудовых функций, входящих в профессиональный стандарт (функциональная карта вида профессиональной деятельности)</a:t>
            </a:r>
            <a:br>
              <a:rPr lang="ru-RU" sz="2000" dirty="0"/>
            </a:br>
            <a:r>
              <a:rPr lang="ru-RU" sz="2000" dirty="0"/>
              <a:t>«</a:t>
            </a:r>
            <a:r>
              <a:rPr lang="ru-RU" sz="2000" dirty="0" err="1"/>
              <a:t>Дефектоскопист</a:t>
            </a:r>
            <a:r>
              <a:rPr lang="ru-RU" sz="2000" dirty="0"/>
              <a:t> по неразрушающему контролю»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141073"/>
              </p:ext>
            </p:extLst>
          </p:nvPr>
        </p:nvGraphicFramePr>
        <p:xfrm>
          <a:off x="609601" y="1417639"/>
          <a:ext cx="10972799" cy="176325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2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3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1570">
                <a:tc gridSpan="4">
                  <a:txBody>
                    <a:bodyPr/>
                    <a:lstStyle/>
                    <a:p>
                      <a:r>
                        <a:rPr lang="ru-RU" dirty="0"/>
                        <a:t>Обобщенные</a:t>
                      </a:r>
                      <a:r>
                        <a:rPr lang="ru-RU" baseline="0" dirty="0"/>
                        <a:t> трудовые действия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/>
                        <a:t>Трудовые функции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57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уровень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возможные наименования должностей, профессий рабочих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(подуровень) квалификации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966">
                <a:tc rowSpan="13"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Выполнение неразрушающего контроля по технологическим картам с регистрацией результатов контроля</a:t>
                      </a:r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визуальному и измерительному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оптическому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ультразвуковому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магнитному и ультразвуковому контролю 2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магнитному и ультразвуковому контролю 3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акустико-эмиссионному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радиографическому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рентгено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гаммаграфирования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2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рентгено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гаммаграфирования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3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рентгено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гаммаграфирования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4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радиографическому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цифровому радиографическому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вихретоковому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магнитному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капиллярному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газовому и жидкостному контролю 2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газовому и жидкостному контролю 3 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газовому и жидкостному контролю 4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контролю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течеисканием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электрическому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тепловому контролю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ВИК (перечень сокращений приведен в разделе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профессионального стандарта) с регистрацией результатов контроля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/>
                </a:tc>
                <a:tc rowSpan="13"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7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ОК с регистрацией результатов контроля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A/02.3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УК с регистрацией результатов контроля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7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АЭ с регистрацией результатов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1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РК радиографическим методом с регистрацией результатов контроля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1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РК цифровым радиографическим методом с регистрацией результатов контроля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ВК с регистрацией результатов контроля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МК с регистрацией результатов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ПВК с регистрацией результатов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09.3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ПВТ с регистрацией результатов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ЭК с регистрацией результатов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8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ТК с регистрацией результатов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827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6FE5F-9A94-CDEB-6424-E4C1016B7E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00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91545" y="260648"/>
          <a:ext cx="8229599" cy="234414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736">
                <a:tc gridSpan="4">
                  <a:txBody>
                    <a:bodyPr/>
                    <a:lstStyle/>
                    <a:p>
                      <a:r>
                        <a:rPr lang="ru-RU" dirty="0"/>
                        <a:t>Обобщенные</a:t>
                      </a:r>
                      <a:r>
                        <a:rPr lang="ru-RU" baseline="0" dirty="0"/>
                        <a:t> трудовые действия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/>
                        <a:t>Трудовые функции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уровень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возможные наименования должностей, профессий рабочих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(подуровень) квалификации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13">
                  <a:txBody>
                    <a:bodyPr/>
                    <a:lstStyle/>
                    <a:p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Выбор, адаптация технологических карт и выполнение неразрушающего контроля с оформлением итогового документа о результатах контроля</a:t>
                      </a:r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визуальному и измерительному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оптическому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ультразвуковому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магнитному и ультразвуковому контролю 5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магнитному и ультразвуковому контролю 6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акустико-эмиссионному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радиографическому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рентгено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гаммаграфирования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5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рентгено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гаммаграфирования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6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рентгено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гаммаграфирования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7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радиографическому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цифровому радиографическому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вихретоковому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магнитному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капиллярному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контролю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течеисканием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газовому и жидкостному контролю 5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газовому и жидкостному контролю 6 разряд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электрическому контролю </a:t>
                      </a: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Дефектоскопист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тепловому контролю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ВИК с оформлением итогового документа о результатах контроля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/>
                </a:tc>
                <a:tc rowSpan="13"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ОК с оформлением итогового документа о результатах контроля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02.4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УК с оформлением итогового документа о результатах контроля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АЭ с оформлением итогового документа о результатах контроля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РК радиографическим методом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оформлением итогового документа о результатах контроля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РК цифровым радиографическим методом с оформлением итогового документа о результатах контроля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В/06.4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ВК с оформлением итогового документа о результатах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МК с оформлением итогового документа о результатах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ПВК с оформлением итогового документа о результатах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09.4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ПВТ с оформлением итогового документа о результатах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ЭК с оформлением итогового документа о результатах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или корректировка технологической карты и выполнение ТК с оформлением итогового документа о результатах контроля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725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0FF1F5-4CF4-58C4-7FC9-4B46BF2E97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5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99857" y="115849"/>
            <a:ext cx="3011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Пути достижения квалификации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11107" y="454404"/>
          <a:ext cx="7988834" cy="4578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Образование и обучение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3 и 4 уровня - Профессиональное обучение (профильное) - программы профессиональной подготовки по профессиям рабочих, должностям служащих, программы переподготовки рабочих и служащих, программы повышения квалификации рабочих и служащих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Опыт практической работы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3  - 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4 уровня – Не менее 6 месяцев по более низкому уровню квалификации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Другие характеристики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РК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 на пенсию по возрасту (по старости) на льготных условиях в случае занятости на производствах, работах, связанных с особо вредными и особо тяжелыми условиями труда, возникает: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работников, постоянно и непосредственно занятых на переносных установках радиоизотопной дефектоскопии (гамма-дефектоскопии) на просвечивании материалов и изделий в промышленности и строительстве;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работников, постоянно и непосредственно занятых на рентгеновских установках в промышленности, а также их регулировкой и наладкой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5B5FC8-7A59-33FA-C78A-FCCB4D768C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8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Профессиональная подготовка в системе СПО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615010" y="2212764"/>
            <a:ext cx="4908350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СПО (КРС - </a:t>
            </a:r>
            <a:r>
              <a:rPr lang="ru-RU" sz="2000" dirty="0" err="1"/>
              <a:t>Дефектоскопист</a:t>
            </a:r>
            <a:r>
              <a:rPr lang="ru-RU" sz="2000" dirty="0"/>
              <a:t> ):</a:t>
            </a:r>
          </a:p>
          <a:p>
            <a:r>
              <a:rPr lang="ru-RU" sz="2000" dirty="0"/>
              <a:t>+ 2,6 раза   запрос на обучение</a:t>
            </a:r>
          </a:p>
          <a:p>
            <a:r>
              <a:rPr lang="ru-RU" sz="2000" dirty="0"/>
              <a:t>+ 2,2 раза   прием (40 % от запроса)</a:t>
            </a:r>
          </a:p>
          <a:p>
            <a:r>
              <a:rPr lang="ru-RU" sz="2000" dirty="0"/>
              <a:t>- 20 %          потери за время обучения</a:t>
            </a:r>
          </a:p>
          <a:p>
            <a:r>
              <a:rPr lang="ru-RU" sz="2000" dirty="0"/>
              <a:t>- 40 %          женщины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913131"/>
              </p:ext>
            </p:extLst>
          </p:nvPr>
        </p:nvGraphicFramePr>
        <p:xfrm>
          <a:off x="979934" y="1497656"/>
          <a:ext cx="589385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Стрелка влево 14"/>
          <p:cNvSpPr/>
          <p:nvPr/>
        </p:nvSpPr>
        <p:spPr>
          <a:xfrm>
            <a:off x="6873794" y="2212764"/>
            <a:ext cx="741216" cy="1621536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5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Описание трудовых функций, входящих в профессиональный стандарт (функциональная карта вида профессиональной деятельности)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«Специалист по неразрушающему контролю»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1801"/>
              </p:ext>
            </p:extLst>
          </p:nvPr>
        </p:nvGraphicFramePr>
        <p:xfrm>
          <a:off x="812800" y="1044222"/>
          <a:ext cx="1076959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ru-RU" dirty="0"/>
                        <a:t>Обобщенные</a:t>
                      </a:r>
                      <a:r>
                        <a:rPr lang="ru-RU" baseline="0" dirty="0"/>
                        <a:t> трудовые действия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/>
                        <a:t>Трудовые функции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квалифи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возможные наименования должностей, профессий рабочих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(подуровень) квалификации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Организационно-техническое, технологическое сопровождение и контроль процесса НК в организации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Инженер-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дефектоскопист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Специалист по неразрушающему контролю,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Специалист по автоматизации (роботизации)  неразрушающего контроля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Техническое оснащение, разработка технологической документации по видам (методам) НК и контроль проведения работ по НК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A/01.6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Техническое оснащение и разработка технологической документации по видам (методам) НК с применением автоматизированных (роботизированных)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комплексов НК  и контроль проведения работ по НК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A/02.6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и управление процессами проведения НК в организации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Специалист по организации и управлению процессами проведения НК в организации,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Начальник отдела неразрушающего контроля,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Начальник центральной заводской лаборатории, Начальник лаборатории (в обрабатывающей промышленности)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разработки ПТД и методик проведения НК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B/01.7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процессами и деятельностью проведения НК в организации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B/02.7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03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560" y="476673"/>
            <a:ext cx="4429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Пути достижения квалификации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12986"/>
              </p:ext>
            </p:extLst>
          </p:nvPr>
        </p:nvGraphicFramePr>
        <p:xfrm>
          <a:off x="1241778" y="1124744"/>
          <a:ext cx="9245600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4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1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Образование и обучение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Для 6 и 7</a:t>
                      </a:r>
                      <a:r>
                        <a:rPr lang="ru-RU" sz="2000" baseline="0" dirty="0">
                          <a:effectLst/>
                        </a:rPr>
                        <a:t> уровня - </a:t>
                      </a:r>
                      <a:r>
                        <a:rPr lang="ru-RU" sz="2000" dirty="0">
                          <a:effectLst/>
                        </a:rPr>
                        <a:t>Высшее образование – </a:t>
                      </a:r>
                      <a:r>
                        <a:rPr lang="ru-RU" sz="2000" dirty="0" err="1">
                          <a:effectLst/>
                        </a:rPr>
                        <a:t>бакалавриат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err="1">
                          <a:effectLst/>
                        </a:rPr>
                        <a:t>специалитет</a:t>
                      </a:r>
                      <a:r>
                        <a:rPr lang="ru-RU" sz="2000" dirty="0">
                          <a:effectLst/>
                        </a:rPr>
                        <a:t>, магистратура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Опыт практической работы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6 уровня – нет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Для 7 уровня - Не менее одного года по специальности, связанной с неразрушающим контролем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3837A8-635E-1027-11F1-B86D75181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4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600" y="6356376"/>
            <a:ext cx="2844800" cy="36512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56C0F-FA6A-1741-8D13-CC901FB2D4E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7DD69-7BC6-E126-7DFC-CB9D3A05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53166"/>
            <a:ext cx="10972800" cy="2489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2"/>
                </a:solidFill>
                <a:latin typeface="Arial Narrow" pitchFamily="34" charset="0"/>
              </a:rPr>
              <a:t>Спасибо за внимание</a:t>
            </a:r>
          </a:p>
          <a:p>
            <a:pPr marL="0" indent="0" algn="ctr">
              <a:buNone/>
            </a:pPr>
            <a:endParaRPr lang="ru-RU" sz="4800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endParaRPr lang="ru-RU" sz="4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DCBDF8-F85D-F525-4737-A8BB2BD11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Перечни профессий и специальностей СПО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55943"/>
              </p:ext>
            </p:extLst>
          </p:nvPr>
        </p:nvGraphicFramePr>
        <p:xfrm>
          <a:off x="656215" y="554259"/>
          <a:ext cx="10961733" cy="3363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Коды профессий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Наименования укрупненных групп профессий. Наименования профессий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Квалификация(и) квалифицированного рабочего и служащего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от 29 октября 2013 г. N 1199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Приказ от 17 мая 2022 г. N 336 </a:t>
                      </a:r>
                    </a:p>
                  </a:txBody>
                  <a:tcPr marL="9525" marR="9525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15.01.05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Сварщик (ручной и частично механизированной сварки (наплавки)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Сварщик ручной дуговой сварки плавящимся покрытым электродом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Сварщик частично механизированной сварки плавлением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Сварщик ручной дуговой сварки неплавящимся электродом в защитном газе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Газосварщик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Сварщик ручной сварки полимерных материалов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Сварщик термитной сварки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Сварщик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15.01.36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Дефектоскопист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Дефектоскопист</a:t>
                      </a: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визуальному и измерительному контролю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Дефектоскопист</a:t>
                      </a: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ультразвуковому контролю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Дефектоскопист</a:t>
                      </a: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радиационному контролю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Дефектоскопист</a:t>
                      </a: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капиллярному контролю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Дефектоскопист</a:t>
                      </a: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магнитному контролю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Дефектоскопист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88486" y="4020661"/>
            <a:ext cx="919054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Приказ Министерства просвещения РФ от 17 мая 2022 г. N 336 </a:t>
            </a:r>
            <a:r>
              <a:rPr lang="ru-RU" sz="1400" i="1" dirty="0"/>
              <a:t>(в редакции приказа от 25 марта 2025 г. N 226) 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89123"/>
              </p:ext>
            </p:extLst>
          </p:nvPr>
        </p:nvGraphicFramePr>
        <p:xfrm>
          <a:off x="620666" y="4584097"/>
          <a:ext cx="10926184" cy="1056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Коды профессий.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Наименования укрупненных групп профессий. Наименования профессий.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Квалификация(</a:t>
                      </a:r>
                      <a:r>
                        <a:rPr lang="ru-RU" sz="1250" dirty="0" err="1">
                          <a:effectLst/>
                        </a:rPr>
                        <a:t>ии</a:t>
                      </a:r>
                      <a:r>
                        <a:rPr lang="ru-RU" sz="1250" dirty="0">
                          <a:effectLst/>
                        </a:rPr>
                        <a:t>) квалифицированного рабочего и служащего.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15.01.04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Наладчик сварочного и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</a:rPr>
                        <a:t>газоплазморезательного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 оборудования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Наладчик сварочного и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</a:rPr>
                        <a:t>газоплазморезательного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 оборудования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Электросварщик на автоматических и полуавтоматических машинах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15.01.06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Сварщик на лазерных установках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Сварщик на лазерных установках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20666" y="4281599"/>
            <a:ext cx="2870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признать утратившей силу строки: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418" y="5649030"/>
            <a:ext cx="1731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863D"/>
                </a:solidFill>
              </a:rPr>
              <a:t>дополнить строкой: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96437"/>
              </p:ext>
            </p:extLst>
          </p:nvPr>
        </p:nvGraphicFramePr>
        <p:xfrm>
          <a:off x="656215" y="5992311"/>
          <a:ext cx="10926184" cy="4018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7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</a:rPr>
                        <a:t>15.01.39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Сварщик-оператор полностью механизированной, автоматической и роботизированной сварки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Сварщик-оператор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Изменения 273-ФЗ  238-ФЗ (ГИА НОК)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9568" y="1237588"/>
            <a:ext cx="528320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0000FF"/>
                </a:solidFill>
              </a:rPr>
              <a:t>Федеральный закон </a:t>
            </a:r>
          </a:p>
          <a:p>
            <a:r>
              <a:rPr lang="ru-RU" sz="2000" u="sng" dirty="0">
                <a:solidFill>
                  <a:srgbClr val="0000FF"/>
                </a:solidFill>
              </a:rPr>
              <a:t>от 29 декабря 2012 г. N 273-ФЗ</a:t>
            </a:r>
          </a:p>
          <a:p>
            <a:endParaRPr lang="ru-RU" sz="1600" dirty="0"/>
          </a:p>
          <a:p>
            <a:r>
              <a:rPr lang="ru-RU" sz="1800" dirty="0"/>
              <a:t>13.1. ГИА по ОП СПО проводится </a:t>
            </a:r>
            <a:r>
              <a:rPr lang="ru-RU" sz="1800" dirty="0">
                <a:solidFill>
                  <a:srgbClr val="FF0000"/>
                </a:solidFill>
              </a:rPr>
              <a:t>в форме демонстрационного экзамена</a:t>
            </a:r>
          </a:p>
          <a:p>
            <a:r>
              <a:rPr lang="ru-RU" sz="1800" dirty="0"/>
              <a:t>Иные формы ГИА: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ОП искусство, медицина, фармацевтика, оборона, безопасность, правопорядок;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ОП в специальных учебно-воспитательных учреждениях закрытого типа и учреждениях, </a:t>
            </a:r>
            <a:r>
              <a:rPr lang="ru-RU" sz="1800" dirty="0">
                <a:solidFill>
                  <a:srgbClr val="FF0000"/>
                </a:solidFill>
              </a:rPr>
              <a:t>исполняющих наказание в виде лишения свободы</a:t>
            </a:r>
            <a:r>
              <a:rPr lang="ru-RU" sz="18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38800" y="1237588"/>
            <a:ext cx="61976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0000FF"/>
                </a:solidFill>
              </a:rPr>
              <a:t>Федеральный закон </a:t>
            </a:r>
          </a:p>
          <a:p>
            <a:r>
              <a:rPr lang="ru-RU" sz="2000" u="sng" dirty="0">
                <a:solidFill>
                  <a:srgbClr val="0000FF"/>
                </a:solidFill>
              </a:rPr>
              <a:t>от 3 июля 2016 г. N 238-ФЗ</a:t>
            </a:r>
          </a:p>
          <a:p>
            <a:r>
              <a:rPr lang="ru-RU" sz="1800" dirty="0"/>
              <a:t>Статья 4</a:t>
            </a:r>
          </a:p>
          <a:p>
            <a:pPr algn="just"/>
            <a:r>
              <a:rPr lang="ru-RU" sz="1800" dirty="0"/>
              <a:t>7. Результаты ГИА по ОП СПО в форме ДЭ </a:t>
            </a:r>
            <a:r>
              <a:rPr lang="ru-RU" sz="1800" u="sng" dirty="0">
                <a:solidFill>
                  <a:srgbClr val="0000FF"/>
                </a:solidFill>
              </a:rPr>
              <a:t>могут признаваться</a:t>
            </a:r>
            <a:r>
              <a:rPr lang="ru-RU" sz="1800" dirty="0"/>
              <a:t> СПК в случаях и порядке, которые определяются Правительством Российской Федерации, в качестве результатов независимой оценки квалификации, предусматривающих:</a:t>
            </a:r>
          </a:p>
          <a:p>
            <a:pPr algn="just"/>
            <a:endParaRPr lang="ru-RU" sz="700" dirty="0"/>
          </a:p>
          <a:p>
            <a:pPr algn="just"/>
            <a:r>
              <a:rPr lang="ru-RU" sz="1800" dirty="0"/>
              <a:t>1) </a:t>
            </a:r>
            <a:r>
              <a:rPr lang="ru-RU" sz="1800" dirty="0">
                <a:solidFill>
                  <a:srgbClr val="FF0000"/>
                </a:solidFill>
              </a:rPr>
              <a:t>установление соответствия квалификаций, присваиваемых по профессиям и специальностям СПО, наименованиям квалификаций и требованиям к квалификациям, утверждаемым в соответствии требованиями НСК</a:t>
            </a:r>
            <a:r>
              <a:rPr lang="ru-RU" sz="1800" dirty="0"/>
              <a:t>;</a:t>
            </a:r>
          </a:p>
          <a:p>
            <a:pPr algn="just"/>
            <a:endParaRPr lang="ru-RU" sz="1000" dirty="0"/>
          </a:p>
          <a:p>
            <a:pPr algn="just"/>
            <a:r>
              <a:rPr lang="ru-RU" sz="1800" dirty="0"/>
              <a:t>2) </a:t>
            </a:r>
            <a:r>
              <a:rPr lang="ru-RU" sz="1800" dirty="0">
                <a:solidFill>
                  <a:srgbClr val="FF0000"/>
                </a:solidFill>
              </a:rPr>
              <a:t>установление соответствия КИМ</a:t>
            </a:r>
            <a:r>
              <a:rPr lang="ru-RU" sz="1800" dirty="0"/>
              <a:t>, используемых при проведении ГИА по ОП СПО в форме демонстрационного экзамена, </a:t>
            </a:r>
            <a:r>
              <a:rPr lang="ru-RU" sz="1800" dirty="0">
                <a:solidFill>
                  <a:srgbClr val="FF0000"/>
                </a:solidFill>
              </a:rPr>
              <a:t>оценочным средствам для проведения независимой оценки квалификации</a:t>
            </a:r>
            <a:r>
              <a:rPr lang="ru-RU" sz="1800" dirty="0"/>
              <a:t> (при наличии).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9677" y="397831"/>
            <a:ext cx="91905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	В редакции Федерального закона от 23 июля 2025 г. N 253-ФЗ "О внесении изменений в Федеральный закон "Об образовании в Российской Федерации" и статью 4 Федерального закона "О независимой оценке квалификации"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8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ED6A2F-AC1C-5D6E-05A4-104A63B5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57" y="3428821"/>
            <a:ext cx="8137958" cy="32466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77B0A6-807E-BBFC-2A20-57D2F493F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27" y="474662"/>
            <a:ext cx="8616461" cy="3053440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Приказ Министерства просвещения Российской Федерации от 14 июля 2023 г. N 534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231" y="1856537"/>
            <a:ext cx="1830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Установление соответствия квалификаций, присваиваемых по профессиям и специальностям СПО квалификациям НСК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35662" y="2687534"/>
            <a:ext cx="2151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rgbClr val="FF0000"/>
                </a:solidFill>
              </a:rPr>
              <a:t>Квалификационные характеристики по квалификационным разрядам?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42872" y="4270004"/>
            <a:ext cx="9220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6882" y="4494328"/>
            <a:ext cx="9220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3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22" y="3934658"/>
            <a:ext cx="3491417" cy="162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Компетенции и квалификационные требования к работнику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45628" y="512896"/>
            <a:ext cx="335245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Статья 12. Образовательные программы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82" y="794272"/>
            <a:ext cx="1808981" cy="2458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414370" y="4136758"/>
            <a:ext cx="3186902" cy="1942946"/>
            <a:chOff x="24940" y="3770461"/>
            <a:chExt cx="3670091" cy="240461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40" y="4404414"/>
              <a:ext cx="3670091" cy="1770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55708" y="3770461"/>
              <a:ext cx="3576076" cy="4951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ru-RU" sz="2000" dirty="0">
                  <a:solidFill>
                    <a:srgbClr val="FF0000"/>
                  </a:solidFill>
                </a:rPr>
                <a:t>РГ СПКС «Робототехника»</a:t>
              </a:r>
            </a:p>
          </p:txBody>
        </p:sp>
      </p:grp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943244884"/>
              </p:ext>
            </p:extLst>
          </p:nvPr>
        </p:nvGraphicFramePr>
        <p:xfrm>
          <a:off x="3345628" y="886584"/>
          <a:ext cx="8429428" cy="365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86" y="5857594"/>
            <a:ext cx="6296107" cy="84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4604" y="4233192"/>
            <a:ext cx="2710318" cy="248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13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7" y="605819"/>
            <a:ext cx="10872324" cy="6115682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0420" y="82335"/>
            <a:ext cx="8411042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/>
              <a:t>Заседание Государственного Совета, посвящённое вопросам подготовки кадров для экономики Российской Федерации.</a:t>
            </a:r>
          </a:p>
          <a:p>
            <a:r>
              <a:rPr lang="ru-RU" dirty="0"/>
              <a:t>25 декабря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08685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6409"/>
            <a:ext cx="121675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Поручения Президента России по итогам заседания </a:t>
            </a:r>
            <a:r>
              <a:rPr lang="ru-RU" sz="2000" b="1" dirty="0" err="1">
                <a:solidFill>
                  <a:schemeClr val="bg1"/>
                </a:solidFill>
                <a:latin typeface="Arial Narrow" pitchFamily="34" charset="0"/>
              </a:rPr>
              <a:t>ГосСовета</a:t>
            </a: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, 25.12.2025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88" y="-91316"/>
            <a:ext cx="1227388" cy="8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135069"/>
            <a:ext cx="1369815" cy="549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5982" y="749958"/>
            <a:ext cx="108764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Правительству Российской Федерации: </a:t>
            </a:r>
          </a:p>
          <a:p>
            <a:r>
              <a:rPr lang="ru-RU" dirty="0"/>
              <a:t>а) обеспечить внесение в законодательство Российской Федерации </a:t>
            </a:r>
          </a:p>
          <a:p>
            <a:r>
              <a:rPr lang="ru-RU" dirty="0"/>
              <a:t>изменений, предусматривающих в том числе: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FF"/>
                </a:solidFill>
              </a:rPr>
              <a:t>включение в дипломы о среднем профессиональном образовании </a:t>
            </a:r>
            <a:r>
              <a:rPr lang="ru-RU" dirty="0"/>
              <a:t>сведений, отражающих детализированную информацию о </a:t>
            </a:r>
            <a:r>
              <a:rPr lang="ru-RU" dirty="0">
                <a:solidFill>
                  <a:srgbClr val="0000FF"/>
                </a:solidFill>
              </a:rPr>
              <a:t>результатах прохождения государственной итоговой аттестации</a:t>
            </a:r>
            <a:r>
              <a:rPr lang="ru-RU" dirty="0"/>
              <a:t> по соответствующим образовательным программам в форме демонстрационного экзамена, а также информацию о </a:t>
            </a:r>
            <a:r>
              <a:rPr lang="ru-RU" dirty="0">
                <a:solidFill>
                  <a:srgbClr val="0000FF"/>
                </a:solidFill>
              </a:rPr>
              <a:t>результатах профессионального мастерства</a:t>
            </a:r>
            <a:r>
              <a:rPr lang="ru-RU" dirty="0"/>
              <a:t>;</a:t>
            </a:r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FF"/>
                </a:solidFill>
              </a:rPr>
              <a:t>определение стажировок как вида трудовых отношений</a:t>
            </a:r>
            <a:r>
              <a:rPr lang="ru-RU" dirty="0"/>
              <a:t>, носящих срочный в целях приобретения первичного опыта профессиональной деятельности, практических навыков и (или) адаптации к трудовой деятельности, а также закрепление понятий «стажер» и «трудоустройство на стажировку».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Срок – 15 июля 2026 г.</a:t>
            </a:r>
            <a:r>
              <a:rPr lang="ru-RU" dirty="0"/>
              <a:t>; Ответственный: </a:t>
            </a:r>
            <a:r>
              <a:rPr lang="ru-RU" dirty="0" err="1"/>
              <a:t>Мишустин</a:t>
            </a:r>
            <a:r>
              <a:rPr lang="ru-RU" dirty="0"/>
              <a:t> М.В.</a:t>
            </a:r>
          </a:p>
        </p:txBody>
      </p:sp>
    </p:spTree>
    <p:extLst>
      <p:ext uri="{BB962C8B-B14F-4D97-AF65-F5344CB8AC3E}">
        <p14:creationId xmlns:p14="http://schemas.microsoft.com/office/powerpoint/2010/main" val="517717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35926</TotalTime>
  <Words>3533</Words>
  <Application>Microsoft Office PowerPoint</Application>
  <PresentationFormat>Широкоэкранный</PresentationFormat>
  <Paragraphs>468</Paragraphs>
  <Slides>32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Century Gothic</vt:lpstr>
      <vt:lpstr>ProximaNovaCond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Актуализация стандарта “Специалист по неразрушающему контролю”</vt:lpstr>
      <vt:lpstr>Презентация PowerPoint</vt:lpstr>
      <vt:lpstr>Различия в стандартах</vt:lpstr>
      <vt:lpstr>Описание трудовых функций, входящих в профессиональный стандарт (функциональная карта вида профессиональной деятельности) «Дефектоскопист по неразрушающему контролю»</vt:lpstr>
      <vt:lpstr>Презентация PowerPoint</vt:lpstr>
      <vt:lpstr>Презентация PowerPoint</vt:lpstr>
      <vt:lpstr>Описание трудовых функций, входящих в профессиональный стандарт (функциональная карта вида профессиональной деятельности) «Специалист по неразрушающему контролю»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Чупрак</dc:creator>
  <cp:lastModifiedBy>Денис Шахматов</cp:lastModifiedBy>
  <cp:revision>1397</cp:revision>
  <cp:lastPrinted>2025-02-27T14:04:20Z</cp:lastPrinted>
  <dcterms:created xsi:type="dcterms:W3CDTF">2014-06-18T20:08:24Z</dcterms:created>
  <dcterms:modified xsi:type="dcterms:W3CDTF">2026-05-15T06:58:59Z</dcterms:modified>
</cp:coreProperties>
</file>