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60" r:id="rId5"/>
    <p:sldId id="259" r:id="rId6"/>
    <p:sldId id="278" r:id="rId7"/>
    <p:sldId id="277" r:id="rId8"/>
    <p:sldId id="280" r:id="rId9"/>
    <p:sldId id="261" r:id="rId10"/>
    <p:sldId id="262" r:id="rId11"/>
    <p:sldId id="263" r:id="rId12"/>
    <p:sldId id="269" r:id="rId13"/>
    <p:sldId id="267" r:id="rId14"/>
    <p:sldId id="270" r:id="rId15"/>
    <p:sldId id="264" r:id="rId16"/>
    <p:sldId id="271" r:id="rId17"/>
    <p:sldId id="272" r:id="rId18"/>
    <p:sldId id="273" r:id="rId19"/>
    <p:sldId id="265" r:id="rId20"/>
    <p:sldId id="274" r:id="rId21"/>
    <p:sldId id="275" r:id="rId22"/>
    <p:sldId id="276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59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 showGuides="1">
      <p:cViewPr>
        <p:scale>
          <a:sx n="122" d="100"/>
          <a:sy n="122" d="100"/>
        </p:scale>
        <p:origin x="-9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CCEAB7-8DB3-441F-93B0-87F969039667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37BEE78-5B8A-4DF3-BF30-4794F0F4419D}">
      <dgm:prSet/>
      <dgm:spPr/>
      <dgm:t>
        <a:bodyPr/>
        <a:lstStyle/>
        <a:p>
          <a:r>
            <a:rPr lang="ru-RU" dirty="0"/>
            <a:t>Рост спроса на промышленных роботов</a:t>
          </a:r>
        </a:p>
      </dgm:t>
    </dgm:pt>
    <dgm:pt modelId="{530E67E6-7AC6-41B0-9073-3773DBE4D0F6}" type="parTrans" cxnId="{9E61B081-8AB5-4919-95F6-74692A7D6A6B}">
      <dgm:prSet/>
      <dgm:spPr/>
      <dgm:t>
        <a:bodyPr/>
        <a:lstStyle/>
        <a:p>
          <a:endParaRPr lang="ru-RU"/>
        </a:p>
      </dgm:t>
    </dgm:pt>
    <dgm:pt modelId="{BD16C541-410D-4376-8DF0-56A88D9817CB}" type="sibTrans" cxnId="{9E61B081-8AB5-4919-95F6-74692A7D6A6B}">
      <dgm:prSet/>
      <dgm:spPr/>
      <dgm:t>
        <a:bodyPr/>
        <a:lstStyle/>
        <a:p>
          <a:endParaRPr lang="ru-RU"/>
        </a:p>
      </dgm:t>
    </dgm:pt>
    <dgm:pt modelId="{939558D8-FCF3-43E0-AD6C-555720CB36D5}">
      <dgm:prSet/>
      <dgm:spPr/>
      <dgm:t>
        <a:bodyPr/>
        <a:lstStyle/>
        <a:p>
          <a:r>
            <a:rPr lang="ru-RU" dirty="0"/>
            <a:t>Использование ИИ и нейросетей  </a:t>
          </a:r>
        </a:p>
      </dgm:t>
    </dgm:pt>
    <dgm:pt modelId="{63F83F04-0592-41E3-898B-91EAA80347A9}" type="parTrans" cxnId="{D26E8A2A-427C-4D79-BA12-7700BD146A29}">
      <dgm:prSet/>
      <dgm:spPr/>
      <dgm:t>
        <a:bodyPr/>
        <a:lstStyle/>
        <a:p>
          <a:endParaRPr lang="ru-RU"/>
        </a:p>
      </dgm:t>
    </dgm:pt>
    <dgm:pt modelId="{F10DC12D-0F2B-4836-B99D-D1C2D486E683}" type="sibTrans" cxnId="{D26E8A2A-427C-4D79-BA12-7700BD146A29}">
      <dgm:prSet/>
      <dgm:spPr/>
      <dgm:t>
        <a:bodyPr/>
        <a:lstStyle/>
        <a:p>
          <a:endParaRPr lang="ru-RU"/>
        </a:p>
      </dgm:t>
    </dgm:pt>
    <dgm:pt modelId="{4A7DB02F-5C23-474F-BE80-FD65E8469D23}">
      <dgm:prSet/>
      <dgm:spPr/>
      <dgm:t>
        <a:bodyPr/>
        <a:lstStyle/>
        <a:p>
          <a:r>
            <a:rPr lang="ru-RU" dirty="0"/>
            <a:t>ПО позволяет быстро перенастраивать роботов</a:t>
          </a:r>
        </a:p>
      </dgm:t>
    </dgm:pt>
    <dgm:pt modelId="{694622A6-C561-4B75-BD45-24A7CA2DDB53}" type="parTrans" cxnId="{BDF5859A-C750-4FAF-87FC-D984B8927312}">
      <dgm:prSet/>
      <dgm:spPr/>
      <dgm:t>
        <a:bodyPr/>
        <a:lstStyle/>
        <a:p>
          <a:endParaRPr lang="ru-RU"/>
        </a:p>
      </dgm:t>
    </dgm:pt>
    <dgm:pt modelId="{997C6EA3-C8AB-48CD-A485-40C50F7F5236}" type="sibTrans" cxnId="{BDF5859A-C750-4FAF-87FC-D984B8927312}">
      <dgm:prSet/>
      <dgm:spPr/>
      <dgm:t>
        <a:bodyPr/>
        <a:lstStyle/>
        <a:p>
          <a:endParaRPr lang="ru-RU"/>
        </a:p>
      </dgm:t>
    </dgm:pt>
    <dgm:pt modelId="{1B9D96B1-B1E4-4F1D-B12A-27DEEB8B544B}">
      <dgm:prSet/>
      <dgm:spPr/>
      <dgm:t>
        <a:bodyPr/>
        <a:lstStyle/>
        <a:p>
          <a:r>
            <a:rPr lang="ru-RU" dirty="0"/>
            <a:t>Сближение IT и OT-технологий</a:t>
          </a:r>
        </a:p>
      </dgm:t>
    </dgm:pt>
    <dgm:pt modelId="{568A2548-8256-4485-8C7F-A6A1046A7407}" type="parTrans" cxnId="{A9BB035C-96FA-45B5-9DAA-54707BB799FA}">
      <dgm:prSet/>
      <dgm:spPr/>
      <dgm:t>
        <a:bodyPr/>
        <a:lstStyle/>
        <a:p>
          <a:endParaRPr lang="ru-RU"/>
        </a:p>
      </dgm:t>
    </dgm:pt>
    <dgm:pt modelId="{4510DB42-69BC-4D35-BDAB-77024B709CF3}" type="sibTrans" cxnId="{A9BB035C-96FA-45B5-9DAA-54707BB799FA}">
      <dgm:prSet/>
      <dgm:spPr/>
      <dgm:t>
        <a:bodyPr/>
        <a:lstStyle/>
        <a:p>
          <a:endParaRPr lang="ru-RU"/>
        </a:p>
      </dgm:t>
    </dgm:pt>
    <dgm:pt modelId="{671A9C4B-C088-4541-8967-F0E8D8B2C958}">
      <dgm:prSet/>
      <dgm:spPr/>
      <dgm:t>
        <a:bodyPr/>
        <a:lstStyle/>
        <a:p>
          <a:r>
            <a:rPr lang="ru-RU" dirty="0"/>
            <a:t>Коллаборация с роботами и новые сферы применения</a:t>
          </a:r>
        </a:p>
      </dgm:t>
    </dgm:pt>
    <dgm:pt modelId="{600DDFF6-1A07-4ADF-A3CA-F2EE5430A11A}" type="parTrans" cxnId="{89F41C20-8F4D-4348-A2F8-572E1E963A29}">
      <dgm:prSet/>
      <dgm:spPr/>
      <dgm:t>
        <a:bodyPr/>
        <a:lstStyle/>
        <a:p>
          <a:endParaRPr lang="ru-RU"/>
        </a:p>
      </dgm:t>
    </dgm:pt>
    <dgm:pt modelId="{E89DDEEA-38CC-44EC-99B9-E85EE435AEBF}" type="sibTrans" cxnId="{89F41C20-8F4D-4348-A2F8-572E1E963A29}">
      <dgm:prSet/>
      <dgm:spPr/>
      <dgm:t>
        <a:bodyPr/>
        <a:lstStyle/>
        <a:p>
          <a:endParaRPr lang="ru-RU"/>
        </a:p>
      </dgm:t>
    </dgm:pt>
    <dgm:pt modelId="{7DBA9EDB-1810-465B-9E4A-85CFAB7D1500}">
      <dgm:prSet/>
      <dgm:spPr/>
      <dgm:t>
        <a:bodyPr/>
        <a:lstStyle/>
        <a:p>
          <a:r>
            <a:rPr lang="ru-RU" dirty="0"/>
            <a:t>Лазерные, Гибридные и Аддитивные решения</a:t>
          </a:r>
        </a:p>
      </dgm:t>
    </dgm:pt>
    <dgm:pt modelId="{4AB24A9D-0F8D-4F7D-AD07-29F55A67D104}" type="parTrans" cxnId="{A062579C-3780-499B-A603-82C9ACADF685}">
      <dgm:prSet/>
      <dgm:spPr/>
      <dgm:t>
        <a:bodyPr/>
        <a:lstStyle/>
        <a:p>
          <a:endParaRPr lang="ru-RU"/>
        </a:p>
      </dgm:t>
    </dgm:pt>
    <dgm:pt modelId="{E86B721B-8E9B-458B-98B1-8C73EA4875F6}" type="sibTrans" cxnId="{A062579C-3780-499B-A603-82C9ACADF685}">
      <dgm:prSet/>
      <dgm:spPr/>
      <dgm:t>
        <a:bodyPr/>
        <a:lstStyle/>
        <a:p>
          <a:endParaRPr lang="ru-RU"/>
        </a:p>
      </dgm:t>
    </dgm:pt>
    <dgm:pt modelId="{C923F0EA-72BE-428A-ABE1-7D561B098367}">
      <dgm:prSet/>
      <dgm:spPr/>
      <dgm:t>
        <a:bodyPr/>
        <a:lstStyle/>
        <a:p>
          <a:r>
            <a:rPr lang="ru-RU" dirty="0"/>
            <a:t>Автономные роботизированные ячейки</a:t>
          </a:r>
        </a:p>
      </dgm:t>
    </dgm:pt>
    <dgm:pt modelId="{5F605867-1CD7-489A-A812-B012B71915CD}" type="parTrans" cxnId="{778EF03F-C815-429D-A36B-4AD51E1FB452}">
      <dgm:prSet/>
      <dgm:spPr/>
      <dgm:t>
        <a:bodyPr/>
        <a:lstStyle/>
        <a:p>
          <a:endParaRPr lang="ru-RU"/>
        </a:p>
      </dgm:t>
    </dgm:pt>
    <dgm:pt modelId="{EC8F0C43-9EAD-4998-9E71-BCD35ABC6594}" type="sibTrans" cxnId="{778EF03F-C815-429D-A36B-4AD51E1FB452}">
      <dgm:prSet/>
      <dgm:spPr/>
      <dgm:t>
        <a:bodyPr/>
        <a:lstStyle/>
        <a:p>
          <a:endParaRPr lang="ru-RU"/>
        </a:p>
      </dgm:t>
    </dgm:pt>
    <dgm:pt modelId="{CA4DC76E-6B24-4685-AD60-F17E7783B51C}" type="pres">
      <dgm:prSet presAssocID="{7ECCEAB7-8DB3-441F-93B0-87F96903966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60235DD-7459-487A-A761-CB63A9CE0C99}" type="pres">
      <dgm:prSet presAssocID="{B37BEE78-5B8A-4DF3-BF30-4794F0F4419D}" presName="linNode" presStyleCnt="0"/>
      <dgm:spPr/>
    </dgm:pt>
    <dgm:pt modelId="{73836C99-F3A1-4F22-8EDF-880E64B0180E}" type="pres">
      <dgm:prSet presAssocID="{B37BEE78-5B8A-4DF3-BF30-4794F0F4419D}" presName="parentText" presStyleLbl="node1" presStyleIdx="0" presStyleCnt="7" custScaleX="127920" custLinFactNeighborX="-87548" custLinFactNeighborY="161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4A6322-6601-4040-89EA-77D74B417EB3}" type="pres">
      <dgm:prSet presAssocID="{BD16C541-410D-4376-8DF0-56A88D9817CB}" presName="sp" presStyleCnt="0"/>
      <dgm:spPr/>
    </dgm:pt>
    <dgm:pt modelId="{EB2935F2-D17F-4145-8785-0F412BD7BE1A}" type="pres">
      <dgm:prSet presAssocID="{939558D8-FCF3-43E0-AD6C-555720CB36D5}" presName="linNode" presStyleCnt="0"/>
      <dgm:spPr/>
    </dgm:pt>
    <dgm:pt modelId="{9B90E122-93B9-4A0D-98B0-C0B1AA71E224}" type="pres">
      <dgm:prSet presAssocID="{939558D8-FCF3-43E0-AD6C-555720CB36D5}" presName="parentText" presStyleLbl="node1" presStyleIdx="1" presStyleCnt="7" custScaleX="127292" custLinFactNeighborX="-87548" custLinFactNeighborY="241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24DBC9-108B-4B27-A449-35975DD6E731}" type="pres">
      <dgm:prSet presAssocID="{F10DC12D-0F2B-4836-B99D-D1C2D486E683}" presName="sp" presStyleCnt="0"/>
      <dgm:spPr/>
    </dgm:pt>
    <dgm:pt modelId="{AE028ECC-EEB1-47A3-8B38-6D458AF3CC6A}" type="pres">
      <dgm:prSet presAssocID="{4A7DB02F-5C23-474F-BE80-FD65E8469D23}" presName="linNode" presStyleCnt="0"/>
      <dgm:spPr/>
    </dgm:pt>
    <dgm:pt modelId="{1D2C5CFC-FF20-4E83-B4E9-D320CAC0E153}" type="pres">
      <dgm:prSet presAssocID="{4A7DB02F-5C23-474F-BE80-FD65E8469D23}" presName="parentText" presStyleLbl="node1" presStyleIdx="2" presStyleCnt="7" custScaleX="126012" custLinFactNeighborX="-74227" custLinFactNeighborY="322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EE2405-7587-41BF-B97E-ECFB8DD12FC1}" type="pres">
      <dgm:prSet presAssocID="{997C6EA3-C8AB-48CD-A485-40C50F7F5236}" presName="sp" presStyleCnt="0"/>
      <dgm:spPr/>
    </dgm:pt>
    <dgm:pt modelId="{6226605E-BF74-4C0C-BD01-11F921772B0C}" type="pres">
      <dgm:prSet presAssocID="{1B9D96B1-B1E4-4F1D-B12A-27DEEB8B544B}" presName="linNode" presStyleCnt="0"/>
      <dgm:spPr/>
    </dgm:pt>
    <dgm:pt modelId="{63852E39-B00A-46D6-95A0-B5BF2C4EEB0D}" type="pres">
      <dgm:prSet presAssocID="{1B9D96B1-B1E4-4F1D-B12A-27DEEB8B544B}" presName="parentText" presStyleLbl="node1" presStyleIdx="3" presStyleCnt="7" custScaleX="127617" custLinFactNeighborX="-87548" custLinFactNeighborY="250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6716E8-EB94-44A6-8BA0-E45329EFA5FB}" type="pres">
      <dgm:prSet presAssocID="{4510DB42-69BC-4D35-BDAB-77024B709CF3}" presName="sp" presStyleCnt="0"/>
      <dgm:spPr/>
    </dgm:pt>
    <dgm:pt modelId="{88F62471-84DE-43A0-A180-C52CA407E50E}" type="pres">
      <dgm:prSet presAssocID="{671A9C4B-C088-4541-8967-F0E8D8B2C958}" presName="linNode" presStyleCnt="0"/>
      <dgm:spPr/>
    </dgm:pt>
    <dgm:pt modelId="{3A1D838F-992B-492E-A516-870F5CB2A7FB}" type="pres">
      <dgm:prSet presAssocID="{671A9C4B-C088-4541-8967-F0E8D8B2C958}" presName="parentText" presStyleLbl="node1" presStyleIdx="4" presStyleCnt="7" custScaleX="126013" custLinFactNeighborX="-87548" custLinFactNeighborY="-80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D616EE-642D-4854-BCD3-49BF9267B16A}" type="pres">
      <dgm:prSet presAssocID="{E89DDEEA-38CC-44EC-99B9-E85EE435AEBF}" presName="sp" presStyleCnt="0"/>
      <dgm:spPr/>
    </dgm:pt>
    <dgm:pt modelId="{0BCCDE19-7636-4ED4-BC0B-1C5A6047737D}" type="pres">
      <dgm:prSet presAssocID="{7DBA9EDB-1810-465B-9E4A-85CFAB7D1500}" presName="linNode" presStyleCnt="0"/>
      <dgm:spPr/>
    </dgm:pt>
    <dgm:pt modelId="{8CD4BC86-0301-46DB-A008-B754DBF191B3}" type="pres">
      <dgm:prSet presAssocID="{7DBA9EDB-1810-465B-9E4A-85CFAB7D1500}" presName="parentText" presStyleLbl="node1" presStyleIdx="5" presStyleCnt="7" custScaleX="125911" custLinFactNeighborX="-87548" custLinFactNeighborY="-322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C30895-5889-446B-8FB3-E8D1FEA60F11}" type="pres">
      <dgm:prSet presAssocID="{E86B721B-8E9B-458B-98B1-8C73EA4875F6}" presName="sp" presStyleCnt="0"/>
      <dgm:spPr/>
    </dgm:pt>
    <dgm:pt modelId="{CD4A011C-5B1D-4E84-92B3-564EBD8E56B4}" type="pres">
      <dgm:prSet presAssocID="{C923F0EA-72BE-428A-ABE1-7D561B098367}" presName="linNode" presStyleCnt="0"/>
      <dgm:spPr/>
    </dgm:pt>
    <dgm:pt modelId="{38AB650E-D0BE-45DC-84FE-019B576286E5}" type="pres">
      <dgm:prSet presAssocID="{C923F0EA-72BE-428A-ABE1-7D561B098367}" presName="parentText" presStyleLbl="node1" presStyleIdx="6" presStyleCnt="7" custScaleX="128571" custLinFactNeighborX="-8754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DF5859A-C750-4FAF-87FC-D984B8927312}" srcId="{7ECCEAB7-8DB3-441F-93B0-87F969039667}" destId="{4A7DB02F-5C23-474F-BE80-FD65E8469D23}" srcOrd="2" destOrd="0" parTransId="{694622A6-C561-4B75-BD45-24A7CA2DDB53}" sibTransId="{997C6EA3-C8AB-48CD-A485-40C50F7F5236}"/>
    <dgm:cxn modelId="{248A8EEF-3ACC-4906-B887-5C76BD78EF48}" type="presOf" srcId="{C923F0EA-72BE-428A-ABE1-7D561B098367}" destId="{38AB650E-D0BE-45DC-84FE-019B576286E5}" srcOrd="0" destOrd="0" presId="urn:microsoft.com/office/officeart/2005/8/layout/vList5"/>
    <dgm:cxn modelId="{7153711F-703A-4802-86B8-5C1DD9342F41}" type="presOf" srcId="{4A7DB02F-5C23-474F-BE80-FD65E8469D23}" destId="{1D2C5CFC-FF20-4E83-B4E9-D320CAC0E153}" srcOrd="0" destOrd="0" presId="urn:microsoft.com/office/officeart/2005/8/layout/vList5"/>
    <dgm:cxn modelId="{EDB59E7E-87AF-4DAE-B369-55E3C457F611}" type="presOf" srcId="{671A9C4B-C088-4541-8967-F0E8D8B2C958}" destId="{3A1D838F-992B-492E-A516-870F5CB2A7FB}" srcOrd="0" destOrd="0" presId="urn:microsoft.com/office/officeart/2005/8/layout/vList5"/>
    <dgm:cxn modelId="{778EF03F-C815-429D-A36B-4AD51E1FB452}" srcId="{7ECCEAB7-8DB3-441F-93B0-87F969039667}" destId="{C923F0EA-72BE-428A-ABE1-7D561B098367}" srcOrd="6" destOrd="0" parTransId="{5F605867-1CD7-489A-A812-B012B71915CD}" sibTransId="{EC8F0C43-9EAD-4998-9E71-BCD35ABC6594}"/>
    <dgm:cxn modelId="{357219A5-9494-4858-8966-0592E9EFFF81}" type="presOf" srcId="{939558D8-FCF3-43E0-AD6C-555720CB36D5}" destId="{9B90E122-93B9-4A0D-98B0-C0B1AA71E224}" srcOrd="0" destOrd="0" presId="urn:microsoft.com/office/officeart/2005/8/layout/vList5"/>
    <dgm:cxn modelId="{9E61B081-8AB5-4919-95F6-74692A7D6A6B}" srcId="{7ECCEAB7-8DB3-441F-93B0-87F969039667}" destId="{B37BEE78-5B8A-4DF3-BF30-4794F0F4419D}" srcOrd="0" destOrd="0" parTransId="{530E67E6-7AC6-41B0-9073-3773DBE4D0F6}" sibTransId="{BD16C541-410D-4376-8DF0-56A88D9817CB}"/>
    <dgm:cxn modelId="{8AFD8423-3797-469D-A132-DFDDA13B067F}" type="presOf" srcId="{B37BEE78-5B8A-4DF3-BF30-4794F0F4419D}" destId="{73836C99-F3A1-4F22-8EDF-880E64B0180E}" srcOrd="0" destOrd="0" presId="urn:microsoft.com/office/officeart/2005/8/layout/vList5"/>
    <dgm:cxn modelId="{46E718B4-44D9-4EDD-BDDF-6D6CAA6377ED}" type="presOf" srcId="{1B9D96B1-B1E4-4F1D-B12A-27DEEB8B544B}" destId="{63852E39-B00A-46D6-95A0-B5BF2C4EEB0D}" srcOrd="0" destOrd="0" presId="urn:microsoft.com/office/officeart/2005/8/layout/vList5"/>
    <dgm:cxn modelId="{89F41C20-8F4D-4348-A2F8-572E1E963A29}" srcId="{7ECCEAB7-8DB3-441F-93B0-87F969039667}" destId="{671A9C4B-C088-4541-8967-F0E8D8B2C958}" srcOrd="4" destOrd="0" parTransId="{600DDFF6-1A07-4ADF-A3CA-F2EE5430A11A}" sibTransId="{E89DDEEA-38CC-44EC-99B9-E85EE435AEBF}"/>
    <dgm:cxn modelId="{35AE6BE5-49B1-46BC-A830-9BD451670C30}" type="presOf" srcId="{7ECCEAB7-8DB3-441F-93B0-87F969039667}" destId="{CA4DC76E-6B24-4685-AD60-F17E7783B51C}" srcOrd="0" destOrd="0" presId="urn:microsoft.com/office/officeart/2005/8/layout/vList5"/>
    <dgm:cxn modelId="{D26E8A2A-427C-4D79-BA12-7700BD146A29}" srcId="{7ECCEAB7-8DB3-441F-93B0-87F969039667}" destId="{939558D8-FCF3-43E0-AD6C-555720CB36D5}" srcOrd="1" destOrd="0" parTransId="{63F83F04-0592-41E3-898B-91EAA80347A9}" sibTransId="{F10DC12D-0F2B-4836-B99D-D1C2D486E683}"/>
    <dgm:cxn modelId="{01D2632D-FFF9-4412-B502-E1743AA3050E}" type="presOf" srcId="{7DBA9EDB-1810-465B-9E4A-85CFAB7D1500}" destId="{8CD4BC86-0301-46DB-A008-B754DBF191B3}" srcOrd="0" destOrd="0" presId="urn:microsoft.com/office/officeart/2005/8/layout/vList5"/>
    <dgm:cxn modelId="{A062579C-3780-499B-A603-82C9ACADF685}" srcId="{7ECCEAB7-8DB3-441F-93B0-87F969039667}" destId="{7DBA9EDB-1810-465B-9E4A-85CFAB7D1500}" srcOrd="5" destOrd="0" parTransId="{4AB24A9D-0F8D-4F7D-AD07-29F55A67D104}" sibTransId="{E86B721B-8E9B-458B-98B1-8C73EA4875F6}"/>
    <dgm:cxn modelId="{A9BB035C-96FA-45B5-9DAA-54707BB799FA}" srcId="{7ECCEAB7-8DB3-441F-93B0-87F969039667}" destId="{1B9D96B1-B1E4-4F1D-B12A-27DEEB8B544B}" srcOrd="3" destOrd="0" parTransId="{568A2548-8256-4485-8C7F-A6A1046A7407}" sibTransId="{4510DB42-69BC-4D35-BDAB-77024B709CF3}"/>
    <dgm:cxn modelId="{C0BEAC09-B308-475F-997F-F05F452C063E}" type="presParOf" srcId="{CA4DC76E-6B24-4685-AD60-F17E7783B51C}" destId="{660235DD-7459-487A-A761-CB63A9CE0C99}" srcOrd="0" destOrd="0" presId="urn:microsoft.com/office/officeart/2005/8/layout/vList5"/>
    <dgm:cxn modelId="{0ECEBBF6-1BCF-4D05-BEB4-56FA11D1A3B6}" type="presParOf" srcId="{660235DD-7459-487A-A761-CB63A9CE0C99}" destId="{73836C99-F3A1-4F22-8EDF-880E64B0180E}" srcOrd="0" destOrd="0" presId="urn:microsoft.com/office/officeart/2005/8/layout/vList5"/>
    <dgm:cxn modelId="{AEA5381F-2F7A-474F-AFE3-65B70300C3FA}" type="presParOf" srcId="{CA4DC76E-6B24-4685-AD60-F17E7783B51C}" destId="{404A6322-6601-4040-89EA-77D74B417EB3}" srcOrd="1" destOrd="0" presId="urn:microsoft.com/office/officeart/2005/8/layout/vList5"/>
    <dgm:cxn modelId="{C9DEDA12-BD1F-4A8F-9385-4CF431D0B84F}" type="presParOf" srcId="{CA4DC76E-6B24-4685-AD60-F17E7783B51C}" destId="{EB2935F2-D17F-4145-8785-0F412BD7BE1A}" srcOrd="2" destOrd="0" presId="urn:microsoft.com/office/officeart/2005/8/layout/vList5"/>
    <dgm:cxn modelId="{301C87E9-5041-4827-85CE-4BC9BDE35648}" type="presParOf" srcId="{EB2935F2-D17F-4145-8785-0F412BD7BE1A}" destId="{9B90E122-93B9-4A0D-98B0-C0B1AA71E224}" srcOrd="0" destOrd="0" presId="urn:microsoft.com/office/officeart/2005/8/layout/vList5"/>
    <dgm:cxn modelId="{9374E1A4-A138-4B26-B918-5E2DE4F7C096}" type="presParOf" srcId="{CA4DC76E-6B24-4685-AD60-F17E7783B51C}" destId="{7524DBC9-108B-4B27-A449-35975DD6E731}" srcOrd="3" destOrd="0" presId="urn:microsoft.com/office/officeart/2005/8/layout/vList5"/>
    <dgm:cxn modelId="{4111BCB0-DACD-49E6-90CC-D0B1DA5F4E24}" type="presParOf" srcId="{CA4DC76E-6B24-4685-AD60-F17E7783B51C}" destId="{AE028ECC-EEB1-47A3-8B38-6D458AF3CC6A}" srcOrd="4" destOrd="0" presId="urn:microsoft.com/office/officeart/2005/8/layout/vList5"/>
    <dgm:cxn modelId="{9ABADA1A-763F-4FB3-B3FD-109EC236A18B}" type="presParOf" srcId="{AE028ECC-EEB1-47A3-8B38-6D458AF3CC6A}" destId="{1D2C5CFC-FF20-4E83-B4E9-D320CAC0E153}" srcOrd="0" destOrd="0" presId="urn:microsoft.com/office/officeart/2005/8/layout/vList5"/>
    <dgm:cxn modelId="{8CD73A9F-0BEE-443F-86B7-4912DD258115}" type="presParOf" srcId="{CA4DC76E-6B24-4685-AD60-F17E7783B51C}" destId="{3EEE2405-7587-41BF-B97E-ECFB8DD12FC1}" srcOrd="5" destOrd="0" presId="urn:microsoft.com/office/officeart/2005/8/layout/vList5"/>
    <dgm:cxn modelId="{F4D07A77-7768-4343-9013-C118DBE42249}" type="presParOf" srcId="{CA4DC76E-6B24-4685-AD60-F17E7783B51C}" destId="{6226605E-BF74-4C0C-BD01-11F921772B0C}" srcOrd="6" destOrd="0" presId="urn:microsoft.com/office/officeart/2005/8/layout/vList5"/>
    <dgm:cxn modelId="{5F858CC8-A0CE-40A2-A848-E21B65C44610}" type="presParOf" srcId="{6226605E-BF74-4C0C-BD01-11F921772B0C}" destId="{63852E39-B00A-46D6-95A0-B5BF2C4EEB0D}" srcOrd="0" destOrd="0" presId="urn:microsoft.com/office/officeart/2005/8/layout/vList5"/>
    <dgm:cxn modelId="{02426142-0A10-4F8A-88EB-314B26C51F4B}" type="presParOf" srcId="{CA4DC76E-6B24-4685-AD60-F17E7783B51C}" destId="{D16716E8-EB94-44A6-8BA0-E45329EFA5FB}" srcOrd="7" destOrd="0" presId="urn:microsoft.com/office/officeart/2005/8/layout/vList5"/>
    <dgm:cxn modelId="{36A97D6D-8ABF-44E3-AA3F-B23621B2CEE4}" type="presParOf" srcId="{CA4DC76E-6B24-4685-AD60-F17E7783B51C}" destId="{88F62471-84DE-43A0-A180-C52CA407E50E}" srcOrd="8" destOrd="0" presId="urn:microsoft.com/office/officeart/2005/8/layout/vList5"/>
    <dgm:cxn modelId="{67607FEC-2962-4DC1-BD22-8C1A3CF55CC2}" type="presParOf" srcId="{88F62471-84DE-43A0-A180-C52CA407E50E}" destId="{3A1D838F-992B-492E-A516-870F5CB2A7FB}" srcOrd="0" destOrd="0" presId="urn:microsoft.com/office/officeart/2005/8/layout/vList5"/>
    <dgm:cxn modelId="{DC7DFC7B-E5DC-4F17-AAF7-47C5900D8841}" type="presParOf" srcId="{CA4DC76E-6B24-4685-AD60-F17E7783B51C}" destId="{2FD616EE-642D-4854-BCD3-49BF9267B16A}" srcOrd="9" destOrd="0" presId="urn:microsoft.com/office/officeart/2005/8/layout/vList5"/>
    <dgm:cxn modelId="{98267F41-69B6-4906-A862-41D87C89093F}" type="presParOf" srcId="{CA4DC76E-6B24-4685-AD60-F17E7783B51C}" destId="{0BCCDE19-7636-4ED4-BC0B-1C5A6047737D}" srcOrd="10" destOrd="0" presId="urn:microsoft.com/office/officeart/2005/8/layout/vList5"/>
    <dgm:cxn modelId="{B82A5665-3652-420D-BD37-6B68E9B966CD}" type="presParOf" srcId="{0BCCDE19-7636-4ED4-BC0B-1C5A6047737D}" destId="{8CD4BC86-0301-46DB-A008-B754DBF191B3}" srcOrd="0" destOrd="0" presId="urn:microsoft.com/office/officeart/2005/8/layout/vList5"/>
    <dgm:cxn modelId="{A6FB7DEB-6993-47D8-B5CA-930C94DE90BF}" type="presParOf" srcId="{CA4DC76E-6B24-4685-AD60-F17E7783B51C}" destId="{4CC30895-5889-446B-8FB3-E8D1FEA60F11}" srcOrd="11" destOrd="0" presId="urn:microsoft.com/office/officeart/2005/8/layout/vList5"/>
    <dgm:cxn modelId="{24CA8178-75CA-4F3D-A033-98FECBAA02F9}" type="presParOf" srcId="{CA4DC76E-6B24-4685-AD60-F17E7783B51C}" destId="{CD4A011C-5B1D-4E84-92B3-564EBD8E56B4}" srcOrd="12" destOrd="0" presId="urn:microsoft.com/office/officeart/2005/8/layout/vList5"/>
    <dgm:cxn modelId="{DDF1A557-2BBF-41E5-B8BA-F0A50E715B14}" type="presParOf" srcId="{CD4A011C-5B1D-4E84-92B3-564EBD8E56B4}" destId="{38AB650E-D0BE-45DC-84FE-019B576286E5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7CB089-9774-403F-9390-8A219DDE9608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4BE5981-F998-491A-8100-65F1C045775A}">
      <dgm:prSet phldrT="[Текст]"/>
      <dgm:spPr/>
      <dgm:t>
        <a:bodyPr/>
        <a:lstStyle/>
        <a:p>
          <a:r>
            <a:rPr lang="ru-RU" b="1" dirty="0">
              <a:solidFill>
                <a:schemeClr val="bg1"/>
              </a:solidFill>
            </a:rPr>
            <a:t>Наличие ПС по Робототехнике</a:t>
          </a:r>
        </a:p>
      </dgm:t>
    </dgm:pt>
    <dgm:pt modelId="{78CE0F33-BCD0-4FC4-B439-92722D5D3534}" type="parTrans" cxnId="{33ACEE65-92AB-4A9C-B803-7617A1B19B25}">
      <dgm:prSet/>
      <dgm:spPr/>
      <dgm:t>
        <a:bodyPr/>
        <a:lstStyle/>
        <a:p>
          <a:endParaRPr lang="ru-RU"/>
        </a:p>
      </dgm:t>
    </dgm:pt>
    <dgm:pt modelId="{8ED5ED72-B4BC-49C8-94B9-F76DE2C7002C}" type="sibTrans" cxnId="{33ACEE65-92AB-4A9C-B803-7617A1B19B25}">
      <dgm:prSet/>
      <dgm:spPr/>
      <dgm:t>
        <a:bodyPr/>
        <a:lstStyle/>
        <a:p>
          <a:endParaRPr lang="ru-RU"/>
        </a:p>
      </dgm:t>
    </dgm:pt>
    <dgm:pt modelId="{82B214D3-1B16-4ACF-87B4-28F4B00600D2}">
      <dgm:prSet phldrT="[Текст]"/>
      <dgm:spPr/>
      <dgm:t>
        <a:bodyPr/>
        <a:lstStyle/>
        <a:p>
          <a:r>
            <a:rPr lang="ru-RU" b="1" dirty="0">
              <a:solidFill>
                <a:schemeClr val="bg1"/>
              </a:solidFill>
            </a:rPr>
            <a:t>Повышение мотивации к изучению Робототехнике инженеров, техников и операторов</a:t>
          </a:r>
        </a:p>
      </dgm:t>
    </dgm:pt>
    <dgm:pt modelId="{5434C452-8A97-4013-8464-5CF3D5929246}" type="parTrans" cxnId="{8491A514-5063-4CD9-9638-36CFE1CDC035}">
      <dgm:prSet/>
      <dgm:spPr/>
      <dgm:t>
        <a:bodyPr/>
        <a:lstStyle/>
        <a:p>
          <a:endParaRPr lang="ru-RU"/>
        </a:p>
      </dgm:t>
    </dgm:pt>
    <dgm:pt modelId="{0A502C91-FB46-4702-A718-8FC390D9AD0E}" type="sibTrans" cxnId="{8491A514-5063-4CD9-9638-36CFE1CDC035}">
      <dgm:prSet/>
      <dgm:spPr/>
      <dgm:t>
        <a:bodyPr/>
        <a:lstStyle/>
        <a:p>
          <a:endParaRPr lang="ru-RU"/>
        </a:p>
      </dgm:t>
    </dgm:pt>
    <dgm:pt modelId="{1CE6D60F-C0D7-4F55-B9E9-AE4A9F33FC90}">
      <dgm:prSet phldrT="[Текст]"/>
      <dgm:spPr/>
      <dgm:t>
        <a:bodyPr/>
        <a:lstStyle/>
        <a:p>
          <a:r>
            <a:rPr lang="ru-RU" b="1" dirty="0">
              <a:solidFill>
                <a:schemeClr val="bg1"/>
              </a:solidFill>
            </a:rPr>
            <a:t>Наличие Образовательных организаций с оборудованием по Робототехнике </a:t>
          </a:r>
        </a:p>
      </dgm:t>
    </dgm:pt>
    <dgm:pt modelId="{D39141D1-08C6-4948-A97B-376D2AE3042B}" type="parTrans" cxnId="{72E92514-02DB-46B5-8958-3BAAB7DCF1ED}">
      <dgm:prSet/>
      <dgm:spPr/>
      <dgm:t>
        <a:bodyPr/>
        <a:lstStyle/>
        <a:p>
          <a:endParaRPr lang="ru-RU"/>
        </a:p>
      </dgm:t>
    </dgm:pt>
    <dgm:pt modelId="{E5D452D5-9875-4CA9-A17E-A5497A038FFA}" type="sibTrans" cxnId="{72E92514-02DB-46B5-8958-3BAAB7DCF1ED}">
      <dgm:prSet/>
      <dgm:spPr/>
      <dgm:t>
        <a:bodyPr/>
        <a:lstStyle/>
        <a:p>
          <a:endParaRPr lang="ru-RU"/>
        </a:p>
      </dgm:t>
    </dgm:pt>
    <dgm:pt modelId="{2EEF6CC8-F5B9-4CD1-A6B2-767DEFDA09B1}">
      <dgm:prSet phldrT="[Текст]"/>
      <dgm:spPr/>
      <dgm:t>
        <a:bodyPr/>
        <a:lstStyle/>
        <a:p>
          <a:r>
            <a:rPr lang="ru-RU" b="1" dirty="0">
              <a:solidFill>
                <a:schemeClr val="bg1"/>
              </a:solidFill>
            </a:rPr>
            <a:t>Вовлечение учащихся в процесс обучения</a:t>
          </a:r>
        </a:p>
      </dgm:t>
    </dgm:pt>
    <dgm:pt modelId="{ACB35B50-F4FB-4287-8B57-594BC853DFE8}" type="parTrans" cxnId="{01AA5309-918F-472D-A272-84FF74D0E5BB}">
      <dgm:prSet/>
      <dgm:spPr/>
      <dgm:t>
        <a:bodyPr/>
        <a:lstStyle/>
        <a:p>
          <a:endParaRPr lang="ru-RU"/>
        </a:p>
      </dgm:t>
    </dgm:pt>
    <dgm:pt modelId="{3993E74A-1700-47A7-B8B1-84D24736709A}" type="sibTrans" cxnId="{01AA5309-918F-472D-A272-84FF74D0E5BB}">
      <dgm:prSet/>
      <dgm:spPr/>
      <dgm:t>
        <a:bodyPr/>
        <a:lstStyle/>
        <a:p>
          <a:endParaRPr lang="ru-RU"/>
        </a:p>
      </dgm:t>
    </dgm:pt>
    <dgm:pt modelId="{04EE5D7F-DCE6-491E-9124-DEAEB709D77E}">
      <dgm:prSet phldrT="[Текст]"/>
      <dgm:spPr/>
      <dgm:t>
        <a:bodyPr/>
        <a:lstStyle/>
        <a:p>
          <a:r>
            <a:rPr lang="ru-RU" b="1" dirty="0">
              <a:solidFill>
                <a:schemeClr val="bg1"/>
              </a:solidFill>
            </a:rPr>
            <a:t>Ранняя профессиональная ориентация</a:t>
          </a:r>
        </a:p>
      </dgm:t>
    </dgm:pt>
    <dgm:pt modelId="{C3420B03-30C2-4C65-B99F-07233DA65CA8}" type="parTrans" cxnId="{74D8828B-68FF-41B9-A51B-5A93EBEE7FD0}">
      <dgm:prSet/>
      <dgm:spPr/>
      <dgm:t>
        <a:bodyPr/>
        <a:lstStyle/>
        <a:p>
          <a:endParaRPr lang="ru-RU"/>
        </a:p>
      </dgm:t>
    </dgm:pt>
    <dgm:pt modelId="{E2A0A103-9D5E-43C9-9C71-BDE7A3C291EA}" type="sibTrans" cxnId="{74D8828B-68FF-41B9-A51B-5A93EBEE7FD0}">
      <dgm:prSet/>
      <dgm:spPr/>
      <dgm:t>
        <a:bodyPr/>
        <a:lstStyle/>
        <a:p>
          <a:endParaRPr lang="ru-RU"/>
        </a:p>
      </dgm:t>
    </dgm:pt>
    <dgm:pt modelId="{F9C8816B-8152-4CD9-BCDE-CD41DF204277}" type="pres">
      <dgm:prSet presAssocID="{D87CB089-9774-403F-9390-8A219DDE960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856ECDC-0402-4031-9BB1-80BAB31A367E}" type="pres">
      <dgm:prSet presAssocID="{54BE5981-F998-491A-8100-65F1C045775A}" presName="dummy" presStyleCnt="0"/>
      <dgm:spPr/>
    </dgm:pt>
    <dgm:pt modelId="{86F5A1A2-BA28-41C6-9FD7-716D2786A696}" type="pres">
      <dgm:prSet presAssocID="{54BE5981-F998-491A-8100-65F1C045775A}" presName="node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F2E505-8D85-452C-9154-DFA91380D5D7}" type="pres">
      <dgm:prSet presAssocID="{8ED5ED72-B4BC-49C8-94B9-F76DE2C7002C}" presName="sibTrans" presStyleLbl="node1" presStyleIdx="0" presStyleCnt="5"/>
      <dgm:spPr/>
      <dgm:t>
        <a:bodyPr/>
        <a:lstStyle/>
        <a:p>
          <a:endParaRPr lang="ru-RU"/>
        </a:p>
      </dgm:t>
    </dgm:pt>
    <dgm:pt modelId="{9E350B60-C825-4B94-BF64-CA53648C7524}" type="pres">
      <dgm:prSet presAssocID="{82B214D3-1B16-4ACF-87B4-28F4B00600D2}" presName="dummy" presStyleCnt="0"/>
      <dgm:spPr/>
    </dgm:pt>
    <dgm:pt modelId="{448C42FF-E77C-4D35-BE58-9BF08F660935}" type="pres">
      <dgm:prSet presAssocID="{82B214D3-1B16-4ACF-87B4-28F4B00600D2}" presName="node" presStyleLbl="revTx" presStyleIdx="1" presStyleCnt="5" custScaleX="1598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3A75C9-63FF-46CC-B810-46749323121E}" type="pres">
      <dgm:prSet presAssocID="{0A502C91-FB46-4702-A718-8FC390D9AD0E}" presName="sibTrans" presStyleLbl="node1" presStyleIdx="1" presStyleCnt="5"/>
      <dgm:spPr/>
      <dgm:t>
        <a:bodyPr/>
        <a:lstStyle/>
        <a:p>
          <a:endParaRPr lang="ru-RU"/>
        </a:p>
      </dgm:t>
    </dgm:pt>
    <dgm:pt modelId="{3615CE72-BE35-4C95-BA2D-DE4596F2E018}" type="pres">
      <dgm:prSet presAssocID="{1CE6D60F-C0D7-4F55-B9E9-AE4A9F33FC90}" presName="dummy" presStyleCnt="0"/>
      <dgm:spPr/>
    </dgm:pt>
    <dgm:pt modelId="{04F2CD90-C8B6-42A3-A802-6A06C216D868}" type="pres">
      <dgm:prSet presAssocID="{1CE6D60F-C0D7-4F55-B9E9-AE4A9F33FC90}" presName="node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BF26F7-DFD7-40C2-9312-7C110BFE1275}" type="pres">
      <dgm:prSet presAssocID="{E5D452D5-9875-4CA9-A17E-A5497A038FFA}" presName="sibTrans" presStyleLbl="node1" presStyleIdx="2" presStyleCnt="5"/>
      <dgm:spPr/>
      <dgm:t>
        <a:bodyPr/>
        <a:lstStyle/>
        <a:p>
          <a:endParaRPr lang="ru-RU"/>
        </a:p>
      </dgm:t>
    </dgm:pt>
    <dgm:pt modelId="{CA1299B2-877E-4B6B-8D7C-5ECC03C8D0FA}" type="pres">
      <dgm:prSet presAssocID="{2EEF6CC8-F5B9-4CD1-A6B2-767DEFDA09B1}" presName="dummy" presStyleCnt="0"/>
      <dgm:spPr/>
    </dgm:pt>
    <dgm:pt modelId="{5C7DA7D2-7C34-4900-9540-0FE6848B4D80}" type="pres">
      <dgm:prSet presAssocID="{2EEF6CC8-F5B9-4CD1-A6B2-767DEFDA09B1}" presName="node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F9BC03-8DB1-4435-8D5C-BFBBF2DA44D7}" type="pres">
      <dgm:prSet presAssocID="{3993E74A-1700-47A7-B8B1-84D24736709A}" presName="sibTrans" presStyleLbl="node1" presStyleIdx="3" presStyleCnt="5"/>
      <dgm:spPr/>
      <dgm:t>
        <a:bodyPr/>
        <a:lstStyle/>
        <a:p>
          <a:endParaRPr lang="ru-RU"/>
        </a:p>
      </dgm:t>
    </dgm:pt>
    <dgm:pt modelId="{745F26EC-3584-4F6A-B7F5-8A07635950E2}" type="pres">
      <dgm:prSet presAssocID="{04EE5D7F-DCE6-491E-9124-DEAEB709D77E}" presName="dummy" presStyleCnt="0"/>
      <dgm:spPr/>
    </dgm:pt>
    <dgm:pt modelId="{C5692E51-E2DA-4283-86A6-5685CC7F2628}" type="pres">
      <dgm:prSet presAssocID="{04EE5D7F-DCE6-491E-9124-DEAEB709D77E}" presName="nod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4479FD-697E-42CA-B519-4AF6F7509DBE}" type="pres">
      <dgm:prSet presAssocID="{E2A0A103-9D5E-43C9-9C71-BDE7A3C291EA}" presName="sibTrans" presStyleLbl="node1" presStyleIdx="4" presStyleCnt="5"/>
      <dgm:spPr/>
      <dgm:t>
        <a:bodyPr/>
        <a:lstStyle/>
        <a:p>
          <a:endParaRPr lang="ru-RU"/>
        </a:p>
      </dgm:t>
    </dgm:pt>
  </dgm:ptLst>
  <dgm:cxnLst>
    <dgm:cxn modelId="{74D8828B-68FF-41B9-A51B-5A93EBEE7FD0}" srcId="{D87CB089-9774-403F-9390-8A219DDE9608}" destId="{04EE5D7F-DCE6-491E-9124-DEAEB709D77E}" srcOrd="4" destOrd="0" parTransId="{C3420B03-30C2-4C65-B99F-07233DA65CA8}" sibTransId="{E2A0A103-9D5E-43C9-9C71-BDE7A3C291EA}"/>
    <dgm:cxn modelId="{01AA5309-918F-472D-A272-84FF74D0E5BB}" srcId="{D87CB089-9774-403F-9390-8A219DDE9608}" destId="{2EEF6CC8-F5B9-4CD1-A6B2-767DEFDA09B1}" srcOrd="3" destOrd="0" parTransId="{ACB35B50-F4FB-4287-8B57-594BC853DFE8}" sibTransId="{3993E74A-1700-47A7-B8B1-84D24736709A}"/>
    <dgm:cxn modelId="{72E92514-02DB-46B5-8958-3BAAB7DCF1ED}" srcId="{D87CB089-9774-403F-9390-8A219DDE9608}" destId="{1CE6D60F-C0D7-4F55-B9E9-AE4A9F33FC90}" srcOrd="2" destOrd="0" parTransId="{D39141D1-08C6-4948-A97B-376D2AE3042B}" sibTransId="{E5D452D5-9875-4CA9-A17E-A5497A038FFA}"/>
    <dgm:cxn modelId="{278203B8-1C6E-493E-BE22-6A23A1A86876}" type="presOf" srcId="{54BE5981-F998-491A-8100-65F1C045775A}" destId="{86F5A1A2-BA28-41C6-9FD7-716D2786A696}" srcOrd="0" destOrd="0" presId="urn:microsoft.com/office/officeart/2005/8/layout/cycle1"/>
    <dgm:cxn modelId="{6E23D883-D102-40F9-B106-D76AFE774944}" type="presOf" srcId="{1CE6D60F-C0D7-4F55-B9E9-AE4A9F33FC90}" destId="{04F2CD90-C8B6-42A3-A802-6A06C216D868}" srcOrd="0" destOrd="0" presId="urn:microsoft.com/office/officeart/2005/8/layout/cycle1"/>
    <dgm:cxn modelId="{A224F223-79B8-43A1-A50C-52875D841610}" type="presOf" srcId="{82B214D3-1B16-4ACF-87B4-28F4B00600D2}" destId="{448C42FF-E77C-4D35-BE58-9BF08F660935}" srcOrd="0" destOrd="0" presId="urn:microsoft.com/office/officeart/2005/8/layout/cycle1"/>
    <dgm:cxn modelId="{8491A514-5063-4CD9-9638-36CFE1CDC035}" srcId="{D87CB089-9774-403F-9390-8A219DDE9608}" destId="{82B214D3-1B16-4ACF-87B4-28F4B00600D2}" srcOrd="1" destOrd="0" parTransId="{5434C452-8A97-4013-8464-5CF3D5929246}" sibTransId="{0A502C91-FB46-4702-A718-8FC390D9AD0E}"/>
    <dgm:cxn modelId="{8E63EC44-6310-4E94-9820-F0D7CA973EE3}" type="presOf" srcId="{04EE5D7F-DCE6-491E-9124-DEAEB709D77E}" destId="{C5692E51-E2DA-4283-86A6-5685CC7F2628}" srcOrd="0" destOrd="0" presId="urn:microsoft.com/office/officeart/2005/8/layout/cycle1"/>
    <dgm:cxn modelId="{992561CC-AEC8-4E78-A950-EE7A21B5BC05}" type="presOf" srcId="{3993E74A-1700-47A7-B8B1-84D24736709A}" destId="{C7F9BC03-8DB1-4435-8D5C-BFBBF2DA44D7}" srcOrd="0" destOrd="0" presId="urn:microsoft.com/office/officeart/2005/8/layout/cycle1"/>
    <dgm:cxn modelId="{B7B3A4DA-933B-47C9-852B-DB5B5664012D}" type="presOf" srcId="{E2A0A103-9D5E-43C9-9C71-BDE7A3C291EA}" destId="{104479FD-697E-42CA-B519-4AF6F7509DBE}" srcOrd="0" destOrd="0" presId="urn:microsoft.com/office/officeart/2005/8/layout/cycle1"/>
    <dgm:cxn modelId="{969DBC9E-3C4C-4E1B-BF88-CB27ED57217C}" type="presOf" srcId="{D87CB089-9774-403F-9390-8A219DDE9608}" destId="{F9C8816B-8152-4CD9-BCDE-CD41DF204277}" srcOrd="0" destOrd="0" presId="urn:microsoft.com/office/officeart/2005/8/layout/cycle1"/>
    <dgm:cxn modelId="{9384A888-4CBB-4323-B533-6E403532B14D}" type="presOf" srcId="{0A502C91-FB46-4702-A718-8FC390D9AD0E}" destId="{613A75C9-63FF-46CC-B810-46749323121E}" srcOrd="0" destOrd="0" presId="urn:microsoft.com/office/officeart/2005/8/layout/cycle1"/>
    <dgm:cxn modelId="{8ED4957C-B3D6-464D-AE31-4F8496BB384F}" type="presOf" srcId="{E5D452D5-9875-4CA9-A17E-A5497A038FFA}" destId="{90BF26F7-DFD7-40C2-9312-7C110BFE1275}" srcOrd="0" destOrd="0" presId="urn:microsoft.com/office/officeart/2005/8/layout/cycle1"/>
    <dgm:cxn modelId="{33ACEE65-92AB-4A9C-B803-7617A1B19B25}" srcId="{D87CB089-9774-403F-9390-8A219DDE9608}" destId="{54BE5981-F998-491A-8100-65F1C045775A}" srcOrd="0" destOrd="0" parTransId="{78CE0F33-BCD0-4FC4-B439-92722D5D3534}" sibTransId="{8ED5ED72-B4BC-49C8-94B9-F76DE2C7002C}"/>
    <dgm:cxn modelId="{C90F3F80-8537-444F-AD62-ED927786A0EF}" type="presOf" srcId="{2EEF6CC8-F5B9-4CD1-A6B2-767DEFDA09B1}" destId="{5C7DA7D2-7C34-4900-9540-0FE6848B4D80}" srcOrd="0" destOrd="0" presId="urn:microsoft.com/office/officeart/2005/8/layout/cycle1"/>
    <dgm:cxn modelId="{FDDCFB45-4525-4E56-9227-CAE2B60D84A5}" type="presOf" srcId="{8ED5ED72-B4BC-49C8-94B9-F76DE2C7002C}" destId="{C7F2E505-8D85-452C-9154-DFA91380D5D7}" srcOrd="0" destOrd="0" presId="urn:microsoft.com/office/officeart/2005/8/layout/cycle1"/>
    <dgm:cxn modelId="{FD8DE371-331E-45B3-A8EB-17196CF6AB70}" type="presParOf" srcId="{F9C8816B-8152-4CD9-BCDE-CD41DF204277}" destId="{F856ECDC-0402-4031-9BB1-80BAB31A367E}" srcOrd="0" destOrd="0" presId="urn:microsoft.com/office/officeart/2005/8/layout/cycle1"/>
    <dgm:cxn modelId="{4DE08F71-1F1D-4AE4-80E0-7A3C6044631B}" type="presParOf" srcId="{F9C8816B-8152-4CD9-BCDE-CD41DF204277}" destId="{86F5A1A2-BA28-41C6-9FD7-716D2786A696}" srcOrd="1" destOrd="0" presId="urn:microsoft.com/office/officeart/2005/8/layout/cycle1"/>
    <dgm:cxn modelId="{95D1CD0F-F0C7-4585-A0E0-8ABFB951D00F}" type="presParOf" srcId="{F9C8816B-8152-4CD9-BCDE-CD41DF204277}" destId="{C7F2E505-8D85-452C-9154-DFA91380D5D7}" srcOrd="2" destOrd="0" presId="urn:microsoft.com/office/officeart/2005/8/layout/cycle1"/>
    <dgm:cxn modelId="{FA3DFAB9-AFDE-4D8C-B669-25DEA20280FA}" type="presParOf" srcId="{F9C8816B-8152-4CD9-BCDE-CD41DF204277}" destId="{9E350B60-C825-4B94-BF64-CA53648C7524}" srcOrd="3" destOrd="0" presId="urn:microsoft.com/office/officeart/2005/8/layout/cycle1"/>
    <dgm:cxn modelId="{25E5D13F-59CF-4125-9357-E54382708808}" type="presParOf" srcId="{F9C8816B-8152-4CD9-BCDE-CD41DF204277}" destId="{448C42FF-E77C-4D35-BE58-9BF08F660935}" srcOrd="4" destOrd="0" presId="urn:microsoft.com/office/officeart/2005/8/layout/cycle1"/>
    <dgm:cxn modelId="{18836AB4-EBA5-4785-A1B6-3773C56BB02D}" type="presParOf" srcId="{F9C8816B-8152-4CD9-BCDE-CD41DF204277}" destId="{613A75C9-63FF-46CC-B810-46749323121E}" srcOrd="5" destOrd="0" presId="urn:microsoft.com/office/officeart/2005/8/layout/cycle1"/>
    <dgm:cxn modelId="{F84B3EB2-9802-4CB7-887B-3A4579A59AC7}" type="presParOf" srcId="{F9C8816B-8152-4CD9-BCDE-CD41DF204277}" destId="{3615CE72-BE35-4C95-BA2D-DE4596F2E018}" srcOrd="6" destOrd="0" presId="urn:microsoft.com/office/officeart/2005/8/layout/cycle1"/>
    <dgm:cxn modelId="{7E993C5D-9E84-48DC-9F1D-6568DDE26297}" type="presParOf" srcId="{F9C8816B-8152-4CD9-BCDE-CD41DF204277}" destId="{04F2CD90-C8B6-42A3-A802-6A06C216D868}" srcOrd="7" destOrd="0" presId="urn:microsoft.com/office/officeart/2005/8/layout/cycle1"/>
    <dgm:cxn modelId="{5AEF980D-212F-4BEA-BFE2-D12EB998FCF0}" type="presParOf" srcId="{F9C8816B-8152-4CD9-BCDE-CD41DF204277}" destId="{90BF26F7-DFD7-40C2-9312-7C110BFE1275}" srcOrd="8" destOrd="0" presId="urn:microsoft.com/office/officeart/2005/8/layout/cycle1"/>
    <dgm:cxn modelId="{B2D6E7B5-0C4F-483A-998E-E8D063A3B944}" type="presParOf" srcId="{F9C8816B-8152-4CD9-BCDE-CD41DF204277}" destId="{CA1299B2-877E-4B6B-8D7C-5ECC03C8D0FA}" srcOrd="9" destOrd="0" presId="urn:microsoft.com/office/officeart/2005/8/layout/cycle1"/>
    <dgm:cxn modelId="{605CF69F-BB44-497F-A9E0-1FE539F40ACA}" type="presParOf" srcId="{F9C8816B-8152-4CD9-BCDE-CD41DF204277}" destId="{5C7DA7D2-7C34-4900-9540-0FE6848B4D80}" srcOrd="10" destOrd="0" presId="urn:microsoft.com/office/officeart/2005/8/layout/cycle1"/>
    <dgm:cxn modelId="{198E3CF9-AF7F-464E-99D1-D4F201A19606}" type="presParOf" srcId="{F9C8816B-8152-4CD9-BCDE-CD41DF204277}" destId="{C7F9BC03-8DB1-4435-8D5C-BFBBF2DA44D7}" srcOrd="11" destOrd="0" presId="urn:microsoft.com/office/officeart/2005/8/layout/cycle1"/>
    <dgm:cxn modelId="{8F08DF2D-AD08-4E32-A5C4-DE983C7F3C84}" type="presParOf" srcId="{F9C8816B-8152-4CD9-BCDE-CD41DF204277}" destId="{745F26EC-3584-4F6A-B7F5-8A07635950E2}" srcOrd="12" destOrd="0" presId="urn:microsoft.com/office/officeart/2005/8/layout/cycle1"/>
    <dgm:cxn modelId="{184180C5-5CAA-4E76-B850-21958FAC2816}" type="presParOf" srcId="{F9C8816B-8152-4CD9-BCDE-CD41DF204277}" destId="{C5692E51-E2DA-4283-86A6-5685CC7F2628}" srcOrd="13" destOrd="0" presId="urn:microsoft.com/office/officeart/2005/8/layout/cycle1"/>
    <dgm:cxn modelId="{0972E9D6-4441-4450-8AF5-695EAE64576D}" type="presParOf" srcId="{F9C8816B-8152-4CD9-BCDE-CD41DF204277}" destId="{104479FD-697E-42CA-B519-4AF6F7509DBE}" srcOrd="14" destOrd="0" presId="urn:microsoft.com/office/officeart/2005/8/layout/cycle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836C99-F3A1-4F22-8EDF-880E64B0180E}">
      <dsp:nvSpPr>
        <dsp:cNvPr id="0" name=""/>
        <dsp:cNvSpPr/>
      </dsp:nvSpPr>
      <dsp:spPr>
        <a:xfrm>
          <a:off x="0" y="12209"/>
          <a:ext cx="3081898" cy="7296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Рост спроса на промышленных роботов</a:t>
          </a:r>
        </a:p>
      </dsp:txBody>
      <dsp:txXfrm>
        <a:off x="35617" y="47826"/>
        <a:ext cx="3010664" cy="658387"/>
      </dsp:txXfrm>
    </dsp:sp>
    <dsp:sp modelId="{9B90E122-93B9-4A0D-98B0-C0B1AA71E224}">
      <dsp:nvSpPr>
        <dsp:cNvPr id="0" name=""/>
        <dsp:cNvSpPr/>
      </dsp:nvSpPr>
      <dsp:spPr>
        <a:xfrm>
          <a:off x="0" y="784185"/>
          <a:ext cx="3066768" cy="7296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Использование ИИ и нейросетей  </a:t>
          </a:r>
        </a:p>
      </dsp:txBody>
      <dsp:txXfrm>
        <a:off x="35617" y="819802"/>
        <a:ext cx="2995534" cy="658387"/>
      </dsp:txXfrm>
    </dsp:sp>
    <dsp:sp modelId="{1D2C5CFC-FF20-4E83-B4E9-D320CAC0E153}">
      <dsp:nvSpPr>
        <dsp:cNvPr id="0" name=""/>
        <dsp:cNvSpPr/>
      </dsp:nvSpPr>
      <dsp:spPr>
        <a:xfrm>
          <a:off x="9068" y="1556162"/>
          <a:ext cx="3035929" cy="7296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ПО позволяет быстро перенастраивать роботов</a:t>
          </a:r>
        </a:p>
      </dsp:txBody>
      <dsp:txXfrm>
        <a:off x="44685" y="1591779"/>
        <a:ext cx="2964695" cy="658387"/>
      </dsp:txXfrm>
    </dsp:sp>
    <dsp:sp modelId="{63852E39-B00A-46D6-95A0-B5BF2C4EEB0D}">
      <dsp:nvSpPr>
        <dsp:cNvPr id="0" name=""/>
        <dsp:cNvSpPr/>
      </dsp:nvSpPr>
      <dsp:spPr>
        <a:xfrm>
          <a:off x="0" y="2317026"/>
          <a:ext cx="3074598" cy="7296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Сближение IT и OT-технологий</a:t>
          </a:r>
        </a:p>
      </dsp:txBody>
      <dsp:txXfrm>
        <a:off x="35617" y="2352643"/>
        <a:ext cx="3003364" cy="658387"/>
      </dsp:txXfrm>
    </dsp:sp>
    <dsp:sp modelId="{3A1D838F-992B-492E-A516-870F5CB2A7FB}">
      <dsp:nvSpPr>
        <dsp:cNvPr id="0" name=""/>
        <dsp:cNvSpPr/>
      </dsp:nvSpPr>
      <dsp:spPr>
        <a:xfrm>
          <a:off x="0" y="3058993"/>
          <a:ext cx="3035954" cy="7296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Коллаборация с роботами и новые сферы применения</a:t>
          </a:r>
        </a:p>
      </dsp:txBody>
      <dsp:txXfrm>
        <a:off x="35617" y="3094610"/>
        <a:ext cx="2964720" cy="658387"/>
      </dsp:txXfrm>
    </dsp:sp>
    <dsp:sp modelId="{8CD4BC86-0301-46DB-A008-B754DBF191B3}">
      <dsp:nvSpPr>
        <dsp:cNvPr id="0" name=""/>
        <dsp:cNvSpPr/>
      </dsp:nvSpPr>
      <dsp:spPr>
        <a:xfrm>
          <a:off x="0" y="3807468"/>
          <a:ext cx="3033496" cy="7296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Лазерные, Гибридные и Аддитивные решения</a:t>
          </a:r>
        </a:p>
      </dsp:txBody>
      <dsp:txXfrm>
        <a:off x="35617" y="3843085"/>
        <a:ext cx="2962262" cy="658387"/>
      </dsp:txXfrm>
    </dsp:sp>
    <dsp:sp modelId="{38AB650E-D0BE-45DC-84FE-019B576286E5}">
      <dsp:nvSpPr>
        <dsp:cNvPr id="0" name=""/>
        <dsp:cNvSpPr/>
      </dsp:nvSpPr>
      <dsp:spPr>
        <a:xfrm>
          <a:off x="0" y="4597072"/>
          <a:ext cx="3097582" cy="7296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Автономные роботизированные ячейки</a:t>
          </a:r>
        </a:p>
      </dsp:txBody>
      <dsp:txXfrm>
        <a:off x="35617" y="4632689"/>
        <a:ext cx="3026348" cy="6583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F5A1A2-BA28-41C6-9FD7-716D2786A696}">
      <dsp:nvSpPr>
        <dsp:cNvPr id="0" name=""/>
        <dsp:cNvSpPr/>
      </dsp:nvSpPr>
      <dsp:spPr>
        <a:xfrm>
          <a:off x="4102053" y="35430"/>
          <a:ext cx="1273527" cy="1273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>
              <a:solidFill>
                <a:schemeClr val="bg1"/>
              </a:solidFill>
            </a:rPr>
            <a:t>Наличие ПС по Робототехнике</a:t>
          </a:r>
        </a:p>
      </dsp:txBody>
      <dsp:txXfrm>
        <a:off x="4102053" y="35430"/>
        <a:ext cx="1273527" cy="1273527"/>
      </dsp:txXfrm>
    </dsp:sp>
    <dsp:sp modelId="{C7F2E505-8D85-452C-9154-DFA91380D5D7}">
      <dsp:nvSpPr>
        <dsp:cNvPr id="0" name=""/>
        <dsp:cNvSpPr/>
      </dsp:nvSpPr>
      <dsp:spPr>
        <a:xfrm>
          <a:off x="1105057" y="-1556"/>
          <a:ext cx="4776330" cy="4776330"/>
        </a:xfrm>
        <a:prstGeom prst="circularArrow">
          <a:avLst>
            <a:gd name="adj1" fmla="val 5199"/>
            <a:gd name="adj2" fmla="val 335854"/>
            <a:gd name="adj3" fmla="val 21293484"/>
            <a:gd name="adj4" fmla="val 19766027"/>
            <a:gd name="adj5" fmla="val 606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8C42FF-E77C-4D35-BE58-9BF08F660935}">
      <dsp:nvSpPr>
        <dsp:cNvPr id="0" name=""/>
        <dsp:cNvSpPr/>
      </dsp:nvSpPr>
      <dsp:spPr>
        <a:xfrm>
          <a:off x="4490566" y="2404692"/>
          <a:ext cx="2036141" cy="1273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>
              <a:solidFill>
                <a:schemeClr val="bg1"/>
              </a:solidFill>
            </a:rPr>
            <a:t>Повышение мотивации к изучению Робототехнике инженеров, техников и операторов</a:t>
          </a:r>
        </a:p>
      </dsp:txBody>
      <dsp:txXfrm>
        <a:off x="4490566" y="2404692"/>
        <a:ext cx="2036141" cy="1273527"/>
      </dsp:txXfrm>
    </dsp:sp>
    <dsp:sp modelId="{613A75C9-63FF-46CC-B810-46749323121E}">
      <dsp:nvSpPr>
        <dsp:cNvPr id="0" name=""/>
        <dsp:cNvSpPr/>
      </dsp:nvSpPr>
      <dsp:spPr>
        <a:xfrm>
          <a:off x="1105057" y="-1556"/>
          <a:ext cx="4776330" cy="4776330"/>
        </a:xfrm>
        <a:prstGeom prst="circularArrow">
          <a:avLst>
            <a:gd name="adj1" fmla="val 5199"/>
            <a:gd name="adj2" fmla="val 335854"/>
            <a:gd name="adj3" fmla="val 4014948"/>
            <a:gd name="adj4" fmla="val 2253202"/>
            <a:gd name="adj5" fmla="val 606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F2CD90-C8B6-42A3-A802-6A06C216D868}">
      <dsp:nvSpPr>
        <dsp:cNvPr id="0" name=""/>
        <dsp:cNvSpPr/>
      </dsp:nvSpPr>
      <dsp:spPr>
        <a:xfrm>
          <a:off x="2856458" y="3868976"/>
          <a:ext cx="1273527" cy="1273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>
              <a:solidFill>
                <a:schemeClr val="bg1"/>
              </a:solidFill>
            </a:rPr>
            <a:t>Наличие Образовательных организаций с оборудованием по Робототехнике </a:t>
          </a:r>
        </a:p>
      </dsp:txBody>
      <dsp:txXfrm>
        <a:off x="2856458" y="3868976"/>
        <a:ext cx="1273527" cy="1273527"/>
      </dsp:txXfrm>
    </dsp:sp>
    <dsp:sp modelId="{90BF26F7-DFD7-40C2-9312-7C110BFE1275}">
      <dsp:nvSpPr>
        <dsp:cNvPr id="0" name=""/>
        <dsp:cNvSpPr/>
      </dsp:nvSpPr>
      <dsp:spPr>
        <a:xfrm>
          <a:off x="1105057" y="-1556"/>
          <a:ext cx="4776330" cy="4776330"/>
        </a:xfrm>
        <a:prstGeom prst="circularArrow">
          <a:avLst>
            <a:gd name="adj1" fmla="val 5199"/>
            <a:gd name="adj2" fmla="val 335854"/>
            <a:gd name="adj3" fmla="val 8210944"/>
            <a:gd name="adj4" fmla="val 6449198"/>
            <a:gd name="adj5" fmla="val 606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7DA7D2-7C34-4900-9540-0FE6848B4D80}">
      <dsp:nvSpPr>
        <dsp:cNvPr id="0" name=""/>
        <dsp:cNvSpPr/>
      </dsp:nvSpPr>
      <dsp:spPr>
        <a:xfrm>
          <a:off x="841044" y="2404692"/>
          <a:ext cx="1273527" cy="1273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>
              <a:solidFill>
                <a:schemeClr val="bg1"/>
              </a:solidFill>
            </a:rPr>
            <a:t>Вовлечение учащихся в процесс обучения</a:t>
          </a:r>
        </a:p>
      </dsp:txBody>
      <dsp:txXfrm>
        <a:off x="841044" y="2404692"/>
        <a:ext cx="1273527" cy="1273527"/>
      </dsp:txXfrm>
    </dsp:sp>
    <dsp:sp modelId="{C7F9BC03-8DB1-4435-8D5C-BFBBF2DA44D7}">
      <dsp:nvSpPr>
        <dsp:cNvPr id="0" name=""/>
        <dsp:cNvSpPr/>
      </dsp:nvSpPr>
      <dsp:spPr>
        <a:xfrm>
          <a:off x="1105057" y="-1556"/>
          <a:ext cx="4776330" cy="4776330"/>
        </a:xfrm>
        <a:prstGeom prst="circularArrow">
          <a:avLst>
            <a:gd name="adj1" fmla="val 5199"/>
            <a:gd name="adj2" fmla="val 335854"/>
            <a:gd name="adj3" fmla="val 12298119"/>
            <a:gd name="adj4" fmla="val 10770663"/>
            <a:gd name="adj5" fmla="val 606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692E51-E2DA-4283-86A6-5685CC7F2628}">
      <dsp:nvSpPr>
        <dsp:cNvPr id="0" name=""/>
        <dsp:cNvSpPr/>
      </dsp:nvSpPr>
      <dsp:spPr>
        <a:xfrm>
          <a:off x="1610864" y="35430"/>
          <a:ext cx="1273527" cy="1273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>
              <a:solidFill>
                <a:schemeClr val="bg1"/>
              </a:solidFill>
            </a:rPr>
            <a:t>Ранняя профессиональная ориентация</a:t>
          </a:r>
        </a:p>
      </dsp:txBody>
      <dsp:txXfrm>
        <a:off x="1610864" y="35430"/>
        <a:ext cx="1273527" cy="1273527"/>
      </dsp:txXfrm>
    </dsp:sp>
    <dsp:sp modelId="{104479FD-697E-42CA-B519-4AF6F7509DBE}">
      <dsp:nvSpPr>
        <dsp:cNvPr id="0" name=""/>
        <dsp:cNvSpPr/>
      </dsp:nvSpPr>
      <dsp:spPr>
        <a:xfrm>
          <a:off x="1105057" y="-1556"/>
          <a:ext cx="4776330" cy="4776330"/>
        </a:xfrm>
        <a:prstGeom prst="circularArrow">
          <a:avLst>
            <a:gd name="adj1" fmla="val 5199"/>
            <a:gd name="adj2" fmla="val 335854"/>
            <a:gd name="adj3" fmla="val 16865936"/>
            <a:gd name="adj4" fmla="val 15198210"/>
            <a:gd name="adj5" fmla="val 606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4165C-4D88-4E42-B822-905D73912717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D2F21-87D9-41C4-8D1E-79947138E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818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4165C-4D88-4E42-B822-905D73912717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D2F21-87D9-41C4-8D1E-79947138E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000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4165C-4D88-4E42-B822-905D73912717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D2F21-87D9-41C4-8D1E-79947138E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274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4165C-4D88-4E42-B822-905D73912717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D2F21-87D9-41C4-8D1E-79947138E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78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4165C-4D88-4E42-B822-905D73912717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D2F21-87D9-41C4-8D1E-79947138E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093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4165C-4D88-4E42-B822-905D73912717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D2F21-87D9-41C4-8D1E-79947138E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489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4165C-4D88-4E42-B822-905D73912717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D2F21-87D9-41C4-8D1E-79947138E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166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4165C-4D88-4E42-B822-905D73912717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D2F21-87D9-41C4-8D1E-79947138E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123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4165C-4D88-4E42-B822-905D73912717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D2F21-87D9-41C4-8D1E-79947138E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965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4165C-4D88-4E42-B822-905D73912717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D2F21-87D9-41C4-8D1E-79947138E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750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4165C-4D88-4E42-B822-905D73912717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D2F21-87D9-41C4-8D1E-79947138E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744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4165C-4D88-4E42-B822-905D73912717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D2F21-87D9-41C4-8D1E-79947138E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739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.png"/><Relationship Id="rId7" Type="http://schemas.openxmlformats.org/officeDocument/2006/relationships/image" Target="../media/image53.png"/><Relationship Id="rId12" Type="http://schemas.openxmlformats.org/officeDocument/2006/relationships/image" Target="../media/image5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57.jpeg"/><Relationship Id="rId5" Type="http://schemas.openxmlformats.org/officeDocument/2006/relationships/image" Target="../media/image51.pn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3.png"/><Relationship Id="rId7" Type="http://schemas.openxmlformats.org/officeDocument/2006/relationships/image" Target="../media/image6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71.jp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70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8.png"/><Relationship Id="rId4" Type="http://schemas.openxmlformats.org/officeDocument/2006/relationships/image" Target="../media/image73.jpeg"/><Relationship Id="rId9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g"/><Relationship Id="rId7" Type="http://schemas.openxmlformats.org/officeDocument/2006/relationships/image" Target="../media/image83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81.jpg"/><Relationship Id="rId10" Type="http://schemas.openxmlformats.org/officeDocument/2006/relationships/image" Target="../media/image3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4.jpeg"/><Relationship Id="rId7" Type="http://schemas.openxmlformats.org/officeDocument/2006/relationships/image" Target="../media/image8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87.jpeg"/><Relationship Id="rId5" Type="http://schemas.openxmlformats.org/officeDocument/2006/relationships/image" Target="../media/image3.png"/><Relationship Id="rId10" Type="http://schemas.openxmlformats.org/officeDocument/2006/relationships/image" Target="../media/image90.png"/><Relationship Id="rId4" Type="http://schemas.openxmlformats.org/officeDocument/2006/relationships/image" Target="../media/image86.png"/><Relationship Id="rId9" Type="http://schemas.openxmlformats.org/officeDocument/2006/relationships/hyperlink" Target="mailto:info@robotosvarka74.ru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png"/><Relationship Id="rId7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" t="4833" r="22477" b="8293"/>
          <a:stretch/>
        </p:blipFill>
        <p:spPr>
          <a:xfrm>
            <a:off x="-25400" y="0"/>
            <a:ext cx="12237720" cy="68478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31591" y="2459504"/>
            <a:ext cx="8674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Роботизация сварочных процессов с внедрением передовых технологий сварки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75315" y="5074472"/>
            <a:ext cx="78758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Шахматов Денис Михайлович, 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к. т. н., руководитель группы компаний «Сварка 74»</a:t>
            </a:r>
          </a:p>
          <a:p>
            <a:pPr algn="r"/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(интегратор робототехнических решений для промышленных предприятий), руководитель филиала «CROBOTP Урал».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10" y="471065"/>
            <a:ext cx="7954481" cy="125340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, Шрифт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xmlns="" id="{DB922BBF-F3EB-4DC5-9C27-A96DA03607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281" y="582099"/>
            <a:ext cx="2394929" cy="93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76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0" t="4834" b="8090"/>
          <a:stretch/>
        </p:blipFill>
        <p:spPr>
          <a:xfrm>
            <a:off x="1" y="-23149"/>
            <a:ext cx="12192000" cy="68869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4453" y="183743"/>
            <a:ext cx="81347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Роботизированная сварка рам полуприцепов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835640" y="5988339"/>
            <a:ext cx="135636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1163300" y="5988339"/>
            <a:ext cx="701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rgbClr val="2459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9/21</a:t>
            </a:r>
            <a:endParaRPr lang="ru-RU" sz="2000" dirty="0">
              <a:solidFill>
                <a:srgbClr val="2459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 descr="Изображение выглядит как текст, Шрифт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xmlns="" id="{DB116E1D-97D1-4375-91CD-EC926BE4A0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473" y="4090089"/>
            <a:ext cx="2394929" cy="93794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2037A48-9415-4B49-B272-3ED739289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20133" y="1718957"/>
            <a:ext cx="5420206" cy="2706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8ACCEAF-D853-44B4-9446-16D5E1827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336" y="3950898"/>
            <a:ext cx="4123148" cy="2842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4">
            <a:extLst>
              <a:ext uri="{FF2B5EF4-FFF2-40B4-BE49-F238E27FC236}">
                <a16:creationId xmlns:a16="http://schemas.microsoft.com/office/drawing/2014/main" xmlns="" id="{F4865CAD-C34C-4050-8F4E-A2AC170FC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844" y="1636433"/>
            <a:ext cx="383564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egoe UI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chemeClr val="bg1"/>
                </a:solidFill>
              </a:rPr>
              <a:t>Готовое решение: </a:t>
            </a:r>
            <a:r>
              <a:rPr lang="ru-RU" altLang="ru-RU" sz="1600" dirty="0">
                <a:solidFill>
                  <a:schemeClr val="bg1"/>
                </a:solidFill>
              </a:rPr>
              <a:t>сварка рам полуприцепов, более 300 сварных швов. Использованы интеллектуальные датчики для отслеживания положения сварных швов. </a:t>
            </a:r>
            <a:br>
              <a:rPr lang="ru-RU" altLang="ru-RU" sz="1600" dirty="0">
                <a:solidFill>
                  <a:schemeClr val="bg1"/>
                </a:solidFill>
              </a:rPr>
            </a:br>
            <a:endParaRPr lang="ru-RU" altLang="ru-RU" sz="16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 err="1">
                <a:solidFill>
                  <a:schemeClr val="bg1"/>
                </a:solidFill>
              </a:rPr>
              <a:t>Респ</a:t>
            </a:r>
            <a:r>
              <a:rPr lang="ru-RU" altLang="ru-RU" sz="1600" dirty="0">
                <a:solidFill>
                  <a:schemeClr val="bg1"/>
                </a:solidFill>
              </a:rPr>
              <a:t>. Башкирия, 2024г.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E5D995A-CDA1-4167-AB87-CC934512027F}"/>
              </a:ext>
            </a:extLst>
          </p:cNvPr>
          <p:cNvSpPr txBox="1"/>
          <p:nvPr/>
        </p:nvSpPr>
        <p:spPr>
          <a:xfrm>
            <a:off x="4353033" y="4711066"/>
            <a:ext cx="401459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t"/>
            <a:r>
              <a:rPr lang="ru-RU" altLang="ru-RU" sz="1800" dirty="0" err="1">
                <a:solidFill>
                  <a:schemeClr val="bg1"/>
                </a:solidFill>
                <a:latin typeface="Segoe UI" panose="020B0502040204020203" pitchFamily="34" charset="0"/>
              </a:rPr>
              <a:t>Yaskawa</a:t>
            </a: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</a:rPr>
              <a:t> </a:t>
            </a:r>
            <a:r>
              <a:rPr lang="ru-RU" altLang="ru-RU" sz="1800" dirty="0" err="1">
                <a:solidFill>
                  <a:schemeClr val="bg1"/>
                </a:solidFill>
                <a:latin typeface="Segoe UI" panose="020B0502040204020203" pitchFamily="34" charset="0"/>
              </a:rPr>
              <a:t>Motoman</a:t>
            </a: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</a:rPr>
              <a:t> AR 2010 4 </a:t>
            </a:r>
            <a:r>
              <a:rPr lang="ru-RU" altLang="ru-RU" sz="1800" dirty="0" err="1">
                <a:solidFill>
                  <a:schemeClr val="bg1"/>
                </a:solidFill>
                <a:latin typeface="Segoe UI" panose="020B0502040204020203" pitchFamily="34" charset="0"/>
              </a:rPr>
              <a:t>шт</a:t>
            </a:r>
            <a:endParaRPr lang="ru-RU" altLang="ru-RU" sz="1800" dirty="0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pPr algn="just" fontAlgn="t"/>
            <a:r>
              <a:rPr lang="ru-RU" altLang="ru-RU" sz="1800" dirty="0" err="1">
                <a:solidFill>
                  <a:schemeClr val="bg1"/>
                </a:solidFill>
                <a:latin typeface="Segoe UI" panose="020B0502040204020203" pitchFamily="34" charset="0"/>
              </a:rPr>
              <a:t>Megmeet</a:t>
            </a: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</a:rPr>
              <a:t> PN500 4 </a:t>
            </a:r>
            <a:r>
              <a:rPr lang="ru-RU" altLang="ru-RU" sz="1800" dirty="0" err="1">
                <a:solidFill>
                  <a:schemeClr val="bg1"/>
                </a:solidFill>
                <a:latin typeface="Segoe UI" panose="020B0502040204020203" pitchFamily="34" charset="0"/>
              </a:rPr>
              <a:t>шт</a:t>
            </a:r>
            <a:endParaRPr lang="ru-RU" altLang="ru-RU" sz="1800" dirty="0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pPr algn="just" fontAlgn="t"/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</a:rPr>
              <a:t>лазерно-оптических </a:t>
            </a:r>
            <a:r>
              <a:rPr lang="ru-RU" altLang="ru-RU" sz="1800" dirty="0" err="1">
                <a:solidFill>
                  <a:schemeClr val="bg1"/>
                </a:solidFill>
                <a:latin typeface="Segoe UI" panose="020B0502040204020203" pitchFamily="34" charset="0"/>
              </a:rPr>
              <a:t>трекер</a:t>
            </a: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</a:rPr>
              <a:t> 4 </a:t>
            </a:r>
            <a:r>
              <a:rPr lang="ru-RU" altLang="ru-RU" sz="1800" dirty="0" err="1">
                <a:solidFill>
                  <a:schemeClr val="bg1"/>
                </a:solidFill>
                <a:latin typeface="Segoe UI" panose="020B0502040204020203" pitchFamily="34" charset="0"/>
              </a:rPr>
              <a:t>шт</a:t>
            </a: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</a:rPr>
              <a:t> </a:t>
            </a:r>
          </a:p>
          <a:p>
            <a:pPr algn="just" fontAlgn="t"/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</a:rPr>
              <a:t>линейных трека 12м 2шт </a:t>
            </a:r>
          </a:p>
          <a:p>
            <a:pPr algn="just" fontAlgn="t"/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</a:rPr>
              <a:t>Одноосевой позиционер</a:t>
            </a:r>
          </a:p>
        </p:txBody>
      </p:sp>
    </p:spTree>
    <p:extLst>
      <p:ext uri="{BB962C8B-B14F-4D97-AF65-F5344CB8AC3E}">
        <p14:creationId xmlns:p14="http://schemas.microsoft.com/office/powerpoint/2010/main" val="3179885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0" t="4834" b="8090"/>
          <a:stretch/>
        </p:blipFill>
        <p:spPr>
          <a:xfrm>
            <a:off x="1" y="-23149"/>
            <a:ext cx="12192000" cy="68869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360" y="502920"/>
            <a:ext cx="8199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Роботизированная лазерная сварка ТЭНов 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835640" y="5988339"/>
            <a:ext cx="135636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1010900" y="5988339"/>
            <a:ext cx="853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rgbClr val="2459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10/21</a:t>
            </a:r>
            <a:endParaRPr lang="ru-RU" sz="2000" dirty="0">
              <a:solidFill>
                <a:srgbClr val="2459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 descr="Изображение выглядит как текст, Шрифт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xmlns="" id="{DB116E1D-97D1-4375-91CD-EC926BE4A0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473" y="4090089"/>
            <a:ext cx="2394929" cy="937943"/>
          </a:xfrm>
          <a:prstGeom prst="rect">
            <a:avLst/>
          </a:prstGeom>
        </p:spPr>
      </p:pic>
      <p:pic>
        <p:nvPicPr>
          <p:cNvPr id="7" name="Рисунок 6" descr="Изображение выглядит как автомат, в помещении, машина, сте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046A653F-8CBE-41E8-8A09-6171C0C4B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842" y="1703249"/>
            <a:ext cx="5905359" cy="3321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FDBACF2-CAFD-4BE2-B1E5-AB229FB6ED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46" r="11495"/>
          <a:stretch/>
        </p:blipFill>
        <p:spPr>
          <a:xfrm>
            <a:off x="358842" y="5152250"/>
            <a:ext cx="2071459" cy="1446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D4147E5-0097-4B21-AE97-064067C29B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1" t="10676" r="13445" b="9556"/>
          <a:stretch/>
        </p:blipFill>
        <p:spPr>
          <a:xfrm>
            <a:off x="2634145" y="5171057"/>
            <a:ext cx="2487070" cy="1446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9F2D644-8775-4BD2-B55E-43EB0999FC1A}"/>
              </a:ext>
            </a:extLst>
          </p:cNvPr>
          <p:cNvSpPr txBox="1"/>
          <p:nvPr/>
        </p:nvSpPr>
        <p:spPr>
          <a:xfrm>
            <a:off x="6182274" y="1837120"/>
            <a:ext cx="353969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Лазерной сварки </a:t>
            </a:r>
            <a:r>
              <a:rPr lang="ru-RU" dirty="0" err="1">
                <a:solidFill>
                  <a:schemeClr val="bg1"/>
                </a:solidFill>
              </a:rPr>
              <a:t>ТЭНов</a:t>
            </a:r>
            <a:r>
              <a:rPr lang="ru-RU" dirty="0">
                <a:solidFill>
                  <a:schemeClr val="bg1"/>
                </a:solidFill>
              </a:rPr>
              <a:t> для электрических котлов водяного отопления. Ранее, эти работы выполнялись вручную с помощью аргонодуговой сварки неплавящимся электродом.</a:t>
            </a:r>
          </a:p>
          <a:p>
            <a:r>
              <a:rPr lang="ru-RU" dirty="0">
                <a:solidFill>
                  <a:schemeClr val="bg1"/>
                </a:solidFill>
              </a:rPr>
              <a:t>Достигнутый эффект – увеличение производительности, улучшение качества сварки, снижение брака.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altLang="ru-RU" sz="1800" dirty="0">
                <a:solidFill>
                  <a:schemeClr val="bg1"/>
                </a:solidFill>
                <a:latin typeface="+mn-lt"/>
                <a:cs typeface="+mn-cs"/>
              </a:rPr>
              <a:t>г. Миасс, 2023г.</a:t>
            </a:r>
          </a:p>
        </p:txBody>
      </p:sp>
    </p:spTree>
    <p:extLst>
      <p:ext uri="{BB962C8B-B14F-4D97-AF65-F5344CB8AC3E}">
        <p14:creationId xmlns:p14="http://schemas.microsoft.com/office/powerpoint/2010/main" val="978235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0" t="4834" b="8090"/>
          <a:stretch/>
        </p:blipFill>
        <p:spPr>
          <a:xfrm>
            <a:off x="1" y="-23149"/>
            <a:ext cx="12192000" cy="68869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8545" y="180500"/>
            <a:ext cx="89389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Роботизированная TIG-сварка с автоматическим поиском шва при нулевых зазорах.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835640" y="5988339"/>
            <a:ext cx="135636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1036300" y="5988339"/>
            <a:ext cx="828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rgbClr val="2459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11/21</a:t>
            </a:r>
            <a:endParaRPr lang="ru-RU" sz="2000" dirty="0">
              <a:solidFill>
                <a:srgbClr val="2459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 descr="Изображение выглядит как текст, Шрифт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xmlns="" id="{DB116E1D-97D1-4375-91CD-EC926BE4A0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473" y="4090089"/>
            <a:ext cx="2394929" cy="937943"/>
          </a:xfrm>
          <a:prstGeom prst="rect">
            <a:avLst/>
          </a:prstGeom>
        </p:spPr>
      </p:pic>
      <p:pic>
        <p:nvPicPr>
          <p:cNvPr id="3" name="Рисунок 2" descr="Изображение выглядит как машина, стальной, инжиниринг, автокомпонент&#10;&#10;Автоматически созданное описание">
            <a:extLst>
              <a:ext uri="{FF2B5EF4-FFF2-40B4-BE49-F238E27FC236}">
                <a16:creationId xmlns:a16="http://schemas.microsoft.com/office/drawing/2014/main" xmlns="" id="{A49CD609-1820-42AD-9B2D-3C8F983B70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56" y="1918510"/>
            <a:ext cx="3907343" cy="2930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06FAADF-D1B0-415E-A41F-177BD32983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8317" y="4922945"/>
            <a:ext cx="2876571" cy="1866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Изображение выглядит как машина, инжиниринг, в помещении, Техник&#10;&#10;Автоматически созданное описание">
            <a:extLst>
              <a:ext uri="{FF2B5EF4-FFF2-40B4-BE49-F238E27FC236}">
                <a16:creationId xmlns:a16="http://schemas.microsoft.com/office/drawing/2014/main" xmlns="" id="{2CF830BB-8071-4E55-997C-3DE77EB893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741" y="3705959"/>
            <a:ext cx="2290023" cy="3053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1086736-A80C-435A-B6B5-CA7BC57DA7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684" y="4889607"/>
            <a:ext cx="2238391" cy="1933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7546A055-06C4-4079-8106-540CED713A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0404" y="1848306"/>
            <a:ext cx="3958360" cy="1870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456816E-2B69-450F-A442-2C7A0023F82F}"/>
              </a:ext>
            </a:extLst>
          </p:cNvPr>
          <p:cNvSpPr txBox="1"/>
          <p:nvPr/>
        </p:nvSpPr>
        <p:spPr>
          <a:xfrm>
            <a:off x="4708071" y="4169229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2025 г</a:t>
            </a:r>
          </a:p>
        </p:txBody>
      </p:sp>
    </p:spTree>
    <p:extLst>
      <p:ext uri="{BB962C8B-B14F-4D97-AF65-F5344CB8AC3E}">
        <p14:creationId xmlns:p14="http://schemas.microsoft.com/office/powerpoint/2010/main" val="3008387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0" t="4834" b="8090"/>
          <a:stretch/>
        </p:blipFill>
        <p:spPr>
          <a:xfrm>
            <a:off x="1" y="-23149"/>
            <a:ext cx="12192000" cy="68869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975" y="107925"/>
            <a:ext cx="8199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Плазменная резка и последующая механическая обработка.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835640" y="5988339"/>
            <a:ext cx="135636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1010900" y="5988339"/>
            <a:ext cx="853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rgbClr val="2459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12/21</a:t>
            </a:r>
            <a:endParaRPr lang="ru-RU" sz="2000" dirty="0">
              <a:solidFill>
                <a:srgbClr val="2459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 descr="Изображение выглядит как текст, Шрифт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xmlns="" id="{DB116E1D-97D1-4375-91CD-EC926BE4A0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473" y="4090089"/>
            <a:ext cx="2394929" cy="937943"/>
          </a:xfrm>
          <a:prstGeom prst="rect">
            <a:avLst/>
          </a:prstGeom>
        </p:spPr>
      </p:pic>
      <p:pic>
        <p:nvPicPr>
          <p:cNvPr id="7" name="Рисунок 6" descr="Изображение выглядит как в помещении, машина, инструмент, Мастерская&#10;&#10;Автоматически созданное описание">
            <a:extLst>
              <a:ext uri="{FF2B5EF4-FFF2-40B4-BE49-F238E27FC236}">
                <a16:creationId xmlns:a16="http://schemas.microsoft.com/office/drawing/2014/main" xmlns="" id="{5B0F91A1-B079-4745-9685-705B583E3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96" y="1293615"/>
            <a:ext cx="5145746" cy="3444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3" descr="Изображение выглядит как велосипед, инструмент, в помещении, сте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6115EB14-78C7-4AAC-8950-B9C01ECE8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5696" y="4815924"/>
            <a:ext cx="2426964" cy="1820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5" descr="Изображение выглядит как металлообработка, инструмент, труба, маши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75B41970-512E-4D9E-8B8A-9F4E356BD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46464" y="4815844"/>
            <a:ext cx="2719362" cy="1820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DBB969E-B346-4908-B114-F05EA8ECB0AB}"/>
              </a:ext>
            </a:extLst>
          </p:cNvPr>
          <p:cNvSpPr txBox="1"/>
          <p:nvPr/>
        </p:nvSpPr>
        <p:spPr>
          <a:xfrm>
            <a:off x="5850002" y="2051504"/>
            <a:ext cx="307891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Роботизированная плазменная резка деталей сложной формы и последующая их обработка . Один из востребованных процессов в производстве. Данное решение на одном роботе позволяет и осуществлять термическую резки и последующую термическую обработку.</a:t>
            </a:r>
          </a:p>
        </p:txBody>
      </p:sp>
    </p:spTree>
    <p:extLst>
      <p:ext uri="{BB962C8B-B14F-4D97-AF65-F5344CB8AC3E}">
        <p14:creationId xmlns:p14="http://schemas.microsoft.com/office/powerpoint/2010/main" val="3699213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0" t="4834" b="8090"/>
          <a:stretch/>
        </p:blipFill>
        <p:spPr>
          <a:xfrm>
            <a:off x="38101" y="-61658"/>
            <a:ext cx="12192000" cy="68869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3153" y="28137"/>
            <a:ext cx="81991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Роботизированная плазменная резка деталей сложной формы по чертежам.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835640" y="5988339"/>
            <a:ext cx="135636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1010900" y="5988339"/>
            <a:ext cx="853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rgbClr val="2459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13/21</a:t>
            </a:r>
            <a:endParaRPr lang="ru-RU" sz="2000" dirty="0">
              <a:solidFill>
                <a:srgbClr val="2459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 descr="Изображение выглядит как текст, Шрифт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xmlns="" id="{DB116E1D-97D1-4375-91CD-EC926BE4A0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473" y="4090089"/>
            <a:ext cx="2394929" cy="937943"/>
          </a:xfrm>
          <a:prstGeom prst="rect">
            <a:avLst/>
          </a:prstGeom>
        </p:spPr>
      </p:pic>
      <p:pic>
        <p:nvPicPr>
          <p:cNvPr id="3" name="Рисунок 2" descr="Изображение выглядит как земля, стальной, серебряный, ремонт&#10;&#10;Автоматически созданное описание">
            <a:extLst>
              <a:ext uri="{FF2B5EF4-FFF2-40B4-BE49-F238E27FC236}">
                <a16:creationId xmlns:a16="http://schemas.microsoft.com/office/drawing/2014/main" xmlns="" id="{8397F3EB-EAAA-467C-84F9-C72F8FABE8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10" y="4044919"/>
            <a:ext cx="3684207" cy="2763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3727404-91C6-4B1F-B1EF-86F9A93ADF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3908" y="1104025"/>
            <a:ext cx="4406040" cy="3739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Изображение выглядит как маши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B6B9E806-78AC-4B81-B0DB-6A11B0D491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00" y="4893642"/>
            <a:ext cx="2639786" cy="1920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031C413-C159-446C-8FA7-B2D12294C621}"/>
              </a:ext>
            </a:extLst>
          </p:cNvPr>
          <p:cNvSpPr txBox="1"/>
          <p:nvPr/>
        </p:nvSpPr>
        <p:spPr>
          <a:xfrm>
            <a:off x="332015" y="1957881"/>
            <a:ext cx="433189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Комплекс устраняет геометрические погрешности и позволяет резать профили длиной до 12 метров: швеллеры, балки и профильные трубы — под разными углами и сложной формы с помощью плазменного оборудования. Используется программа </a:t>
            </a:r>
            <a:r>
              <a:rPr lang="en-US" dirty="0" err="1">
                <a:solidFill>
                  <a:schemeClr val="bg1"/>
                </a:solidFill>
              </a:rPr>
              <a:t>SprutCAM</a:t>
            </a:r>
            <a:r>
              <a:rPr lang="ru-RU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09382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0" t="4834" b="8090"/>
          <a:stretch/>
        </p:blipFill>
        <p:spPr>
          <a:xfrm>
            <a:off x="1" y="-23149"/>
            <a:ext cx="12192000" cy="68869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2203" y="229310"/>
            <a:ext cx="8199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Гибридная лазерная сварка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835640" y="5988339"/>
            <a:ext cx="135636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0940143" y="5988339"/>
            <a:ext cx="924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rgbClr val="2459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14/21</a:t>
            </a:r>
            <a:endParaRPr lang="ru-RU" sz="2000" dirty="0">
              <a:solidFill>
                <a:srgbClr val="2459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图片 16">
            <a:extLst>
              <a:ext uri="{FF2B5EF4-FFF2-40B4-BE49-F238E27FC236}">
                <a16:creationId xmlns:a16="http://schemas.microsoft.com/office/drawing/2014/main" xmlns="" id="{CD19F83D-F979-4531-8CC4-3A7416BC7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7" t="7172" r="3638" b="6728"/>
          <a:stretch>
            <a:fillRect/>
          </a:stretch>
        </p:blipFill>
        <p:spPr bwMode="auto">
          <a:xfrm>
            <a:off x="3955800" y="2189329"/>
            <a:ext cx="5591175" cy="2076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Рисунок 7" descr="Изображение выглядит как текст, снимок экрана, дизайн, микрофон&#10;&#10;Автоматически созданное описание">
            <a:extLst>
              <a:ext uri="{FF2B5EF4-FFF2-40B4-BE49-F238E27FC236}">
                <a16:creationId xmlns:a16="http://schemas.microsoft.com/office/drawing/2014/main" xmlns="" id="{ABCC7DD2-948D-49A8-A23C-877D94A42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8" y="1732124"/>
            <a:ext cx="3784599" cy="29364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1">
            <a:extLst>
              <a:ext uri="{FF2B5EF4-FFF2-40B4-BE49-F238E27FC236}">
                <a16:creationId xmlns:a16="http://schemas.microsoft.com/office/drawing/2014/main" xmlns="" id="{918128E4-DAFB-4EE4-91F7-4C0FB4D423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4668672"/>
            <a:ext cx="2776537" cy="21193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965153B-A8CC-450D-BC77-D3143E124679}"/>
              </a:ext>
            </a:extLst>
          </p:cNvPr>
          <p:cNvSpPr txBox="1"/>
          <p:nvPr/>
        </p:nvSpPr>
        <p:spPr>
          <a:xfrm>
            <a:off x="587354" y="1086704"/>
            <a:ext cx="61640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bg1"/>
                </a:solidFill>
              </a:rPr>
              <a:t>Гибридная лазерная сварка </a:t>
            </a:r>
            <a:r>
              <a:rPr lang="ru-RU" dirty="0">
                <a:solidFill>
                  <a:schemeClr val="bg1"/>
                </a:solidFill>
              </a:rPr>
              <a:t>— вид сварки, который совмещает принципы лазерной и дуговой сварки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6076FCE1-3E8C-4BBC-9B28-293022C16B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582" y="4668671"/>
            <a:ext cx="3087687" cy="21193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 descr="Изображение выглядит как текст, Шрифт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xmlns="" id="{A724D8C8-6F6F-40E7-B374-13DA7F58CD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473" y="4090089"/>
            <a:ext cx="2394929" cy="93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20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0" t="4834" b="8090"/>
          <a:stretch/>
        </p:blipFill>
        <p:spPr>
          <a:xfrm>
            <a:off x="1" y="-23149"/>
            <a:ext cx="12192000" cy="68869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3732" y="103081"/>
            <a:ext cx="8199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Гибридная лазерная сварка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835640" y="5988339"/>
            <a:ext cx="135636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0983686" y="5988339"/>
            <a:ext cx="880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rgbClr val="2459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15/21</a:t>
            </a:r>
            <a:endParaRPr lang="ru-RU" sz="2000" dirty="0">
              <a:solidFill>
                <a:srgbClr val="2459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 descr="Изображение выглядит как текст, Шрифт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xmlns="" id="{A724D8C8-6F6F-40E7-B374-13DA7F58CD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473" y="4090089"/>
            <a:ext cx="2394929" cy="937943"/>
          </a:xfrm>
          <a:prstGeom prst="rect">
            <a:avLst/>
          </a:prstGeom>
        </p:spPr>
      </p:pic>
      <p:pic>
        <p:nvPicPr>
          <p:cNvPr id="17" name="图片 28" descr="be08ee3154a23ac8ac82e27305fdf34">
            <a:extLst>
              <a:ext uri="{FF2B5EF4-FFF2-40B4-BE49-F238E27FC236}">
                <a16:creationId xmlns:a16="http://schemas.microsoft.com/office/drawing/2014/main" xmlns="" id="{7C9C63A6-DB3C-4150-917B-9DDD2D01B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99" b="11958"/>
          <a:stretch>
            <a:fillRect/>
          </a:stretch>
        </p:blipFill>
        <p:spPr bwMode="auto">
          <a:xfrm>
            <a:off x="-5458" y="875641"/>
            <a:ext cx="2274388" cy="18403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31E02DF2-9087-4182-A07C-276D1E4132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2508900" y="2810894"/>
            <a:ext cx="3587100" cy="2005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9BE27825-A954-43BC-84D4-B256B20BCE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5005980" y="899638"/>
            <a:ext cx="2565356" cy="1816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FA104A64-9C2C-4107-9B17-7E3AE3C554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8150" y="2605789"/>
            <a:ext cx="2519065" cy="2210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B6653A6B-F5A8-49DD-89F3-3D5FD14F07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7037" y="4875017"/>
            <a:ext cx="2041970" cy="1889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图片 7">
            <a:extLst>
              <a:ext uri="{FF2B5EF4-FFF2-40B4-BE49-F238E27FC236}">
                <a16:creationId xmlns:a16="http://schemas.microsoft.com/office/drawing/2014/main" xmlns="" id="{5D1BEB00-B12E-4432-857B-160B02A5C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4" r="9763"/>
          <a:stretch>
            <a:fillRect/>
          </a:stretch>
        </p:blipFill>
        <p:spPr bwMode="auto">
          <a:xfrm>
            <a:off x="2237220" y="854258"/>
            <a:ext cx="2792366" cy="18403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33">
            <a:extLst>
              <a:ext uri="{FF2B5EF4-FFF2-40B4-BE49-F238E27FC236}">
                <a16:creationId xmlns:a16="http://schemas.microsoft.com/office/drawing/2014/main" xmlns="" id="{18C02078-AF21-44D5-AA37-E4DC7604F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136" y="4794529"/>
            <a:ext cx="2519066" cy="1889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36">
            <a:extLst>
              <a:ext uri="{FF2B5EF4-FFF2-40B4-BE49-F238E27FC236}">
                <a16:creationId xmlns:a16="http://schemas.microsoft.com/office/drawing/2014/main" xmlns="" id="{688431CF-585B-45BE-900C-6D61BC2B9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34" r="7243" b="7375"/>
          <a:stretch>
            <a:fillRect/>
          </a:stretch>
        </p:blipFill>
        <p:spPr bwMode="auto">
          <a:xfrm>
            <a:off x="107517" y="4732152"/>
            <a:ext cx="2107219" cy="20626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Рисунок 24" descr="Изображение выглядит как ручка, офисные принадлежности, рукописный текст, Офисный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xmlns="" id="{62F34582-A074-4B86-B2CD-7080E329299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187" y="2915805"/>
            <a:ext cx="3095098" cy="1816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6362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0" t="4834" b="8090"/>
          <a:stretch/>
        </p:blipFill>
        <p:spPr>
          <a:xfrm>
            <a:off x="1" y="-23149"/>
            <a:ext cx="12192000" cy="68869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7775" y="381620"/>
            <a:ext cx="8199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Гибридная лазерная сварка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835640" y="5988339"/>
            <a:ext cx="135636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0983686" y="5988339"/>
            <a:ext cx="880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rgbClr val="2459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16/21</a:t>
            </a:r>
            <a:endParaRPr lang="ru-RU" sz="2000" dirty="0">
              <a:solidFill>
                <a:srgbClr val="2459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 descr="Изображение выглядит как текст, Шрифт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xmlns="" id="{A724D8C8-6F6F-40E7-B374-13DA7F58CD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473" y="4090089"/>
            <a:ext cx="2394929" cy="937943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:a16="http://schemas.microsoft.com/office/drawing/2014/main" xmlns="" id="{42D70FE3-AC6F-4C83-AF23-087CA4657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77"/>
          <a:stretch>
            <a:fillRect/>
          </a:stretch>
        </p:blipFill>
        <p:spPr bwMode="auto">
          <a:xfrm>
            <a:off x="5784960" y="1596576"/>
            <a:ext cx="3283386" cy="20582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xmlns="" id="{56B8E73D-CA0E-4A8E-8A3B-2EBB16E1B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656" y="1458648"/>
            <a:ext cx="2382778" cy="22227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图片 71" descr="978ba8e4c204d4deddf34bdfbcc40ed">
            <a:extLst>
              <a:ext uri="{FF2B5EF4-FFF2-40B4-BE49-F238E27FC236}">
                <a16:creationId xmlns:a16="http://schemas.microsoft.com/office/drawing/2014/main" xmlns="" id="{5062724E-C38B-475C-9DFD-8242025DD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133" y="3654818"/>
            <a:ext cx="2318541" cy="31284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26" descr="cab5ad3ec4141e22c9ac375c877e1a8">
            <a:extLst>
              <a:ext uri="{FF2B5EF4-FFF2-40B4-BE49-F238E27FC236}">
                <a16:creationId xmlns:a16="http://schemas.microsoft.com/office/drawing/2014/main" xmlns="" id="{BB700BB2-4575-4CC9-B4EE-31DEDB886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733" y="3707960"/>
            <a:ext cx="2274148" cy="30428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图片 27" descr="0c854412c2095b979c7c7b073cbf192">
            <a:extLst>
              <a:ext uri="{FF2B5EF4-FFF2-40B4-BE49-F238E27FC236}">
                <a16:creationId xmlns:a16="http://schemas.microsoft.com/office/drawing/2014/main" xmlns="" id="{3DD7677B-4E4B-4CA5-AD24-890BE1DE5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6" r="3783" b="20660"/>
          <a:stretch>
            <a:fillRect/>
          </a:stretch>
        </p:blipFill>
        <p:spPr bwMode="auto">
          <a:xfrm>
            <a:off x="73820" y="4155411"/>
            <a:ext cx="3579347" cy="24878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 descr="Изображение выглядит как инструмент, в помещении, самолет&#10;&#10;Автоматически созданное описание">
            <a:extLst>
              <a:ext uri="{FF2B5EF4-FFF2-40B4-BE49-F238E27FC236}">
                <a16:creationId xmlns:a16="http://schemas.microsoft.com/office/drawing/2014/main" xmlns="" id="{BDD62B69-09B4-4E84-A9A7-0715B61C30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92" y="1458648"/>
            <a:ext cx="3060612" cy="2295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88579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0" t="4834" b="8090"/>
          <a:stretch/>
        </p:blipFill>
        <p:spPr>
          <a:xfrm>
            <a:off x="1" y="-23149"/>
            <a:ext cx="12192000" cy="68869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360" y="502920"/>
            <a:ext cx="8199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835640" y="5988339"/>
            <a:ext cx="135636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0998200" y="5988339"/>
            <a:ext cx="866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rgbClr val="2459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17/21</a:t>
            </a:r>
          </a:p>
          <a:p>
            <a:pPr algn="r"/>
            <a:endParaRPr lang="ru-RU" sz="2000" dirty="0">
              <a:solidFill>
                <a:srgbClr val="2459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 descr="Изображение выглядит как текст, Шрифт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xmlns="" id="{DB116E1D-97D1-4375-91CD-EC926BE4A0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473" y="4090089"/>
            <a:ext cx="2394929" cy="937943"/>
          </a:xfrm>
          <a:prstGeom prst="rect">
            <a:avLst/>
          </a:prstGeom>
        </p:spPr>
      </p:pic>
      <p:pic>
        <p:nvPicPr>
          <p:cNvPr id="7" name="图片 73">
            <a:extLst>
              <a:ext uri="{FF2B5EF4-FFF2-40B4-BE49-F238E27FC236}">
                <a16:creationId xmlns:a16="http://schemas.microsoft.com/office/drawing/2014/main" xmlns="" id="{A2C16A67-C029-4F09-902E-2A8CA1F3A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3" y="4434142"/>
            <a:ext cx="5098597" cy="2266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Изображение выглядит как машина, инжиниринг, колесо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xmlns="" id="{54693A9B-B4A8-456F-BFA3-FC9E60D3D7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4138" y="1185025"/>
            <a:ext cx="3752527" cy="5003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Изображение выглядит как мультфильм, Игрушечный конструктор, Программное обеспечение для видеоигр, Компьютерная игра&#10;&#10;Автоматически созданное описание">
            <a:extLst>
              <a:ext uri="{FF2B5EF4-FFF2-40B4-BE49-F238E27FC236}">
                <a16:creationId xmlns:a16="http://schemas.microsoft.com/office/drawing/2014/main" xmlns="" id="{17E22D45-E528-4A4D-839F-6F87A4CE94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393" y="1297711"/>
            <a:ext cx="4992355" cy="2973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85348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0" t="4834" b="8090"/>
          <a:stretch/>
        </p:blipFill>
        <p:spPr>
          <a:xfrm>
            <a:off x="1" y="-23149"/>
            <a:ext cx="12192000" cy="68869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963" y="19323"/>
            <a:ext cx="91545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Тренд на достижение национальных целей: работа с будущими кадрами по робототехнике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835640" y="5988339"/>
            <a:ext cx="135636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1010900" y="5988339"/>
            <a:ext cx="853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rgbClr val="2459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18/21</a:t>
            </a:r>
          </a:p>
          <a:p>
            <a:pPr algn="r"/>
            <a:endParaRPr lang="ru-RU" sz="2000" dirty="0">
              <a:solidFill>
                <a:srgbClr val="2459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xmlns="" id="{2E2DDA29-4F9C-4F2A-B541-06DEAF1EEB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0710424"/>
              </p:ext>
            </p:extLst>
          </p:nvPr>
        </p:nvGraphicFramePr>
        <p:xfrm>
          <a:off x="-780535" y="1548504"/>
          <a:ext cx="7367752" cy="5142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829BAD0-3F6E-46FD-A489-1BA9E67C79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7587" y="2682287"/>
            <a:ext cx="2637024" cy="2088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31BB093-0B8B-46EB-B579-40020BF943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2848" y="2188797"/>
            <a:ext cx="4595852" cy="1838341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0E3427D8-E74C-40ED-B1C6-EA2C9E3BE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592" y="2222742"/>
            <a:ext cx="2456888" cy="34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285DB42-A2F2-490B-B9E1-34DE12D166C9}"/>
              </a:ext>
            </a:extLst>
          </p:cNvPr>
          <p:cNvSpPr txBox="1"/>
          <p:nvPr/>
        </p:nvSpPr>
        <p:spPr>
          <a:xfrm>
            <a:off x="1563772" y="4678879"/>
            <a:ext cx="2143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Елабужский институт КФУ</a:t>
            </a:r>
          </a:p>
        </p:txBody>
      </p:sp>
      <p:pic>
        <p:nvPicPr>
          <p:cNvPr id="14" name="Рисунок 13" descr="Изображение выглядит как в помещении, стальной, пол, сте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C564EC3C-273B-4DA7-B9B4-D01DD7A938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91751" y="4718613"/>
            <a:ext cx="3858972" cy="2171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08C6AEC-A7A3-43D1-BC26-8D9C6B07C6CD}"/>
              </a:ext>
            </a:extLst>
          </p:cNvPr>
          <p:cNvSpPr txBox="1"/>
          <p:nvPr/>
        </p:nvSpPr>
        <p:spPr>
          <a:xfrm>
            <a:off x="5512848" y="6537155"/>
            <a:ext cx="32167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ГБПОУ ЯНАО Ноябрьский колледж</a:t>
            </a:r>
          </a:p>
        </p:txBody>
      </p:sp>
      <p:pic>
        <p:nvPicPr>
          <p:cNvPr id="16" name="Рисунок 15" descr="Изображение выглядит как текст, Шрифт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xmlns="" id="{00C11363-94DE-42C4-9618-74ABA088752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473" y="4090089"/>
            <a:ext cx="2394929" cy="93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88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0" t="4834" b="8090"/>
          <a:stretch/>
        </p:blipFill>
        <p:spPr>
          <a:xfrm>
            <a:off x="1" y="-23149"/>
            <a:ext cx="12192000" cy="68869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360" y="502920"/>
            <a:ext cx="8199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4360" y="2145498"/>
            <a:ext cx="819912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Филиал CROBOTP Урал и Центра промышленной робототехники 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адресу г. Челябинск ул. Днепропетровская, 23.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835640" y="5988339"/>
            <a:ext cx="135636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1163300" y="5988339"/>
            <a:ext cx="701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rgbClr val="2459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1/21</a:t>
            </a:r>
            <a:endParaRPr lang="ru-RU" sz="2000" dirty="0">
              <a:solidFill>
                <a:srgbClr val="2459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D245463-9C5C-4B1F-9899-E96329DE1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51230"/>
            <a:ext cx="7893170" cy="2406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Изображение выглядит как текст, Шрифт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xmlns="" id="{DB116E1D-97D1-4375-91CD-EC926BE4A0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480" y="3832329"/>
            <a:ext cx="2394929" cy="93794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56285E4-8437-4ED4-A050-B11988F593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098" y="275764"/>
            <a:ext cx="5343564" cy="91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6409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0" t="4834" b="8090"/>
          <a:stretch/>
        </p:blipFill>
        <p:spPr>
          <a:xfrm>
            <a:off x="1" y="-23149"/>
            <a:ext cx="12192000" cy="68869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987" y="147145"/>
            <a:ext cx="96111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 РУКОВОДИТЕЛЕЙ, ОПЕРАТОР, ИНЖЕНЕРОВ  РОБОТОТЕХНИКОВ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5987" y="3420175"/>
            <a:ext cx="46757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Промышленная роботизация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руководителей и ИТР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Сварщик-оператор РТК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роботах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KUKA,CROBOTP, Yaskawa, FANUC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Оператор роботизированной сварки</a:t>
            </a:r>
          </a:p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Программирование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коллаборативного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робота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Fairino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Promobot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835640" y="5988339"/>
            <a:ext cx="135636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0998200" y="5988339"/>
            <a:ext cx="866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rgbClr val="2459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19/21</a:t>
            </a:r>
            <a:endParaRPr lang="ru-RU" sz="2000" dirty="0">
              <a:solidFill>
                <a:srgbClr val="2459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4DC80BE-F22A-47CD-851F-9014534CE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87" y="1144243"/>
            <a:ext cx="3368041" cy="2247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5" descr="Изображение выглядит как одежда, человек, машина, инжинирин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1485BE79-561F-4EC6-A0CF-B5EAEB96D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2" r="14935"/>
          <a:stretch>
            <a:fillRect/>
          </a:stretch>
        </p:blipFill>
        <p:spPr bwMode="auto">
          <a:xfrm>
            <a:off x="4710473" y="3838939"/>
            <a:ext cx="3559102" cy="30190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5">
            <a:extLst>
              <a:ext uri="{FF2B5EF4-FFF2-40B4-BE49-F238E27FC236}">
                <a16:creationId xmlns:a16="http://schemas.microsoft.com/office/drawing/2014/main" xmlns="" id="{670963B8-BF80-4766-B406-FC41F9121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483" y="1258393"/>
            <a:ext cx="4954588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22">
            <a:extLst>
              <a:ext uri="{FF2B5EF4-FFF2-40B4-BE49-F238E27FC236}">
                <a16:creationId xmlns:a16="http://schemas.microsoft.com/office/drawing/2014/main" xmlns="" id="{AEBAA2BC-E277-414F-86F5-BD31645E1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014" y="2176987"/>
            <a:ext cx="4951209" cy="125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24">
            <a:extLst>
              <a:ext uri="{FF2B5EF4-FFF2-40B4-BE49-F238E27FC236}">
                <a16:creationId xmlns:a16="http://schemas.microsoft.com/office/drawing/2014/main" xmlns="" id="{01A43A1F-62AA-4A3A-8DE3-AA3791828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915" y="5513136"/>
            <a:ext cx="2318800" cy="1297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 descr="Изображение выглядит как текст, Шрифт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xmlns="" id="{081DF73A-87E6-4643-970A-237C0627EC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6" y="5647675"/>
            <a:ext cx="2394929" cy="937943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шаблон, Графика, прямоугольный, пиксе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3D8FECAF-6FC9-458A-8FE2-2F945D9284EA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994317" y="4172512"/>
            <a:ext cx="1914266" cy="1914266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B074656-3422-476A-A29B-C07E1883D0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78906" y="2939176"/>
            <a:ext cx="1496532" cy="150729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35C3380-6C41-46B2-AEC1-74DF80CEDAC1}"/>
              </a:ext>
            </a:extLst>
          </p:cNvPr>
          <p:cNvSpPr txBox="1"/>
          <p:nvPr/>
        </p:nvSpPr>
        <p:spPr>
          <a:xfrm>
            <a:off x="8324372" y="4578316"/>
            <a:ext cx="36516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ООО "Академия Сварки"</a:t>
            </a:r>
          </a:p>
          <a:p>
            <a:r>
              <a:rPr lang="ru-RU" dirty="0">
                <a:solidFill>
                  <a:schemeClr val="bg1"/>
                </a:solidFill>
              </a:rPr>
              <a:t>Лицензия №14360 от 17.01.2019</a:t>
            </a:r>
          </a:p>
        </p:txBody>
      </p:sp>
    </p:spTree>
    <p:extLst>
      <p:ext uri="{BB962C8B-B14F-4D97-AF65-F5344CB8AC3E}">
        <p14:creationId xmlns:p14="http://schemas.microsoft.com/office/powerpoint/2010/main" val="1513154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0" t="4834" b="8090"/>
          <a:stretch/>
        </p:blipFill>
        <p:spPr>
          <a:xfrm>
            <a:off x="1" y="-23149"/>
            <a:ext cx="12192000" cy="68869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8263" y="2964514"/>
            <a:ext cx="8177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chemeClr val="bg1"/>
                </a:solidFill>
              </a:rPr>
              <a:t>В нашем демонстрационном зале представлено все разнообразие сварочного оборудования, включая роботов.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835640" y="5988339"/>
            <a:ext cx="135636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0985500" y="5988339"/>
            <a:ext cx="878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solidFill>
                  <a:srgbClr val="2459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20/21</a:t>
            </a:r>
            <a:endParaRPr lang="ru-RU" sz="2000" dirty="0">
              <a:solidFill>
                <a:srgbClr val="2459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 descr="Изображение выглядит как машина, инжиниринг, в помещении, Мастерская&#10;&#10;Автоматически созданное описание">
            <a:extLst>
              <a:ext uri="{FF2B5EF4-FFF2-40B4-BE49-F238E27FC236}">
                <a16:creationId xmlns:a16="http://schemas.microsoft.com/office/drawing/2014/main" xmlns="" id="{F6B6CC09-E676-495B-8664-EE4027B7D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69" y="3738326"/>
            <a:ext cx="3878102" cy="2908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5" descr="Изображение выглядит как Шрифт, Графика, графический дизайн, типограф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1D909982-5802-4FC4-850C-502ABADD2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610" y="6061439"/>
            <a:ext cx="1954212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 descr="Изображение выглядит как машина, в помещении, Авторемонтная мастерская, завод&#10;&#10;Автоматически созданное описание">
            <a:extLst>
              <a:ext uri="{FF2B5EF4-FFF2-40B4-BE49-F238E27FC236}">
                <a16:creationId xmlns:a16="http://schemas.microsoft.com/office/drawing/2014/main" xmlns="" id="{4043B934-0B2D-4E84-8301-399DFFAFDE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071" y="107892"/>
            <a:ext cx="3878103" cy="2908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ject 5">
            <a:extLst>
              <a:ext uri="{FF2B5EF4-FFF2-40B4-BE49-F238E27FC236}">
                <a16:creationId xmlns:a16="http://schemas.microsoft.com/office/drawing/2014/main" xmlns="" id="{C0170A8C-9B7F-4E46-8D53-32AF5C54D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157" y="2449770"/>
            <a:ext cx="21336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 descr="Изображение выглядит как машина, инжиниринг, завод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xmlns="" id="{0FAF6D48-A80F-433C-89A2-A784908EA7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4912" y="107892"/>
            <a:ext cx="3878103" cy="2908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Изображение выглядит как текст, машина, труба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xmlns="" id="{47BDE23A-1EE1-43B3-A930-9502F0919A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7220" y="3713036"/>
            <a:ext cx="4049428" cy="303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TextBox 7">
            <a:extLst>
              <a:ext uri="{FF2B5EF4-FFF2-40B4-BE49-F238E27FC236}">
                <a16:creationId xmlns:a16="http://schemas.microsoft.com/office/drawing/2014/main" xmlns="" id="{145D274C-1B78-40F6-ACF1-82E4B2395333}"/>
              </a:ext>
            </a:extLst>
          </p:cNvPr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719" y="5962920"/>
            <a:ext cx="5531425" cy="58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 descr="Изображение выглядит как текст, Шрифт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xmlns="" id="{B4C160C9-A136-41DD-86A7-0630A2AC11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782" y="3963965"/>
            <a:ext cx="2394929" cy="93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2233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0" t="4834" b="8090"/>
          <a:stretch/>
        </p:blipFill>
        <p:spPr>
          <a:xfrm>
            <a:off x="1" y="-23149"/>
            <a:ext cx="12192000" cy="688693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835640" y="5988339"/>
            <a:ext cx="135636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1010900" y="5988339"/>
            <a:ext cx="853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solidFill>
                  <a:srgbClr val="2459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21/21</a:t>
            </a:r>
            <a:endParaRPr lang="ru-RU" sz="2000" dirty="0">
              <a:solidFill>
                <a:srgbClr val="2459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DE85E82-9B4B-42F6-9D8B-29AAA333AA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9948" y="167914"/>
            <a:ext cx="3037963" cy="4192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Изображение выглядит как текст, Шрифт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xmlns="" id="{FFB5F3EF-C6ED-44D9-857F-FCCB00C25F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45" y="428399"/>
            <a:ext cx="2394929" cy="93794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3863577-E404-4900-A7D1-0D0A482CEB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891" y="1510476"/>
            <a:ext cx="1904942" cy="1904942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5E3A5721-02A4-4F28-817C-70A70C6B4C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96409" y="201765"/>
            <a:ext cx="1677141" cy="1210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14" name="Group 2">
            <a:extLst>
              <a:ext uri="{FF2B5EF4-FFF2-40B4-BE49-F238E27FC236}">
                <a16:creationId xmlns:a16="http://schemas.microsoft.com/office/drawing/2014/main" xmlns="" id="{C68D0564-9703-4C28-A0AC-419AD7715AF4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533811" y="1778233"/>
            <a:ext cx="2673198" cy="754726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5" name="WordArt 3">
              <a:extLst>
                <a:ext uri="{FF2B5EF4-FFF2-40B4-BE49-F238E27FC236}">
                  <a16:creationId xmlns:a16="http://schemas.microsoft.com/office/drawing/2014/main" xmlns="" id="{E034907F-0975-48FD-81B9-72B9A267AD0A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sz="36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16" name="AutoShape 4">
              <a:extLst>
                <a:ext uri="{FF2B5EF4-FFF2-40B4-BE49-F238E27FC236}">
                  <a16:creationId xmlns:a16="http://schemas.microsoft.com/office/drawing/2014/main" xmlns="" id="{5D570348-D653-4285-BCCD-889C4087693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ru-RU" sz="1800">
                <a:latin typeface="+mn-lt"/>
                <a:cs typeface="Arial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6A28DDD-36B7-4841-9DF8-5A0C820B615B}"/>
              </a:ext>
            </a:extLst>
          </p:cNvPr>
          <p:cNvSpPr txBox="1"/>
          <p:nvPr/>
        </p:nvSpPr>
        <p:spPr>
          <a:xfrm>
            <a:off x="3452572" y="4506508"/>
            <a:ext cx="528685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Шахматов Денис Михайлович, </a:t>
            </a:r>
            <a:endParaRPr lang="ru-RU" sz="2000" b="1" dirty="0">
              <a:solidFill>
                <a:schemeClr val="bg1"/>
              </a:solidFill>
            </a:endParaRP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 к. т. н., руководитель группы компаний «Сварка 74»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 (интегратор робототехнических решений для промышленных предприятий), руководитель филиала «CROBOTP Урал».</a:t>
            </a:r>
          </a:p>
        </p:txBody>
      </p:sp>
      <p:pic>
        <p:nvPicPr>
          <p:cNvPr id="18" name="Рисунок 2">
            <a:extLst>
              <a:ext uri="{FF2B5EF4-FFF2-40B4-BE49-F238E27FC236}">
                <a16:creationId xmlns:a16="http://schemas.microsoft.com/office/drawing/2014/main" xmlns="" id="{70809128-18B1-4DBB-9E5B-C13EB483DE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74" y="4742211"/>
            <a:ext cx="1647825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933B4DD-D0AB-48E5-8EBE-4C1916650E12}"/>
              </a:ext>
            </a:extLst>
          </p:cNvPr>
          <p:cNvSpPr txBox="1"/>
          <p:nvPr/>
        </p:nvSpPr>
        <p:spPr>
          <a:xfrm>
            <a:off x="533811" y="2955057"/>
            <a:ext cx="312491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bg1"/>
                </a:solidFill>
                <a:ea typeface="DM Sans"/>
                <a:cs typeface="Times New Roman" panose="02020603050405020304" pitchFamily="18" charset="0"/>
              </a:rPr>
              <a:t>ООО НПП «Сварка-74»</a:t>
            </a:r>
            <a:br>
              <a:rPr lang="ru-RU" altLang="ru-RU" sz="1800" dirty="0">
                <a:solidFill>
                  <a:schemeClr val="bg1"/>
                </a:solidFill>
                <a:ea typeface="DM Sans"/>
                <a:cs typeface="Times New Roman" panose="02020603050405020304" pitchFamily="18" charset="0"/>
              </a:rPr>
            </a:br>
            <a:r>
              <a:rPr lang="en-US" altLang="ru-RU" sz="1800" dirty="0">
                <a:solidFill>
                  <a:schemeClr val="bg1"/>
                </a:solidFill>
                <a:ea typeface="DM Sans"/>
                <a:cs typeface="Times New Roman" panose="02020603050405020304" pitchFamily="18" charset="0"/>
              </a:rPr>
              <a:t>Email</a:t>
            </a:r>
            <a:r>
              <a:rPr lang="ru-RU" altLang="ru-RU" sz="1800" dirty="0">
                <a:solidFill>
                  <a:schemeClr val="bg1"/>
                </a:solidFill>
                <a:ea typeface="DM Sans"/>
                <a:cs typeface="Times New Roman" panose="02020603050405020304" pitchFamily="18" charset="0"/>
              </a:rPr>
              <a:t>: </a:t>
            </a:r>
            <a:r>
              <a:rPr lang="en-US" altLang="ru-RU" sz="1800" dirty="0">
                <a:solidFill>
                  <a:schemeClr val="bg1"/>
                </a:solidFill>
                <a:ea typeface="DM Sans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info@robotosvarka.ru</a:t>
            </a:r>
            <a:endParaRPr lang="ru-RU" altLang="ru-RU" sz="1800" dirty="0">
              <a:solidFill>
                <a:schemeClr val="bg1"/>
              </a:solidFill>
              <a:ea typeface="DM Sans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bg1"/>
                </a:solidFill>
                <a:ea typeface="DM Sans"/>
                <a:cs typeface="Times New Roman" panose="02020603050405020304" pitchFamily="18" charset="0"/>
              </a:rPr>
              <a:t>Телефон: 8-804-333-19-19</a:t>
            </a:r>
            <a:endParaRPr lang="en-US" altLang="ru-RU" sz="1800" dirty="0">
              <a:solidFill>
                <a:schemeClr val="bg1"/>
              </a:solidFill>
              <a:ea typeface="DM Sans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bg1"/>
                </a:solidFill>
                <a:ea typeface="DM Sans"/>
                <a:cs typeface="Times New Roman" panose="02020603050405020304" pitchFamily="18" charset="0"/>
              </a:rPr>
              <a:t>Адрес: г. Челябинск, ул. </a:t>
            </a:r>
            <a:r>
              <a:rPr lang="ru-RU" altLang="ru-RU" dirty="0">
                <a:solidFill>
                  <a:schemeClr val="bg1"/>
                </a:solidFill>
                <a:ea typeface="DM Sans"/>
                <a:cs typeface="Times New Roman" panose="02020603050405020304" pitchFamily="18" charset="0"/>
              </a:rPr>
              <a:t>Днепропетровская</a:t>
            </a:r>
            <a:r>
              <a:rPr lang="ru-RU" altLang="ru-RU" sz="1800" dirty="0">
                <a:solidFill>
                  <a:schemeClr val="bg1"/>
                </a:solidFill>
                <a:ea typeface="DM Sans"/>
                <a:cs typeface="Times New Roman" panose="02020603050405020304" pitchFamily="18" charset="0"/>
              </a:rPr>
              <a:t>, 23.</a:t>
            </a:r>
          </a:p>
        </p:txBody>
      </p:sp>
      <p:pic>
        <p:nvPicPr>
          <p:cNvPr id="20" name="Заголовок 1">
            <a:extLst>
              <a:ext uri="{FF2B5EF4-FFF2-40B4-BE49-F238E27FC236}">
                <a16:creationId xmlns:a16="http://schemas.microsoft.com/office/drawing/2014/main" xmlns="" id="{06824E21-C3C5-4FA8-AD2D-F8F2CD1CCAE1}"/>
              </a:ext>
            </a:extLst>
          </p:cNvPr>
          <p:cNvPicPr>
            <a:picLocks noGrp="1" noChangeArrowheads="1"/>
          </p:cNvPicPr>
          <p:nvPr>
            <p:ph type="ctrTitle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47008" y="3445291"/>
            <a:ext cx="3818708" cy="1154809"/>
          </a:xfrm>
        </p:spPr>
      </p:pic>
    </p:spTree>
    <p:extLst>
      <p:ext uri="{BB962C8B-B14F-4D97-AF65-F5344CB8AC3E}">
        <p14:creationId xmlns:p14="http://schemas.microsoft.com/office/powerpoint/2010/main" val="1126257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0" t="4834" b="8090"/>
          <a:stretch/>
        </p:blipFill>
        <p:spPr>
          <a:xfrm>
            <a:off x="1" y="-23149"/>
            <a:ext cx="12192000" cy="68869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5348" y="241560"/>
            <a:ext cx="8199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Проекты в сфере металлообработки, электроники,  пищевого производства, обучения.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44887" y="1786290"/>
            <a:ext cx="3058160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500 РЕАЛИЗОВАННЫХ ПРОЕКТОВ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835640" y="5988339"/>
            <a:ext cx="135636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1163300" y="5988339"/>
            <a:ext cx="701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rgbClr val="2459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2/21</a:t>
            </a:r>
            <a:endParaRPr lang="ru-RU" sz="2000" dirty="0">
              <a:solidFill>
                <a:srgbClr val="2459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ject 12">
            <a:extLst>
              <a:ext uri="{FF2B5EF4-FFF2-40B4-BE49-F238E27FC236}">
                <a16:creationId xmlns:a16="http://schemas.microsoft.com/office/drawing/2014/main" xmlns="" id="{B8A191F4-A151-4B8C-8A24-49B970A57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91" y="3175778"/>
            <a:ext cx="5657359" cy="36099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ject 14">
            <a:extLst>
              <a:ext uri="{FF2B5EF4-FFF2-40B4-BE49-F238E27FC236}">
                <a16:creationId xmlns:a16="http://schemas.microsoft.com/office/drawing/2014/main" xmlns="" id="{EC20BEF2-9445-461D-9068-4C95562D9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516" y="1942797"/>
            <a:ext cx="1652447" cy="12003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ject 14">
            <a:extLst>
              <a:ext uri="{FF2B5EF4-FFF2-40B4-BE49-F238E27FC236}">
                <a16:creationId xmlns:a16="http://schemas.microsoft.com/office/drawing/2014/main" xmlns="" id="{EC20BEF2-9445-461D-9068-4C95562D9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63618"/>
            <a:ext cx="2808113" cy="20397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ject 8">
            <a:extLst>
              <a:ext uri="{FF2B5EF4-FFF2-40B4-BE49-F238E27FC236}">
                <a16:creationId xmlns:a16="http://schemas.microsoft.com/office/drawing/2014/main" xmlns="" id="{225889AF-AF8F-4292-8388-809DC9C95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53" y="1891263"/>
            <a:ext cx="1857680" cy="12003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ject 11">
            <a:extLst>
              <a:ext uri="{FF2B5EF4-FFF2-40B4-BE49-F238E27FC236}">
                <a16:creationId xmlns:a16="http://schemas.microsoft.com/office/drawing/2014/main" xmlns="" id="{1C26ADD3-C0A2-44EF-AF96-1B2C7A572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246" y="1959123"/>
            <a:ext cx="1912304" cy="12003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 descr="Изображение выглядит как текст, Шрифт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xmlns="" id="{A8267A8B-D474-4F23-95F1-6B5EE742E5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818" y="4018542"/>
            <a:ext cx="2394929" cy="93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15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0" t="4834" b="8090"/>
          <a:stretch/>
        </p:blipFill>
        <p:spPr>
          <a:xfrm>
            <a:off x="1" y="-23149"/>
            <a:ext cx="12192000" cy="68869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360" y="210094"/>
            <a:ext cx="819912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Официальный представитель роботов </a:t>
            </a:r>
            <a:r>
              <a:rPr lang="ru-RU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Fairino</a:t>
            </a:r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Урале </a:t>
            </a:r>
          </a:p>
          <a:p>
            <a:r>
              <a:rPr lang="ru-R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г.Челябинск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ул.Днепропетровская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23.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835640" y="5988339"/>
            <a:ext cx="135636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1163300" y="5988339"/>
            <a:ext cx="701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rgbClr val="2459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3/21</a:t>
            </a:r>
            <a:endParaRPr lang="ru-RU" sz="2000" dirty="0">
              <a:solidFill>
                <a:srgbClr val="2459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TextBox 7">
            <a:extLst>
              <a:ext uri="{FF2B5EF4-FFF2-40B4-BE49-F238E27FC236}">
                <a16:creationId xmlns:a16="http://schemas.microsoft.com/office/drawing/2014/main" xmlns="" id="{AAE2DE82-5E88-4E8E-A55D-849E82DCCE5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949" y="1561438"/>
            <a:ext cx="869315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7CA19E5A-6B65-46C0-9F48-E8B499108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976" y="4795290"/>
            <a:ext cx="4188515" cy="1960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44F19945-6366-492C-8DDB-BA1F52075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745" y="4357231"/>
            <a:ext cx="3359150" cy="249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xmlns="" id="{28AFEC9F-3CDA-43EF-8831-3B1B864B4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64442" y="2500769"/>
            <a:ext cx="4314825" cy="2019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Изображение выглядит как текст, Шрифт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xmlns="" id="{DB116E1D-97D1-4375-91CD-EC926BE4A0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560" y="3982258"/>
            <a:ext cx="2394929" cy="93794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ашина, автомат, игрушка, робот&#10;&#10;Автоматически созданное описание">
            <a:extLst>
              <a:ext uri="{FF2B5EF4-FFF2-40B4-BE49-F238E27FC236}">
                <a16:creationId xmlns:a16="http://schemas.microsoft.com/office/drawing/2014/main" xmlns="" id="{9D9F36CD-BC5B-4AC8-8258-2AE56D0BC0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6" y="1874964"/>
            <a:ext cx="4891041" cy="2751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3529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0" t="4834" b="8090"/>
          <a:stretch/>
        </p:blipFill>
        <p:spPr>
          <a:xfrm>
            <a:off x="1" y="-23149"/>
            <a:ext cx="12192000" cy="68869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360" y="502920"/>
            <a:ext cx="8199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Коллаборативные</a:t>
            </a:r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роботы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Fairino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835640" y="5988339"/>
            <a:ext cx="135636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1163300" y="5988339"/>
            <a:ext cx="701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rgbClr val="2459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4/21</a:t>
            </a:r>
            <a:endParaRPr lang="ru-RU" sz="2000" dirty="0">
              <a:solidFill>
                <a:srgbClr val="2459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 descr="Изображение выглядит как текст, Шрифт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xmlns="" id="{DB116E1D-97D1-4375-91CD-EC926BE4A0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418" y="4090089"/>
            <a:ext cx="2394929" cy="9379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5EF744D-EFFD-49CB-BAD9-E48E71C13A9A}"/>
              </a:ext>
            </a:extLst>
          </p:cNvPr>
          <p:cNvSpPr txBox="1"/>
          <p:nvPr/>
        </p:nvSpPr>
        <p:spPr>
          <a:xfrm>
            <a:off x="437790" y="5166117"/>
            <a:ext cx="388404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Легкое внедрение:</a:t>
            </a:r>
          </a:p>
          <a:p>
            <a:r>
              <a:rPr lang="ru-RU" dirty="0">
                <a:solidFill>
                  <a:schemeClr val="bg1"/>
                </a:solidFill>
              </a:rPr>
              <a:t>- Программировать ничего не нужно</a:t>
            </a:r>
          </a:p>
          <a:p>
            <a:r>
              <a:rPr lang="ru-RU" dirty="0">
                <a:solidFill>
                  <a:schemeClr val="bg1"/>
                </a:solidFill>
              </a:rPr>
              <a:t>- Принцип "подключи и работай"</a:t>
            </a:r>
          </a:p>
          <a:p>
            <a:r>
              <a:rPr lang="ru-RU" dirty="0">
                <a:solidFill>
                  <a:schemeClr val="bg1"/>
                </a:solidFill>
              </a:rPr>
              <a:t>- Низкая стоимость использования</a:t>
            </a:r>
          </a:p>
          <a:p>
            <a:r>
              <a:rPr lang="ru-RU" dirty="0">
                <a:solidFill>
                  <a:schemeClr val="bg1"/>
                </a:solidFill>
              </a:rPr>
              <a:t>- Мобильность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D6B86F2-3FF4-443A-A534-CF16113D3337}"/>
              </a:ext>
            </a:extLst>
          </p:cNvPr>
          <p:cNvSpPr txBox="1"/>
          <p:nvPr/>
        </p:nvSpPr>
        <p:spPr>
          <a:xfrm>
            <a:off x="4501263" y="5166117"/>
            <a:ext cx="61549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/>
                </a:solidFill>
                <a:latin typeface="+mn-lt"/>
              </a:rPr>
              <a:t>Легкое обучение:</a:t>
            </a:r>
          </a:p>
          <a:p>
            <a:pPr>
              <a:defRPr/>
            </a:pPr>
            <a:r>
              <a:rPr lang="ru-RU" dirty="0">
                <a:solidFill>
                  <a:schemeClr val="bg1"/>
                </a:solidFill>
                <a:latin typeface="+mn-lt"/>
              </a:rPr>
              <a:t>- Низкие расходы на обучение персонала</a:t>
            </a:r>
          </a:p>
          <a:p>
            <a:pPr>
              <a:defRPr/>
            </a:pPr>
            <a:r>
              <a:rPr lang="ru-RU" dirty="0">
                <a:solidFill>
                  <a:schemeClr val="bg1"/>
                </a:solidFill>
                <a:latin typeface="+mn-lt"/>
              </a:rPr>
              <a:t>- Короткое время обучение (2-3 дня)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9FE96DA-27B6-4926-82DD-16FB8BF1C025}"/>
              </a:ext>
            </a:extLst>
          </p:cNvPr>
          <p:cNvSpPr txBox="1"/>
          <p:nvPr/>
        </p:nvSpPr>
        <p:spPr>
          <a:xfrm>
            <a:off x="437790" y="4175032"/>
            <a:ext cx="61549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 июля 2025 года, группа компаний «Сварка-74» является официальным дилером </a:t>
            </a:r>
            <a:r>
              <a:rPr lang="ru-RU" dirty="0" err="1">
                <a:solidFill>
                  <a:schemeClr val="bg1"/>
                </a:solidFill>
              </a:rPr>
              <a:t>коллаборативных</a:t>
            </a:r>
            <a:r>
              <a:rPr lang="ru-RU" dirty="0">
                <a:solidFill>
                  <a:schemeClr val="bg1"/>
                </a:solidFill>
              </a:rPr>
              <a:t> роботов FAIRINO</a:t>
            </a:r>
          </a:p>
          <a:p>
            <a:r>
              <a:rPr lang="ru-RU" b="1" dirty="0">
                <a:solidFill>
                  <a:schemeClr val="bg1"/>
                </a:solidFill>
              </a:rPr>
              <a:t>Преимущества</a:t>
            </a:r>
            <a:r>
              <a:rPr lang="ru-RU" dirty="0">
                <a:solidFill>
                  <a:schemeClr val="bg1"/>
                </a:solidFill>
              </a:rPr>
              <a:t> </a:t>
            </a:r>
            <a:r>
              <a:rPr lang="ru-RU" dirty="0" err="1">
                <a:solidFill>
                  <a:schemeClr val="bg1"/>
                </a:solidFill>
              </a:rPr>
              <a:t>коботов</a:t>
            </a:r>
            <a:r>
              <a:rPr lang="ru-RU" dirty="0">
                <a:solidFill>
                  <a:schemeClr val="bg1"/>
                </a:solidFill>
              </a:rPr>
              <a:t> </a:t>
            </a:r>
            <a:r>
              <a:rPr lang="ru-RU" b="1" dirty="0">
                <a:solidFill>
                  <a:schemeClr val="bg1"/>
                </a:solidFill>
              </a:rPr>
              <a:t>в автоматизации </a:t>
            </a:r>
            <a:r>
              <a:rPr lang="ru-RU" dirty="0">
                <a:solidFill>
                  <a:schemeClr val="bg1"/>
                </a:solidFill>
              </a:rPr>
              <a:t>производства:</a:t>
            </a: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xmlns="" id="{E03B87A8-CB38-4AAB-86F6-116B61F9C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" y="1073378"/>
            <a:ext cx="2016125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xmlns="" id="{CF2FA021-0906-4325-A449-87B20DFA2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684" y="969744"/>
            <a:ext cx="20161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7B13ADF2-6F6A-48B9-8461-11248EE5B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7" y="968157"/>
            <a:ext cx="2016125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TextBox 7">
            <a:extLst>
              <a:ext uri="{FF2B5EF4-FFF2-40B4-BE49-F238E27FC236}">
                <a16:creationId xmlns:a16="http://schemas.microsoft.com/office/drawing/2014/main" xmlns="" id="{4D292708-244D-4161-9106-E5AFA9C0E2AC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8571" y="2674312"/>
            <a:ext cx="99822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21" descr="Изображение выглядит как машина, текст, колесо, автокомпонент&#10;&#10;Автоматически созданное описание">
            <a:extLst>
              <a:ext uri="{FF2B5EF4-FFF2-40B4-BE49-F238E27FC236}">
                <a16:creationId xmlns:a16="http://schemas.microsoft.com/office/drawing/2014/main" xmlns="" id="{A2889AC6-27CC-4BA4-BE3C-04084664E56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133" y="1980462"/>
            <a:ext cx="2338425" cy="3117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07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0" t="4834" b="8090"/>
          <a:stretch/>
        </p:blipFill>
        <p:spPr>
          <a:xfrm>
            <a:off x="1" y="-23149"/>
            <a:ext cx="12192000" cy="6886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0" y="482447"/>
            <a:ext cx="9112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ТРЕНДЫ ПРОМЫШЛЕННОЙ РОБОТИЗАЦИИ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835640" y="5988339"/>
            <a:ext cx="135636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1163300" y="5988339"/>
            <a:ext cx="701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rgbClr val="2459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5/21</a:t>
            </a:r>
            <a:endParaRPr lang="ru-RU" sz="2000" dirty="0">
              <a:solidFill>
                <a:srgbClr val="2459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xmlns="" id="{CBCF5C0F-92B0-4A5F-BB83-22F52EED64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7310757"/>
              </p:ext>
            </p:extLst>
          </p:nvPr>
        </p:nvGraphicFramePr>
        <p:xfrm>
          <a:off x="633315" y="1240408"/>
          <a:ext cx="6692330" cy="5327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Рисунок 11" descr="Изображение выглядит как транспортное средство, Наземный транспорт, колесо, поезд&#10;&#10;Автоматически созданное описание">
            <a:extLst>
              <a:ext uri="{FF2B5EF4-FFF2-40B4-BE49-F238E27FC236}">
                <a16:creationId xmlns:a16="http://schemas.microsoft.com/office/drawing/2014/main" xmlns="" id="{943EC0D6-03F3-4BBC-AFA5-33D3F12E809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32" y="1280159"/>
            <a:ext cx="4098997" cy="2437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CB075857-29BA-4B08-9184-176DEBF7C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332" y="3966730"/>
            <a:ext cx="4009608" cy="26008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Изображение выглядит как текст, Шрифт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xmlns="" id="{46593FFF-F2F1-4A50-AB84-591ECA33649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469" y="3930870"/>
            <a:ext cx="2394929" cy="93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91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0" t="4834" b="8090"/>
          <a:stretch/>
        </p:blipFill>
        <p:spPr>
          <a:xfrm>
            <a:off x="1" y="-23149"/>
            <a:ext cx="12192000" cy="68869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7008" y="114037"/>
            <a:ext cx="88439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мирового рынка  промышленных роботов до 2033 года</a:t>
            </a:r>
          </a:p>
          <a:p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миллиард долларов США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835640" y="5988339"/>
            <a:ext cx="135636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1163300" y="5988339"/>
            <a:ext cx="701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rgbClr val="2459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6/21</a:t>
            </a:r>
            <a:endParaRPr lang="ru-RU" sz="2000" dirty="0">
              <a:solidFill>
                <a:srgbClr val="2459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 descr="Изображение выглядит как текст, снимок экрана, Шрифт, лин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634C55F0-0498-4EAA-A29C-4710B579F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08" y="1707497"/>
            <a:ext cx="8476068" cy="42808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C0F16F1-EBD9-41B1-913C-D63D6D65635A}"/>
              </a:ext>
            </a:extLst>
          </p:cNvPr>
          <p:cNvSpPr txBox="1"/>
          <p:nvPr/>
        </p:nvSpPr>
        <p:spPr>
          <a:xfrm>
            <a:off x="337645" y="1781435"/>
            <a:ext cx="52328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>
                    <a:lumMod val="65000"/>
                  </a:schemeClr>
                </a:solidFill>
              </a:rPr>
              <a:t>Источник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https://market.us/report/industrial-robotics-market/</a:t>
            </a:r>
            <a:r>
              <a:rPr lang="ru-RU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  <p:pic>
        <p:nvPicPr>
          <p:cNvPr id="12" name="Рисунок 11" descr="Изображение выглядит как текст, Шрифт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xmlns="" id="{7427AF88-BA79-47D3-9D26-38CFCDD916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473" y="4090089"/>
            <a:ext cx="2394929" cy="93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0" t="4834" b="8090"/>
          <a:stretch/>
        </p:blipFill>
        <p:spPr>
          <a:xfrm>
            <a:off x="1" y="-23149"/>
            <a:ext cx="12192000" cy="68869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8721" y="213844"/>
            <a:ext cx="86962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Группа компаний "Сварка-74" вошла в реестр интеграторов </a:t>
            </a:r>
            <a:r>
              <a:rPr lang="ru-RU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роботехнических</a:t>
            </a: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решений!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22801" y="2531655"/>
            <a:ext cx="46735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августа генеральный директор АНО «Центр промышленной роботизации» Вячеслав Зырянов вручил компании ООО НПП "Сварка-74" сертификат участника реестра интеграторов робототехнических решений для промышленных предприятий.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835640" y="5988339"/>
            <a:ext cx="135636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1163300" y="5988339"/>
            <a:ext cx="701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rgbClr val="2459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7/21</a:t>
            </a:r>
            <a:endParaRPr lang="ru-RU" sz="2000" dirty="0">
              <a:solidFill>
                <a:srgbClr val="2459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 descr="Изображение выглядит как текст, Шрифт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xmlns="" id="{32AF9E2A-34E4-48E2-A52D-481B00A2FB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187" y="4148257"/>
            <a:ext cx="2394929" cy="937943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, Шрифт, круг, документ&#10;&#10;Автоматически созданное описание">
            <a:extLst>
              <a:ext uri="{FF2B5EF4-FFF2-40B4-BE49-F238E27FC236}">
                <a16:creationId xmlns:a16="http://schemas.microsoft.com/office/drawing/2014/main" xmlns="" id="{662C0127-6281-4AE5-9449-E5ADE734B6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01" y="1783504"/>
            <a:ext cx="3478567" cy="507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0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0" t="4834" b="8090"/>
          <a:stretch/>
        </p:blipFill>
        <p:spPr>
          <a:xfrm>
            <a:off x="1" y="-23149"/>
            <a:ext cx="12192000" cy="68869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8721" y="213844"/>
            <a:ext cx="86962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Примеры реализованных проектов:</a:t>
            </a:r>
          </a:p>
          <a:p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Сварка рам и вилок велосипедов.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49621" y="1651165"/>
            <a:ext cx="491614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Готовое решение: 5 </a:t>
            </a:r>
            <a:r>
              <a:rPr lang="ru-R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роботизированых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источников </a:t>
            </a:r>
            <a:r>
              <a:rPr lang="ru-R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Kemppi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 роботам  KUKA. </a:t>
            </a:r>
          </a:p>
          <a:p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Настройка  режимов и написание программ для роботизированной сварки рам и вилок велосипедов в ООО "Форвард" Пермский край.</a:t>
            </a:r>
          </a:p>
          <a:p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*Проект был реализован совместно с ООО "Альфа-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Интех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835640" y="5988339"/>
            <a:ext cx="135636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1163300" y="5988339"/>
            <a:ext cx="701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rgbClr val="2459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8/21</a:t>
            </a:r>
            <a:endParaRPr lang="ru-RU" sz="2000" dirty="0">
              <a:solidFill>
                <a:srgbClr val="2459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 descr="Изображение выглядит как снимок экрана, металлообработка, в помещении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5E3CF456-33FD-4E04-BFA7-C49F8CCDA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565" y="5286850"/>
            <a:ext cx="1981200" cy="1320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 descr="Изображение выглядит как машина, инжиниринг, Электрическая проводка, кабел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C9E2654D-ED61-43A3-83D5-CC15C87EE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541" y="5296812"/>
            <a:ext cx="1981200" cy="1319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 descr="Изображение выглядит как машина, инжиниринг, стальной, колес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5563F758-4547-47B9-95A9-EB4C35E54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589" y="5214938"/>
            <a:ext cx="1981200" cy="1319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 descr="Изображение выглядит как стальной, металл, утюг, Алюмини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15B28AE3-DB09-480A-837F-E57BB133D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" y="5214938"/>
            <a:ext cx="1981200" cy="1319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7FD818E-E2E0-48EB-A5B0-ACA1B53135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032" y="1530530"/>
            <a:ext cx="5335589" cy="3555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Изображение выглядит как текст, Шрифт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xmlns="" id="{32AF9E2A-34E4-48E2-A52D-481B00A2FB8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187" y="4148257"/>
            <a:ext cx="2394929" cy="93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4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3.7037E-7 L 1.76133 -0.00046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060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25E-6 1.48148E-6 L 1.80495 0.00069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247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7 -1.48148E-6 L 1.70091 -0.00046 " pathEditMode="relative" rAng="0" ptsTypes="AA">
                                      <p:cBhvr>
                                        <p:cTn id="10" dur="2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039" y="-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91667E-6 -1.48148E-6 L 1.56992 -0.00046 " pathEditMode="relative" rAng="0" ptsTypes="AA">
                                      <p:cBhvr>
                                        <p:cTn id="12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49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</TotalTime>
  <Words>669</Words>
  <Application>Microsoft Office PowerPoint</Application>
  <PresentationFormat>Произвольный</PresentationFormat>
  <Paragraphs>109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47</cp:revision>
  <dcterms:created xsi:type="dcterms:W3CDTF">2025-10-03T05:09:28Z</dcterms:created>
  <dcterms:modified xsi:type="dcterms:W3CDTF">2025-10-22T03:08:22Z</dcterms:modified>
</cp:coreProperties>
</file>