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6" r:id="rId4"/>
    <p:sldId id="258" r:id="rId5"/>
    <p:sldId id="259" r:id="rId6"/>
    <p:sldId id="266" r:id="rId7"/>
    <p:sldId id="265" r:id="rId8"/>
    <p:sldId id="263" r:id="rId9"/>
    <p:sldId id="280" r:id="rId10"/>
    <p:sldId id="269" r:id="rId11"/>
    <p:sldId id="264" r:id="rId12"/>
    <p:sldId id="261" r:id="rId13"/>
    <p:sldId id="267" r:id="rId14"/>
    <p:sldId id="270" r:id="rId15"/>
    <p:sldId id="268" r:id="rId16"/>
    <p:sldId id="275" r:id="rId17"/>
    <p:sldId id="272" r:id="rId18"/>
    <p:sldId id="279" r:id="rId19"/>
    <p:sldId id="273" r:id="rId20"/>
    <p:sldId id="271" r:id="rId21"/>
    <p:sldId id="274" r:id="rId22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9E7800"/>
    <a:srgbClr val="DF6613"/>
    <a:srgbClr val="672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3F418-9376-4B3A-A775-2B0A09BD2F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94EB6-7350-422D-B48E-1E2CAC5456F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Экологичность, отсутствие сварочных аэрозолей</a:t>
          </a:r>
          <a:endParaRPr lang="ru-RU" dirty="0"/>
        </a:p>
      </dgm:t>
    </dgm:pt>
    <dgm:pt modelId="{AE6E5472-355C-4B44-A0C6-E6F0CCC2878A}" type="parTrans" cxnId="{2F2EB955-3779-4190-816E-BF1646227E0C}">
      <dgm:prSet/>
      <dgm:spPr/>
      <dgm:t>
        <a:bodyPr/>
        <a:lstStyle/>
        <a:p>
          <a:endParaRPr lang="ru-RU"/>
        </a:p>
      </dgm:t>
    </dgm:pt>
    <dgm:pt modelId="{2A614991-E10E-4695-AB7A-15A9D159123D}" type="sibTrans" cxnId="{2F2EB955-3779-4190-816E-BF1646227E0C}">
      <dgm:prSet/>
      <dgm:spPr/>
      <dgm:t>
        <a:bodyPr/>
        <a:lstStyle/>
        <a:p>
          <a:endParaRPr lang="ru-RU"/>
        </a:p>
      </dgm:t>
    </dgm:pt>
    <dgm:pt modelId="{824EE7B5-7412-4210-8ABE-9F94629B687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Минимальная зона термического влияния</a:t>
          </a:r>
          <a:endParaRPr lang="ru-RU" dirty="0"/>
        </a:p>
      </dgm:t>
    </dgm:pt>
    <dgm:pt modelId="{A2B9CD81-6F19-4E66-AE75-7A0C1B613A07}" type="parTrans" cxnId="{58513313-CFD0-43B6-A8B8-D02890CB6851}">
      <dgm:prSet/>
      <dgm:spPr/>
      <dgm:t>
        <a:bodyPr/>
        <a:lstStyle/>
        <a:p>
          <a:endParaRPr lang="ru-RU"/>
        </a:p>
      </dgm:t>
    </dgm:pt>
    <dgm:pt modelId="{E8F3EE0B-70A7-44CC-9FA4-256B4E891A53}" type="sibTrans" cxnId="{58513313-CFD0-43B6-A8B8-D02890CB6851}">
      <dgm:prSet/>
      <dgm:spPr/>
      <dgm:t>
        <a:bodyPr/>
        <a:lstStyle/>
        <a:p>
          <a:endParaRPr lang="ru-RU"/>
        </a:p>
      </dgm:t>
    </dgm:pt>
    <dgm:pt modelId="{C91D3CC3-4C91-4B59-B8D1-4B191CE7244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Точность, узкие сварные швы</a:t>
          </a:r>
          <a:endParaRPr lang="ru-RU" dirty="0"/>
        </a:p>
      </dgm:t>
    </dgm:pt>
    <dgm:pt modelId="{A888BD72-2683-423C-808A-07432AB9C56C}" type="parTrans" cxnId="{755B1261-5161-41E0-8B67-3520509B10C1}">
      <dgm:prSet/>
      <dgm:spPr/>
      <dgm:t>
        <a:bodyPr/>
        <a:lstStyle/>
        <a:p>
          <a:endParaRPr lang="ru-RU"/>
        </a:p>
      </dgm:t>
    </dgm:pt>
    <dgm:pt modelId="{D5F734BA-B1C4-439A-BB1C-779AB82F8A40}" type="sibTrans" cxnId="{755B1261-5161-41E0-8B67-3520509B10C1}">
      <dgm:prSet/>
      <dgm:spPr/>
      <dgm:t>
        <a:bodyPr/>
        <a:lstStyle/>
        <a:p>
          <a:endParaRPr lang="ru-RU"/>
        </a:p>
      </dgm:t>
    </dgm:pt>
    <dgm:pt modelId="{48389301-864F-44A5-BFDF-ED4FD92DB2E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Не требуется специальной подготовки кромок</a:t>
          </a:r>
          <a:endParaRPr lang="ru-RU" dirty="0"/>
        </a:p>
      </dgm:t>
    </dgm:pt>
    <dgm:pt modelId="{F4769925-F44A-44FC-BF6F-CB0EAF866D2D}" type="parTrans" cxnId="{8D5F3945-BD80-48F1-88DB-5309FB2C9E2A}">
      <dgm:prSet/>
      <dgm:spPr/>
      <dgm:t>
        <a:bodyPr/>
        <a:lstStyle/>
        <a:p>
          <a:endParaRPr lang="ru-RU"/>
        </a:p>
      </dgm:t>
    </dgm:pt>
    <dgm:pt modelId="{E20FA39D-ED03-45ED-AE06-24C03D28AF31}" type="sibTrans" cxnId="{8D5F3945-BD80-48F1-88DB-5309FB2C9E2A}">
      <dgm:prSet/>
      <dgm:spPr/>
      <dgm:t>
        <a:bodyPr/>
        <a:lstStyle/>
        <a:p>
          <a:endParaRPr lang="ru-RU"/>
        </a:p>
      </dgm:t>
    </dgm:pt>
    <dgm:pt modelId="{4D018749-04BD-44A7-9FDA-176A2AD144A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Бездефектные швы </a:t>
          </a:r>
          <a:endParaRPr lang="ru-RU" dirty="0"/>
        </a:p>
      </dgm:t>
    </dgm:pt>
    <dgm:pt modelId="{F5E87EED-7EBF-4015-9B40-47E8880EC548}" type="parTrans" cxnId="{C791C3B2-76D3-4030-ADA7-420415EBCF73}">
      <dgm:prSet/>
      <dgm:spPr/>
      <dgm:t>
        <a:bodyPr/>
        <a:lstStyle/>
        <a:p>
          <a:endParaRPr lang="ru-RU"/>
        </a:p>
      </dgm:t>
    </dgm:pt>
    <dgm:pt modelId="{F7502164-C8EE-4D08-8524-7C95D7E426BB}" type="sibTrans" cxnId="{C791C3B2-76D3-4030-ADA7-420415EBCF73}">
      <dgm:prSet/>
      <dgm:spPr/>
      <dgm:t>
        <a:bodyPr/>
        <a:lstStyle/>
        <a:p>
          <a:endParaRPr lang="ru-RU"/>
        </a:p>
      </dgm:t>
    </dgm:pt>
    <dgm:pt modelId="{2DA175D4-5866-4178-A1B2-4C0AC6516DF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Высокая скорость процесса</a:t>
          </a:r>
          <a:endParaRPr lang="ru-RU" dirty="0"/>
        </a:p>
      </dgm:t>
    </dgm:pt>
    <dgm:pt modelId="{C559ED20-A986-4D85-9DBB-598C4CE44A2F}" type="parTrans" cxnId="{89CDCD85-0DC5-4D96-839B-8B745A2A1600}">
      <dgm:prSet/>
      <dgm:spPr/>
      <dgm:t>
        <a:bodyPr/>
        <a:lstStyle/>
        <a:p>
          <a:endParaRPr lang="ru-RU"/>
        </a:p>
      </dgm:t>
    </dgm:pt>
    <dgm:pt modelId="{F767B350-2C90-4EE7-A99A-FF469E66A00E}" type="sibTrans" cxnId="{89CDCD85-0DC5-4D96-839B-8B745A2A1600}">
      <dgm:prSet/>
      <dgm:spPr/>
      <dgm:t>
        <a:bodyPr/>
        <a:lstStyle/>
        <a:p>
          <a:endParaRPr lang="ru-RU"/>
        </a:p>
      </dgm:t>
    </dgm:pt>
    <dgm:pt modelId="{90E0C782-5248-4910-B282-18564BA6ED6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Меньшие затраты энергии</a:t>
          </a:r>
          <a:endParaRPr lang="ru-RU" dirty="0"/>
        </a:p>
      </dgm:t>
    </dgm:pt>
    <dgm:pt modelId="{01D66120-A22B-4910-B1AF-946096595C76}" type="parTrans" cxnId="{34F9C700-7471-4CC8-9E44-1EFFE4ECF19F}">
      <dgm:prSet/>
      <dgm:spPr/>
      <dgm:t>
        <a:bodyPr/>
        <a:lstStyle/>
        <a:p>
          <a:endParaRPr lang="ru-RU"/>
        </a:p>
      </dgm:t>
    </dgm:pt>
    <dgm:pt modelId="{F54402A4-9AAD-4A41-BA12-FA15096B8D96}" type="sibTrans" cxnId="{34F9C700-7471-4CC8-9E44-1EFFE4ECF19F}">
      <dgm:prSet/>
      <dgm:spPr/>
      <dgm:t>
        <a:bodyPr/>
        <a:lstStyle/>
        <a:p>
          <a:endParaRPr lang="ru-RU"/>
        </a:p>
      </dgm:t>
    </dgm:pt>
    <dgm:pt modelId="{F2E349C2-7C97-4121-8C7C-DE62065DF88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Низкие остаточные деформации</a:t>
          </a:r>
          <a:endParaRPr lang="ru-RU" dirty="0"/>
        </a:p>
      </dgm:t>
    </dgm:pt>
    <dgm:pt modelId="{AF402382-3BEC-4EB6-BD4D-3FD596261EC9}" type="parTrans" cxnId="{DB1D8F6D-E15E-40CD-84EB-FCFD4BE215DB}">
      <dgm:prSet/>
      <dgm:spPr/>
      <dgm:t>
        <a:bodyPr/>
        <a:lstStyle/>
        <a:p>
          <a:endParaRPr lang="ru-RU"/>
        </a:p>
      </dgm:t>
    </dgm:pt>
    <dgm:pt modelId="{000B3268-76AE-4AC2-B877-6BC97074FA80}" type="sibTrans" cxnId="{DB1D8F6D-E15E-40CD-84EB-FCFD4BE215DB}">
      <dgm:prSet/>
      <dgm:spPr/>
      <dgm:t>
        <a:bodyPr/>
        <a:lstStyle/>
        <a:p>
          <a:endParaRPr lang="ru-RU"/>
        </a:p>
      </dgm:t>
    </dgm:pt>
    <dgm:pt modelId="{892B1918-DD5D-47E1-B248-0ADEE8D528F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Отсутствие влияния человеческого фактора</a:t>
          </a:r>
          <a:endParaRPr lang="ru-RU" dirty="0"/>
        </a:p>
      </dgm:t>
    </dgm:pt>
    <dgm:pt modelId="{1D0F4E22-8EC6-4379-8150-C9E5BC48E48E}" type="parTrans" cxnId="{9EA1F309-0540-4FAA-8E03-818A8683B88C}">
      <dgm:prSet/>
      <dgm:spPr/>
      <dgm:t>
        <a:bodyPr/>
        <a:lstStyle/>
        <a:p>
          <a:endParaRPr lang="ru-RU"/>
        </a:p>
      </dgm:t>
    </dgm:pt>
    <dgm:pt modelId="{ABEFC5E4-2C5A-42B5-8A9A-331CD72DE047}" type="sibTrans" cxnId="{9EA1F309-0540-4FAA-8E03-818A8683B88C}">
      <dgm:prSet/>
      <dgm:spPr/>
      <dgm:t>
        <a:bodyPr/>
        <a:lstStyle/>
        <a:p>
          <a:endParaRPr lang="ru-RU"/>
        </a:p>
      </dgm:t>
    </dgm:pt>
    <dgm:pt modelId="{787387ED-5270-476C-A2A4-30BAEC9C441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Century Gothic" panose="020B0502020202020204" pitchFamily="34" charset="0"/>
            </a:rPr>
            <a:t>Сварка различных материалов</a:t>
          </a:r>
          <a:endParaRPr lang="ru-RU" dirty="0"/>
        </a:p>
      </dgm:t>
    </dgm:pt>
    <dgm:pt modelId="{C0F23BF0-3B14-496F-AD56-A968814D155A}" type="parTrans" cxnId="{94D73476-CB10-443B-A689-3CE30ABC0488}">
      <dgm:prSet/>
      <dgm:spPr/>
      <dgm:t>
        <a:bodyPr/>
        <a:lstStyle/>
        <a:p>
          <a:endParaRPr lang="ru-RU"/>
        </a:p>
      </dgm:t>
    </dgm:pt>
    <dgm:pt modelId="{A0ED238D-C511-452B-941A-6D6175BA6AD0}" type="sibTrans" cxnId="{94D73476-CB10-443B-A689-3CE30ABC0488}">
      <dgm:prSet/>
      <dgm:spPr/>
      <dgm:t>
        <a:bodyPr/>
        <a:lstStyle/>
        <a:p>
          <a:endParaRPr lang="ru-RU"/>
        </a:p>
      </dgm:t>
    </dgm:pt>
    <dgm:pt modelId="{744598B9-19DB-4A96-8DD9-15C9C060029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Прочность</a:t>
          </a:r>
          <a:r>
            <a:rPr lang="ru-RU" sz="2000" kern="1200" dirty="0"/>
            <a:t> </a:t>
          </a: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сварного</a:t>
          </a:r>
          <a:r>
            <a:rPr lang="ru-RU" sz="2000" kern="1200" dirty="0"/>
            <a:t> </a:t>
          </a: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соединения</a:t>
          </a:r>
        </a:p>
      </dgm:t>
    </dgm:pt>
    <dgm:pt modelId="{CDE6F4FD-D729-480E-8139-14515590F300}" type="parTrans" cxnId="{E6C656EC-5176-49C0-A729-2DCD5FE32732}">
      <dgm:prSet/>
      <dgm:spPr/>
      <dgm:t>
        <a:bodyPr/>
        <a:lstStyle/>
        <a:p>
          <a:endParaRPr lang="ru-RU"/>
        </a:p>
      </dgm:t>
    </dgm:pt>
    <dgm:pt modelId="{DC99AB46-9ED0-4F71-810F-C8C3D8D74605}" type="sibTrans" cxnId="{E6C656EC-5176-49C0-A729-2DCD5FE32732}">
      <dgm:prSet/>
      <dgm:spPr/>
      <dgm:t>
        <a:bodyPr/>
        <a:lstStyle/>
        <a:p>
          <a:endParaRPr lang="ru-RU"/>
        </a:p>
      </dgm:t>
    </dgm:pt>
    <dgm:pt modelId="{58516836-E3D3-416F-8A58-0B9002151096}" type="pres">
      <dgm:prSet presAssocID="{7BB3F418-9376-4B3A-A775-2B0A09BD2FF4}" presName="diagram" presStyleCnt="0">
        <dgm:presLayoutVars>
          <dgm:dir/>
          <dgm:resizeHandles val="exact"/>
        </dgm:presLayoutVars>
      </dgm:prSet>
      <dgm:spPr/>
    </dgm:pt>
    <dgm:pt modelId="{AFE3E322-00AE-4F9B-9778-64BED1F2909D}" type="pres">
      <dgm:prSet presAssocID="{37B94EB6-7350-422D-B48E-1E2CAC5456F5}" presName="node" presStyleLbl="node1" presStyleIdx="0" presStyleCnt="11" custLinFactNeighborX="1075" custLinFactNeighborY="2604">
        <dgm:presLayoutVars>
          <dgm:bulletEnabled val="1"/>
        </dgm:presLayoutVars>
      </dgm:prSet>
      <dgm:spPr/>
    </dgm:pt>
    <dgm:pt modelId="{CFC60016-FE0F-4941-ACF5-6BABCF4CFB02}" type="pres">
      <dgm:prSet presAssocID="{2A614991-E10E-4695-AB7A-15A9D159123D}" presName="sibTrans" presStyleCnt="0"/>
      <dgm:spPr/>
    </dgm:pt>
    <dgm:pt modelId="{04A9C42C-A294-4DFB-8FDB-3D1511C04460}" type="pres">
      <dgm:prSet presAssocID="{824EE7B5-7412-4210-8ABE-9F94629B687C}" presName="node" presStyleLbl="node1" presStyleIdx="1" presStyleCnt="11">
        <dgm:presLayoutVars>
          <dgm:bulletEnabled val="1"/>
        </dgm:presLayoutVars>
      </dgm:prSet>
      <dgm:spPr/>
    </dgm:pt>
    <dgm:pt modelId="{9E4F59E9-B30B-4F7E-83CD-C8B0041DFADB}" type="pres">
      <dgm:prSet presAssocID="{E8F3EE0B-70A7-44CC-9FA4-256B4E891A53}" presName="sibTrans" presStyleCnt="0"/>
      <dgm:spPr/>
    </dgm:pt>
    <dgm:pt modelId="{26969281-997B-42BB-8524-A6A8570306A2}" type="pres">
      <dgm:prSet presAssocID="{C91D3CC3-4C91-4B59-B8D1-4B191CE7244C}" presName="node" presStyleLbl="node1" presStyleIdx="2" presStyleCnt="11">
        <dgm:presLayoutVars>
          <dgm:bulletEnabled val="1"/>
        </dgm:presLayoutVars>
      </dgm:prSet>
      <dgm:spPr/>
    </dgm:pt>
    <dgm:pt modelId="{4A8E63CC-A73E-4B40-9051-9320E34CB618}" type="pres">
      <dgm:prSet presAssocID="{D5F734BA-B1C4-439A-BB1C-779AB82F8A40}" presName="sibTrans" presStyleCnt="0"/>
      <dgm:spPr/>
    </dgm:pt>
    <dgm:pt modelId="{5D7CFD56-F5E7-4E2A-A6FA-284441CABC16}" type="pres">
      <dgm:prSet presAssocID="{48389301-864F-44A5-BFDF-ED4FD92DB2EB}" presName="node" presStyleLbl="node1" presStyleIdx="3" presStyleCnt="11">
        <dgm:presLayoutVars>
          <dgm:bulletEnabled val="1"/>
        </dgm:presLayoutVars>
      </dgm:prSet>
      <dgm:spPr/>
    </dgm:pt>
    <dgm:pt modelId="{AEC66A42-068A-406D-BD39-E6BBBAC85F61}" type="pres">
      <dgm:prSet presAssocID="{E20FA39D-ED03-45ED-AE06-24C03D28AF31}" presName="sibTrans" presStyleCnt="0"/>
      <dgm:spPr/>
    </dgm:pt>
    <dgm:pt modelId="{04F03012-2208-4334-AA7B-B730FB30C824}" type="pres">
      <dgm:prSet presAssocID="{4D018749-04BD-44A7-9FDA-176A2AD144AE}" presName="node" presStyleLbl="node1" presStyleIdx="4" presStyleCnt="11">
        <dgm:presLayoutVars>
          <dgm:bulletEnabled val="1"/>
        </dgm:presLayoutVars>
      </dgm:prSet>
      <dgm:spPr/>
    </dgm:pt>
    <dgm:pt modelId="{DBA13945-9073-45FF-B50C-7988607AF74E}" type="pres">
      <dgm:prSet presAssocID="{F7502164-C8EE-4D08-8524-7C95D7E426BB}" presName="sibTrans" presStyleCnt="0"/>
      <dgm:spPr/>
    </dgm:pt>
    <dgm:pt modelId="{406CC682-C118-42E0-A374-260E8EB3F659}" type="pres">
      <dgm:prSet presAssocID="{2DA175D4-5866-4178-A1B2-4C0AC6516DFF}" presName="node" presStyleLbl="node1" presStyleIdx="5" presStyleCnt="11">
        <dgm:presLayoutVars>
          <dgm:bulletEnabled val="1"/>
        </dgm:presLayoutVars>
      </dgm:prSet>
      <dgm:spPr/>
    </dgm:pt>
    <dgm:pt modelId="{2B92AE7C-B192-4C5F-8192-16A4A374C555}" type="pres">
      <dgm:prSet presAssocID="{F767B350-2C90-4EE7-A99A-FF469E66A00E}" presName="sibTrans" presStyleCnt="0"/>
      <dgm:spPr/>
    </dgm:pt>
    <dgm:pt modelId="{F7F6EECA-93FF-49A1-934B-8CA1B92D4C9E}" type="pres">
      <dgm:prSet presAssocID="{90E0C782-5248-4910-B282-18564BA6ED62}" presName="node" presStyleLbl="node1" presStyleIdx="6" presStyleCnt="11">
        <dgm:presLayoutVars>
          <dgm:bulletEnabled val="1"/>
        </dgm:presLayoutVars>
      </dgm:prSet>
      <dgm:spPr/>
    </dgm:pt>
    <dgm:pt modelId="{57DD080D-0689-4D12-A6C1-D12490D760B6}" type="pres">
      <dgm:prSet presAssocID="{F54402A4-9AAD-4A41-BA12-FA15096B8D96}" presName="sibTrans" presStyleCnt="0"/>
      <dgm:spPr/>
    </dgm:pt>
    <dgm:pt modelId="{38D07667-2F43-4D3F-8D35-2632D9299EFE}" type="pres">
      <dgm:prSet presAssocID="{F2E349C2-7C97-4121-8C7C-DE62065DF88E}" presName="node" presStyleLbl="node1" presStyleIdx="7" presStyleCnt="11">
        <dgm:presLayoutVars>
          <dgm:bulletEnabled val="1"/>
        </dgm:presLayoutVars>
      </dgm:prSet>
      <dgm:spPr/>
    </dgm:pt>
    <dgm:pt modelId="{46C97ECD-A761-40DB-A1C0-3F32088BE42D}" type="pres">
      <dgm:prSet presAssocID="{000B3268-76AE-4AC2-B877-6BC97074FA80}" presName="sibTrans" presStyleCnt="0"/>
      <dgm:spPr/>
    </dgm:pt>
    <dgm:pt modelId="{1A018B1D-9524-4CBC-970E-899926CF2292}" type="pres">
      <dgm:prSet presAssocID="{892B1918-DD5D-47E1-B248-0ADEE8D528FE}" presName="node" presStyleLbl="node1" presStyleIdx="8" presStyleCnt="11">
        <dgm:presLayoutVars>
          <dgm:bulletEnabled val="1"/>
        </dgm:presLayoutVars>
      </dgm:prSet>
      <dgm:spPr/>
    </dgm:pt>
    <dgm:pt modelId="{699B922A-55F9-4284-9AB1-A8A3AF777BBA}" type="pres">
      <dgm:prSet presAssocID="{ABEFC5E4-2C5A-42B5-8A9A-331CD72DE047}" presName="sibTrans" presStyleCnt="0"/>
      <dgm:spPr/>
    </dgm:pt>
    <dgm:pt modelId="{F89D6BC0-12D6-4755-A89A-F9458B9F494A}" type="pres">
      <dgm:prSet presAssocID="{787387ED-5270-476C-A2A4-30BAEC9C4414}" presName="node" presStyleLbl="node1" presStyleIdx="9" presStyleCnt="11">
        <dgm:presLayoutVars>
          <dgm:bulletEnabled val="1"/>
        </dgm:presLayoutVars>
      </dgm:prSet>
      <dgm:spPr/>
    </dgm:pt>
    <dgm:pt modelId="{22B5E2D1-3569-4078-B1B3-C963A7E88634}" type="pres">
      <dgm:prSet presAssocID="{A0ED238D-C511-452B-941A-6D6175BA6AD0}" presName="sibTrans" presStyleCnt="0"/>
      <dgm:spPr/>
    </dgm:pt>
    <dgm:pt modelId="{3560CDB6-9E4A-4887-A9D6-F9EEEDA2ECDA}" type="pres">
      <dgm:prSet presAssocID="{744598B9-19DB-4A96-8DD9-15C9C060029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4F9C700-7471-4CC8-9E44-1EFFE4ECF19F}" srcId="{7BB3F418-9376-4B3A-A775-2B0A09BD2FF4}" destId="{90E0C782-5248-4910-B282-18564BA6ED62}" srcOrd="6" destOrd="0" parTransId="{01D66120-A22B-4910-B1AF-946096595C76}" sibTransId="{F54402A4-9AAD-4A41-BA12-FA15096B8D96}"/>
    <dgm:cxn modelId="{9EA1F309-0540-4FAA-8E03-818A8683B88C}" srcId="{7BB3F418-9376-4B3A-A775-2B0A09BD2FF4}" destId="{892B1918-DD5D-47E1-B248-0ADEE8D528FE}" srcOrd="8" destOrd="0" parTransId="{1D0F4E22-8EC6-4379-8150-C9E5BC48E48E}" sibTransId="{ABEFC5E4-2C5A-42B5-8A9A-331CD72DE047}"/>
    <dgm:cxn modelId="{58513313-CFD0-43B6-A8B8-D02890CB6851}" srcId="{7BB3F418-9376-4B3A-A775-2B0A09BD2FF4}" destId="{824EE7B5-7412-4210-8ABE-9F94629B687C}" srcOrd="1" destOrd="0" parTransId="{A2B9CD81-6F19-4E66-AE75-7A0C1B613A07}" sibTransId="{E8F3EE0B-70A7-44CC-9FA4-256B4E891A53}"/>
    <dgm:cxn modelId="{44CCDB13-DCE8-46AB-BB68-AD18E8D14C51}" type="presOf" srcId="{37B94EB6-7350-422D-B48E-1E2CAC5456F5}" destId="{AFE3E322-00AE-4F9B-9778-64BED1F2909D}" srcOrd="0" destOrd="0" presId="urn:microsoft.com/office/officeart/2005/8/layout/default"/>
    <dgm:cxn modelId="{3786473E-DF05-453F-9789-BA6B0460F51D}" type="presOf" srcId="{892B1918-DD5D-47E1-B248-0ADEE8D528FE}" destId="{1A018B1D-9524-4CBC-970E-899926CF2292}" srcOrd="0" destOrd="0" presId="urn:microsoft.com/office/officeart/2005/8/layout/default"/>
    <dgm:cxn modelId="{2A75DF5F-EE31-4EC8-A743-032C669F1A64}" type="presOf" srcId="{C91D3CC3-4C91-4B59-B8D1-4B191CE7244C}" destId="{26969281-997B-42BB-8524-A6A8570306A2}" srcOrd="0" destOrd="0" presId="urn:microsoft.com/office/officeart/2005/8/layout/default"/>
    <dgm:cxn modelId="{755B1261-5161-41E0-8B67-3520509B10C1}" srcId="{7BB3F418-9376-4B3A-A775-2B0A09BD2FF4}" destId="{C91D3CC3-4C91-4B59-B8D1-4B191CE7244C}" srcOrd="2" destOrd="0" parTransId="{A888BD72-2683-423C-808A-07432AB9C56C}" sibTransId="{D5F734BA-B1C4-439A-BB1C-779AB82F8A40}"/>
    <dgm:cxn modelId="{8D5F3945-BD80-48F1-88DB-5309FB2C9E2A}" srcId="{7BB3F418-9376-4B3A-A775-2B0A09BD2FF4}" destId="{48389301-864F-44A5-BFDF-ED4FD92DB2EB}" srcOrd="3" destOrd="0" parTransId="{F4769925-F44A-44FC-BF6F-CB0EAF866D2D}" sibTransId="{E20FA39D-ED03-45ED-AE06-24C03D28AF31}"/>
    <dgm:cxn modelId="{437C156B-16EE-4B64-81CF-F9D4BFFB7C65}" type="presOf" srcId="{787387ED-5270-476C-A2A4-30BAEC9C4414}" destId="{F89D6BC0-12D6-4755-A89A-F9458B9F494A}" srcOrd="0" destOrd="0" presId="urn:microsoft.com/office/officeart/2005/8/layout/default"/>
    <dgm:cxn modelId="{DB1D8F6D-E15E-40CD-84EB-FCFD4BE215DB}" srcId="{7BB3F418-9376-4B3A-A775-2B0A09BD2FF4}" destId="{F2E349C2-7C97-4121-8C7C-DE62065DF88E}" srcOrd="7" destOrd="0" parTransId="{AF402382-3BEC-4EB6-BD4D-3FD596261EC9}" sibTransId="{000B3268-76AE-4AC2-B877-6BC97074FA80}"/>
    <dgm:cxn modelId="{E061FE70-0431-42FC-B70C-F193ACB22659}" type="presOf" srcId="{48389301-864F-44A5-BFDF-ED4FD92DB2EB}" destId="{5D7CFD56-F5E7-4E2A-A6FA-284441CABC16}" srcOrd="0" destOrd="0" presId="urn:microsoft.com/office/officeart/2005/8/layout/default"/>
    <dgm:cxn modelId="{AB6F0772-F362-4756-9354-4FCD9AAA8CB5}" type="presOf" srcId="{90E0C782-5248-4910-B282-18564BA6ED62}" destId="{F7F6EECA-93FF-49A1-934B-8CA1B92D4C9E}" srcOrd="0" destOrd="0" presId="urn:microsoft.com/office/officeart/2005/8/layout/default"/>
    <dgm:cxn modelId="{2F2EB955-3779-4190-816E-BF1646227E0C}" srcId="{7BB3F418-9376-4B3A-A775-2B0A09BD2FF4}" destId="{37B94EB6-7350-422D-B48E-1E2CAC5456F5}" srcOrd="0" destOrd="0" parTransId="{AE6E5472-355C-4B44-A0C6-E6F0CCC2878A}" sibTransId="{2A614991-E10E-4695-AB7A-15A9D159123D}"/>
    <dgm:cxn modelId="{94D73476-CB10-443B-A689-3CE30ABC0488}" srcId="{7BB3F418-9376-4B3A-A775-2B0A09BD2FF4}" destId="{787387ED-5270-476C-A2A4-30BAEC9C4414}" srcOrd="9" destOrd="0" parTransId="{C0F23BF0-3B14-496F-AD56-A968814D155A}" sibTransId="{A0ED238D-C511-452B-941A-6D6175BA6AD0}"/>
    <dgm:cxn modelId="{AFEE8E76-0F8D-4928-96E6-44E6D5D8E4B3}" type="presOf" srcId="{7BB3F418-9376-4B3A-A775-2B0A09BD2FF4}" destId="{58516836-E3D3-416F-8A58-0B9002151096}" srcOrd="0" destOrd="0" presId="urn:microsoft.com/office/officeart/2005/8/layout/default"/>
    <dgm:cxn modelId="{3FFEF677-CB2F-480D-9AFA-6B97A9F029F4}" type="presOf" srcId="{824EE7B5-7412-4210-8ABE-9F94629B687C}" destId="{04A9C42C-A294-4DFB-8FDB-3D1511C04460}" srcOrd="0" destOrd="0" presId="urn:microsoft.com/office/officeart/2005/8/layout/default"/>
    <dgm:cxn modelId="{89CDCD85-0DC5-4D96-839B-8B745A2A1600}" srcId="{7BB3F418-9376-4B3A-A775-2B0A09BD2FF4}" destId="{2DA175D4-5866-4178-A1B2-4C0AC6516DFF}" srcOrd="5" destOrd="0" parTransId="{C559ED20-A986-4D85-9DBB-598C4CE44A2F}" sibTransId="{F767B350-2C90-4EE7-A99A-FF469E66A00E}"/>
    <dgm:cxn modelId="{C791C3B2-76D3-4030-ADA7-420415EBCF73}" srcId="{7BB3F418-9376-4B3A-A775-2B0A09BD2FF4}" destId="{4D018749-04BD-44A7-9FDA-176A2AD144AE}" srcOrd="4" destOrd="0" parTransId="{F5E87EED-7EBF-4015-9B40-47E8880EC548}" sibTransId="{F7502164-C8EE-4D08-8524-7C95D7E426BB}"/>
    <dgm:cxn modelId="{C6AE8CB6-A5D8-405A-A15B-54BA7BC22624}" type="presOf" srcId="{744598B9-19DB-4A96-8DD9-15C9C060029F}" destId="{3560CDB6-9E4A-4887-A9D6-F9EEEDA2ECDA}" srcOrd="0" destOrd="0" presId="urn:microsoft.com/office/officeart/2005/8/layout/default"/>
    <dgm:cxn modelId="{97D2BEB6-AE08-45B0-A862-40B3C27FDBD7}" type="presOf" srcId="{F2E349C2-7C97-4121-8C7C-DE62065DF88E}" destId="{38D07667-2F43-4D3F-8D35-2632D9299EFE}" srcOrd="0" destOrd="0" presId="urn:microsoft.com/office/officeart/2005/8/layout/default"/>
    <dgm:cxn modelId="{BBC62CC2-9981-4D78-8D4D-DFBD4CD26DA8}" type="presOf" srcId="{4D018749-04BD-44A7-9FDA-176A2AD144AE}" destId="{04F03012-2208-4334-AA7B-B730FB30C824}" srcOrd="0" destOrd="0" presId="urn:microsoft.com/office/officeart/2005/8/layout/default"/>
    <dgm:cxn modelId="{DE336AC6-59CC-44F4-9953-0508B2CC4395}" type="presOf" srcId="{2DA175D4-5866-4178-A1B2-4C0AC6516DFF}" destId="{406CC682-C118-42E0-A374-260E8EB3F659}" srcOrd="0" destOrd="0" presId="urn:microsoft.com/office/officeart/2005/8/layout/default"/>
    <dgm:cxn modelId="{E6C656EC-5176-49C0-A729-2DCD5FE32732}" srcId="{7BB3F418-9376-4B3A-A775-2B0A09BD2FF4}" destId="{744598B9-19DB-4A96-8DD9-15C9C060029F}" srcOrd="10" destOrd="0" parTransId="{CDE6F4FD-D729-480E-8139-14515590F300}" sibTransId="{DC99AB46-9ED0-4F71-810F-C8C3D8D74605}"/>
    <dgm:cxn modelId="{B914B527-41A0-493F-8DD0-EEAD3CC7B68B}" type="presParOf" srcId="{58516836-E3D3-416F-8A58-0B9002151096}" destId="{AFE3E322-00AE-4F9B-9778-64BED1F2909D}" srcOrd="0" destOrd="0" presId="urn:microsoft.com/office/officeart/2005/8/layout/default"/>
    <dgm:cxn modelId="{76EF6E4D-5440-4417-B612-A72D6336C70C}" type="presParOf" srcId="{58516836-E3D3-416F-8A58-0B9002151096}" destId="{CFC60016-FE0F-4941-ACF5-6BABCF4CFB02}" srcOrd="1" destOrd="0" presId="urn:microsoft.com/office/officeart/2005/8/layout/default"/>
    <dgm:cxn modelId="{66A08FB6-AC26-425B-A8B7-DB7D2981F4B0}" type="presParOf" srcId="{58516836-E3D3-416F-8A58-0B9002151096}" destId="{04A9C42C-A294-4DFB-8FDB-3D1511C04460}" srcOrd="2" destOrd="0" presId="urn:microsoft.com/office/officeart/2005/8/layout/default"/>
    <dgm:cxn modelId="{B7AAFBE0-10C1-4BBD-AC01-503E39618425}" type="presParOf" srcId="{58516836-E3D3-416F-8A58-0B9002151096}" destId="{9E4F59E9-B30B-4F7E-83CD-C8B0041DFADB}" srcOrd="3" destOrd="0" presId="urn:microsoft.com/office/officeart/2005/8/layout/default"/>
    <dgm:cxn modelId="{4B001F99-F761-4645-BF14-1866E17B94D3}" type="presParOf" srcId="{58516836-E3D3-416F-8A58-0B9002151096}" destId="{26969281-997B-42BB-8524-A6A8570306A2}" srcOrd="4" destOrd="0" presId="urn:microsoft.com/office/officeart/2005/8/layout/default"/>
    <dgm:cxn modelId="{C5BA02E8-F043-4C0A-8FA7-FAD8ED640074}" type="presParOf" srcId="{58516836-E3D3-416F-8A58-0B9002151096}" destId="{4A8E63CC-A73E-4B40-9051-9320E34CB618}" srcOrd="5" destOrd="0" presId="urn:microsoft.com/office/officeart/2005/8/layout/default"/>
    <dgm:cxn modelId="{B915C9AB-6759-4C2C-AEDD-6F1767FC1A3F}" type="presParOf" srcId="{58516836-E3D3-416F-8A58-0B9002151096}" destId="{5D7CFD56-F5E7-4E2A-A6FA-284441CABC16}" srcOrd="6" destOrd="0" presId="urn:microsoft.com/office/officeart/2005/8/layout/default"/>
    <dgm:cxn modelId="{DAD33B6D-7550-4B81-A69D-D0612863E5E3}" type="presParOf" srcId="{58516836-E3D3-416F-8A58-0B9002151096}" destId="{AEC66A42-068A-406D-BD39-E6BBBAC85F61}" srcOrd="7" destOrd="0" presId="urn:microsoft.com/office/officeart/2005/8/layout/default"/>
    <dgm:cxn modelId="{776EC70F-F84F-4E5D-AFF4-AD9ACABB5E34}" type="presParOf" srcId="{58516836-E3D3-416F-8A58-0B9002151096}" destId="{04F03012-2208-4334-AA7B-B730FB30C824}" srcOrd="8" destOrd="0" presId="urn:microsoft.com/office/officeart/2005/8/layout/default"/>
    <dgm:cxn modelId="{615CC12F-2A3A-44E5-AFEF-E30CF1F13136}" type="presParOf" srcId="{58516836-E3D3-416F-8A58-0B9002151096}" destId="{DBA13945-9073-45FF-B50C-7988607AF74E}" srcOrd="9" destOrd="0" presId="urn:microsoft.com/office/officeart/2005/8/layout/default"/>
    <dgm:cxn modelId="{E9B380A0-7335-46A7-9FA5-64B79A32F21F}" type="presParOf" srcId="{58516836-E3D3-416F-8A58-0B9002151096}" destId="{406CC682-C118-42E0-A374-260E8EB3F659}" srcOrd="10" destOrd="0" presId="urn:microsoft.com/office/officeart/2005/8/layout/default"/>
    <dgm:cxn modelId="{305B9F15-DB8C-48F8-A30F-DD22BBEE3CF2}" type="presParOf" srcId="{58516836-E3D3-416F-8A58-0B9002151096}" destId="{2B92AE7C-B192-4C5F-8192-16A4A374C555}" srcOrd="11" destOrd="0" presId="urn:microsoft.com/office/officeart/2005/8/layout/default"/>
    <dgm:cxn modelId="{CB2EA51C-8CCE-4C1A-99E4-C7BE87224617}" type="presParOf" srcId="{58516836-E3D3-416F-8A58-0B9002151096}" destId="{F7F6EECA-93FF-49A1-934B-8CA1B92D4C9E}" srcOrd="12" destOrd="0" presId="urn:microsoft.com/office/officeart/2005/8/layout/default"/>
    <dgm:cxn modelId="{9423C7B6-BDFC-4342-9D3E-F068B86D558A}" type="presParOf" srcId="{58516836-E3D3-416F-8A58-0B9002151096}" destId="{57DD080D-0689-4D12-A6C1-D12490D760B6}" srcOrd="13" destOrd="0" presId="urn:microsoft.com/office/officeart/2005/8/layout/default"/>
    <dgm:cxn modelId="{6365D30B-2597-45EF-B80F-7D5089743D21}" type="presParOf" srcId="{58516836-E3D3-416F-8A58-0B9002151096}" destId="{38D07667-2F43-4D3F-8D35-2632D9299EFE}" srcOrd="14" destOrd="0" presId="urn:microsoft.com/office/officeart/2005/8/layout/default"/>
    <dgm:cxn modelId="{0D95006A-EB67-419E-9F00-304BA71DDE94}" type="presParOf" srcId="{58516836-E3D3-416F-8A58-0B9002151096}" destId="{46C97ECD-A761-40DB-A1C0-3F32088BE42D}" srcOrd="15" destOrd="0" presId="urn:microsoft.com/office/officeart/2005/8/layout/default"/>
    <dgm:cxn modelId="{E1ECEDC1-14BD-4464-8ADC-39312D5FD36E}" type="presParOf" srcId="{58516836-E3D3-416F-8A58-0B9002151096}" destId="{1A018B1D-9524-4CBC-970E-899926CF2292}" srcOrd="16" destOrd="0" presId="urn:microsoft.com/office/officeart/2005/8/layout/default"/>
    <dgm:cxn modelId="{91E912F8-8E5B-40CC-900C-12A4F73522C4}" type="presParOf" srcId="{58516836-E3D3-416F-8A58-0B9002151096}" destId="{699B922A-55F9-4284-9AB1-A8A3AF777BBA}" srcOrd="17" destOrd="0" presId="urn:microsoft.com/office/officeart/2005/8/layout/default"/>
    <dgm:cxn modelId="{44CB8E97-D5B3-4D97-90FE-414D5A328D44}" type="presParOf" srcId="{58516836-E3D3-416F-8A58-0B9002151096}" destId="{F89D6BC0-12D6-4755-A89A-F9458B9F494A}" srcOrd="18" destOrd="0" presId="urn:microsoft.com/office/officeart/2005/8/layout/default"/>
    <dgm:cxn modelId="{AABF0EEC-2A54-4469-9709-D5B582E89FCD}" type="presParOf" srcId="{58516836-E3D3-416F-8A58-0B9002151096}" destId="{22B5E2D1-3569-4078-B1B3-C963A7E88634}" srcOrd="19" destOrd="0" presId="urn:microsoft.com/office/officeart/2005/8/layout/default"/>
    <dgm:cxn modelId="{7B040B50-5E51-4C16-9859-7069E9E72A90}" type="presParOf" srcId="{58516836-E3D3-416F-8A58-0B9002151096}" destId="{3560CDB6-9E4A-4887-A9D6-F9EEEDA2ECD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3E322-00AE-4F9B-9778-64BED1F2909D}">
      <dsp:nvSpPr>
        <dsp:cNvPr id="0" name=""/>
        <dsp:cNvSpPr/>
      </dsp:nvSpPr>
      <dsp:spPr>
        <a:xfrm>
          <a:off x="26021" y="562404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Экологичность, отсутствие сварочных аэрозолей</a:t>
          </a:r>
          <a:endParaRPr lang="ru-RU" sz="2000" kern="1200" dirty="0"/>
        </a:p>
      </dsp:txBody>
      <dsp:txXfrm>
        <a:off x="26021" y="562404"/>
        <a:ext cx="2166590" cy="1299954"/>
      </dsp:txXfrm>
    </dsp:sp>
    <dsp:sp modelId="{04A9C42C-A294-4DFB-8FDB-3D1511C04460}">
      <dsp:nvSpPr>
        <dsp:cNvPr id="0" name=""/>
        <dsp:cNvSpPr/>
      </dsp:nvSpPr>
      <dsp:spPr>
        <a:xfrm>
          <a:off x="2385980" y="528553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Минимальная зона термического влияния</a:t>
          </a:r>
          <a:endParaRPr lang="ru-RU" sz="2000" kern="1200" dirty="0"/>
        </a:p>
      </dsp:txBody>
      <dsp:txXfrm>
        <a:off x="2385980" y="528553"/>
        <a:ext cx="2166590" cy="1299954"/>
      </dsp:txXfrm>
    </dsp:sp>
    <dsp:sp modelId="{26969281-997B-42BB-8524-A6A8570306A2}">
      <dsp:nvSpPr>
        <dsp:cNvPr id="0" name=""/>
        <dsp:cNvSpPr/>
      </dsp:nvSpPr>
      <dsp:spPr>
        <a:xfrm>
          <a:off x="4769229" y="528553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Точность, узкие сварные швы</a:t>
          </a:r>
          <a:endParaRPr lang="ru-RU" sz="2000" kern="1200" dirty="0"/>
        </a:p>
      </dsp:txBody>
      <dsp:txXfrm>
        <a:off x="4769229" y="528553"/>
        <a:ext cx="2166590" cy="1299954"/>
      </dsp:txXfrm>
    </dsp:sp>
    <dsp:sp modelId="{5D7CFD56-F5E7-4E2A-A6FA-284441CABC16}">
      <dsp:nvSpPr>
        <dsp:cNvPr id="0" name=""/>
        <dsp:cNvSpPr/>
      </dsp:nvSpPr>
      <dsp:spPr>
        <a:xfrm>
          <a:off x="7152478" y="528553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Не требуется специальной подготовки кромок</a:t>
          </a:r>
          <a:endParaRPr lang="ru-RU" sz="2000" kern="1200" dirty="0"/>
        </a:p>
      </dsp:txBody>
      <dsp:txXfrm>
        <a:off x="7152478" y="528553"/>
        <a:ext cx="2166590" cy="1299954"/>
      </dsp:txXfrm>
    </dsp:sp>
    <dsp:sp modelId="{04F03012-2208-4334-AA7B-B730FB30C824}">
      <dsp:nvSpPr>
        <dsp:cNvPr id="0" name=""/>
        <dsp:cNvSpPr/>
      </dsp:nvSpPr>
      <dsp:spPr>
        <a:xfrm>
          <a:off x="2730" y="2045166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Бездефектные швы </a:t>
          </a:r>
          <a:endParaRPr lang="ru-RU" sz="2000" kern="1200" dirty="0"/>
        </a:p>
      </dsp:txBody>
      <dsp:txXfrm>
        <a:off x="2730" y="2045166"/>
        <a:ext cx="2166590" cy="1299954"/>
      </dsp:txXfrm>
    </dsp:sp>
    <dsp:sp modelId="{406CC682-C118-42E0-A374-260E8EB3F659}">
      <dsp:nvSpPr>
        <dsp:cNvPr id="0" name=""/>
        <dsp:cNvSpPr/>
      </dsp:nvSpPr>
      <dsp:spPr>
        <a:xfrm>
          <a:off x="2385980" y="2045166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Высокая скорость процесса</a:t>
          </a:r>
          <a:endParaRPr lang="ru-RU" sz="2000" kern="1200" dirty="0"/>
        </a:p>
      </dsp:txBody>
      <dsp:txXfrm>
        <a:off x="2385980" y="2045166"/>
        <a:ext cx="2166590" cy="1299954"/>
      </dsp:txXfrm>
    </dsp:sp>
    <dsp:sp modelId="{F7F6EECA-93FF-49A1-934B-8CA1B92D4C9E}">
      <dsp:nvSpPr>
        <dsp:cNvPr id="0" name=""/>
        <dsp:cNvSpPr/>
      </dsp:nvSpPr>
      <dsp:spPr>
        <a:xfrm>
          <a:off x="4769229" y="2045166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Меньшие затраты энергии</a:t>
          </a:r>
          <a:endParaRPr lang="ru-RU" sz="2000" kern="1200" dirty="0"/>
        </a:p>
      </dsp:txBody>
      <dsp:txXfrm>
        <a:off x="4769229" y="2045166"/>
        <a:ext cx="2166590" cy="1299954"/>
      </dsp:txXfrm>
    </dsp:sp>
    <dsp:sp modelId="{38D07667-2F43-4D3F-8D35-2632D9299EFE}">
      <dsp:nvSpPr>
        <dsp:cNvPr id="0" name=""/>
        <dsp:cNvSpPr/>
      </dsp:nvSpPr>
      <dsp:spPr>
        <a:xfrm>
          <a:off x="7152478" y="2045166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Низкие остаточные деформации</a:t>
          </a:r>
          <a:endParaRPr lang="ru-RU" sz="2000" kern="1200" dirty="0"/>
        </a:p>
      </dsp:txBody>
      <dsp:txXfrm>
        <a:off x="7152478" y="2045166"/>
        <a:ext cx="2166590" cy="1299954"/>
      </dsp:txXfrm>
    </dsp:sp>
    <dsp:sp modelId="{1A018B1D-9524-4CBC-970E-899926CF2292}">
      <dsp:nvSpPr>
        <dsp:cNvPr id="0" name=""/>
        <dsp:cNvSpPr/>
      </dsp:nvSpPr>
      <dsp:spPr>
        <a:xfrm>
          <a:off x="1194355" y="3561779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Отсутствие влияния человеческого фактора</a:t>
          </a:r>
          <a:endParaRPr lang="ru-RU" sz="2000" kern="1200" dirty="0"/>
        </a:p>
      </dsp:txBody>
      <dsp:txXfrm>
        <a:off x="1194355" y="3561779"/>
        <a:ext cx="2166590" cy="1299954"/>
      </dsp:txXfrm>
    </dsp:sp>
    <dsp:sp modelId="{F89D6BC0-12D6-4755-A89A-F9458B9F494A}">
      <dsp:nvSpPr>
        <dsp:cNvPr id="0" name=""/>
        <dsp:cNvSpPr/>
      </dsp:nvSpPr>
      <dsp:spPr>
        <a:xfrm>
          <a:off x="3577604" y="3561779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Сварка различных материалов</a:t>
          </a:r>
          <a:endParaRPr lang="ru-RU" sz="2000" kern="1200" dirty="0"/>
        </a:p>
      </dsp:txBody>
      <dsp:txXfrm>
        <a:off x="3577604" y="3561779"/>
        <a:ext cx="2166590" cy="1299954"/>
      </dsp:txXfrm>
    </dsp:sp>
    <dsp:sp modelId="{3560CDB6-9E4A-4887-A9D6-F9EEEDA2ECDA}">
      <dsp:nvSpPr>
        <dsp:cNvPr id="0" name=""/>
        <dsp:cNvSpPr/>
      </dsp:nvSpPr>
      <dsp:spPr>
        <a:xfrm>
          <a:off x="5960854" y="3561779"/>
          <a:ext cx="2166590" cy="1299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Прочность</a:t>
          </a:r>
          <a:r>
            <a:rPr lang="ru-RU" sz="2000" kern="1200" dirty="0"/>
            <a:t> </a:t>
          </a: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сварного</a:t>
          </a:r>
          <a:r>
            <a:rPr lang="ru-RU" sz="2000" kern="1200" dirty="0"/>
            <a:t> </a:t>
          </a:r>
          <a:r>
            <a:rPr lang="ru-RU" sz="20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соединения</a:t>
          </a:r>
        </a:p>
      </dsp:txBody>
      <dsp:txXfrm>
        <a:off x="5960854" y="3561779"/>
        <a:ext cx="2166590" cy="129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9AD2-459D-4088-892B-979CA5EB9327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2F9C2-AFF8-4B3E-89A6-9757658D0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Оказание услуг</a:t>
            </a:r>
            <a:r>
              <a:rPr lang="ru-RU" baseline="0" dirty="0"/>
              <a:t> для своего позиционирования, аттестация, сертификация, обучение, оценка квалификации. А не обязательная аттестация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2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3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6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7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1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8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Задавайте вопросы, на чужие отвечаем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ОПО и не</a:t>
            </a:r>
            <a:r>
              <a:rPr lang="ru-RU" baseline="0" dirty="0"/>
              <a:t> ОПО. </a:t>
            </a:r>
            <a:r>
              <a:rPr lang="ru-RU" dirty="0" err="1"/>
              <a:t>Госзакупки</a:t>
            </a:r>
            <a:r>
              <a:rPr lang="ru-RU" dirty="0"/>
              <a:t>. У организаций есть оборудование, которое не используется,</a:t>
            </a:r>
            <a:r>
              <a:rPr lang="ru-RU" baseline="0" dirty="0"/>
              <a:t> нет кадров подготовленных и 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5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Оказание услуг</a:t>
            </a:r>
            <a:r>
              <a:rPr lang="ru-RU" baseline="0" dirty="0"/>
              <a:t> для своего позиционирования, аттестация, сертификация, обучение, оценка квалификации. А не обязательная аттестация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7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0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5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Отработка</a:t>
            </a:r>
            <a:r>
              <a:rPr lang="ru-RU" baseline="0" dirty="0"/>
              <a:t> 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3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</a:t>
            </a:r>
            <a:r>
              <a:rPr lang="ru-RU" baseline="0" dirty="0"/>
              <a:t> СТ </a:t>
            </a:r>
            <a:r>
              <a:rPr lang="ru-RU" baseline="0"/>
              <a:t>есть аттестации, 2024 – 37, 2023 - 30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5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F9C2-AFF8-4B3E-89A6-9757658D06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3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9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3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4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5" y="4072591"/>
            <a:ext cx="11017249" cy="15169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5694361"/>
            <a:ext cx="11017250" cy="4746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459F08-BC2F-4F1A-971A-90025FB790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7375" y="6273800"/>
            <a:ext cx="1439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3EDD-216E-4B56-983E-0FA36FCCD422}" type="datetimeFigureOut">
              <a:rPr lang="en-US"/>
              <a:pPr>
                <a:defRPr/>
              </a:pPr>
              <a:t>12/5/2025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A881D2-4A63-4197-A95B-7D57D49C01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49750" y="6273800"/>
            <a:ext cx="34925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7608736" y="1603545"/>
            <a:ext cx="3650910" cy="3650910"/>
          </a:xfrm>
          <a:prstGeom prst="ellipse">
            <a:avLst/>
          </a:prstGeom>
        </p:spPr>
        <p:txBody>
          <a:bodyPr rtlCol="0">
            <a:no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199" y="584200"/>
            <a:ext cx="6666863" cy="160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87376" y="2817453"/>
            <a:ext cx="6667200" cy="59384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376" y="3429000"/>
            <a:ext cx="6667200" cy="2179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61BAE5-841F-4FC6-A118-9324D75E171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87375" y="6273800"/>
            <a:ext cx="1439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C59-837D-47AC-B08B-78BC426D67EF}" type="datetimeFigureOut">
              <a:rPr lang="en-US"/>
              <a:pPr>
                <a:defRPr/>
              </a:pPr>
              <a:t>12/5/2025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AADCE4-44B7-49BA-949B-BCED01F8A3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349750" y="6273800"/>
            <a:ext cx="34925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1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7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5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2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5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FA46-50C7-4EFA-B38E-7EFED3B6B7C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1472-BEF7-4319-8A83-F998EFA4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obotosvarka.ru/" TargetMode="External"/><Relationship Id="rId13" Type="http://schemas.openxmlformats.org/officeDocument/2006/relationships/image" Target="../media/image44.jpg"/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0" Type="http://schemas.openxmlformats.org/officeDocument/2006/relationships/hyperlink" Target="mailto:denis@svarka74.ru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www.crp-robot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0" descr="Изображение выглядит как машина, синий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477F99A-4432-4D66-81AD-727D8529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3" r="-38" b="13776"/>
          <a:stretch>
            <a:fillRect/>
          </a:stretch>
        </p:blipFill>
        <p:spPr bwMode="auto">
          <a:xfrm>
            <a:off x="0" y="0"/>
            <a:ext cx="12192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6AC8E7-D7DE-4252-BCBD-00A7DB062516}"/>
              </a:ext>
            </a:extLst>
          </p:cNvPr>
          <p:cNvSpPr/>
          <p:nvPr/>
        </p:nvSpPr>
        <p:spPr>
          <a:xfrm>
            <a:off x="9186863" y="6408738"/>
            <a:ext cx="1990725" cy="384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396" name="Заголовок 1">
            <a:extLst>
              <a:ext uri="{FF2B5EF4-FFF2-40B4-BE49-F238E27FC236}">
                <a16:creationId xmlns:a16="http://schemas.microsoft.com/office/drawing/2014/main" id="{0FDC11AF-DD59-43C5-92A4-55A8BC1327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8" y="801688"/>
            <a:ext cx="5002212" cy="3637308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Стандартизация – основа технологического лидерства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Лазерные технологии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Гибридные технологии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Сварка трением с перемешиванием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стандарты на испытания сварных швов</a:t>
            </a:r>
          </a:p>
        </p:txBody>
      </p:sp>
      <p:sp>
        <p:nvSpPr>
          <p:cNvPr id="59397" name="Подзаголовок 6">
            <a:extLst>
              <a:ext uri="{FF2B5EF4-FFF2-40B4-BE49-F238E27FC236}">
                <a16:creationId xmlns:a16="http://schemas.microsoft.com/office/drawing/2014/main" id="{3AFA97A6-037E-4F42-8746-918265A476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48163" y="5540375"/>
            <a:ext cx="7691437" cy="1236663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Шахматов Денис Михайлович, </a:t>
            </a: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Руководитель комиссии по профессиональным стандартам СПКС</a:t>
            </a: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к. т. н., руководитель филиала «CROBOTP Урал», руководитель группы компаний «Сварка 74»</a:t>
            </a: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05.12.2025</a:t>
            </a:r>
          </a:p>
        </p:txBody>
      </p:sp>
      <p:pic>
        <p:nvPicPr>
          <p:cNvPr id="59398" name="Рисунок 6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677668-732E-4F50-AFB6-19E7C743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559425"/>
            <a:ext cx="2647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7677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В разработке национальный стандарт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33661" y="985712"/>
            <a:ext cx="10901391" cy="1441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/>
              </a:rPr>
              <a:t>ГОСТ Р Сварка и родственные процессы. Технические требования к процессу </a:t>
            </a:r>
            <a:br>
              <a:rPr lang="ru-RU" sz="1800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sz="1800" b="1" dirty="0">
                <a:solidFill>
                  <a:srgbClr val="002060"/>
                </a:solidFill>
                <a:latin typeface="Century Gothic" panose="020B0502020202020204"/>
              </a:rPr>
              <a:t>лазерно-дуговой гибридной сварки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/>
              </a:rPr>
              <a:t>металлических материалов</a:t>
            </a:r>
          </a:p>
          <a:p>
            <a:pPr marL="457200" indent="-4572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+mj-lt"/>
              <a:buAutoNum type="arabicPeriod"/>
            </a:pPr>
            <a:endParaRPr lang="ru-RU" sz="18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indent="-4572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+mj-lt"/>
              <a:buAutoNum type="arabicPeriod"/>
            </a:pPr>
            <a:endParaRPr lang="ru-RU" sz="11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indent="-4572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+mj-lt"/>
              <a:buAutoNum type="arabicPeriod"/>
            </a:pPr>
            <a:endParaRPr lang="ru-RU" sz="2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indent="-4572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+mj-lt"/>
              <a:buAutoNum type="arabicPeriod"/>
            </a:pPr>
            <a:endParaRPr lang="ru-RU" sz="1200" dirty="0">
              <a:solidFill>
                <a:srgbClr val="FF0000"/>
              </a:solidFill>
              <a:latin typeface="Century Gothic" panose="020B0502020202020204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endParaRPr lang="ru-RU" sz="20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86" y="1892754"/>
            <a:ext cx="2903301" cy="42905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340" y="1906634"/>
            <a:ext cx="2864947" cy="4268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858" y="1892754"/>
            <a:ext cx="2906035" cy="4268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735" y="1898578"/>
            <a:ext cx="2807456" cy="4268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E1314A-83A8-4BFA-989F-6351C6255C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21" y="1010229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867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Сварка трением с перемешиванием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64" y="2477766"/>
            <a:ext cx="3206937" cy="201461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55" y="1198529"/>
            <a:ext cx="4407790" cy="4639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4832" y="2967335"/>
            <a:ext cx="365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Алюминий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Разнородные материалы (алюминий-медь)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210" y="1198529"/>
            <a:ext cx="4407790" cy="4639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9928" y="2249605"/>
            <a:ext cx="3889484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Перевозка грузов </a:t>
            </a: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(цистерны, зерновозы)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Вагоностроение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Мостостроение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Строительные конструкции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Судостроение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Авиационно-космическая отрасль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pic>
        <p:nvPicPr>
          <p:cNvPr id="13" name="Рисунок 12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4C3F9F-89E3-4B24-ACA2-2634A12DC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0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5087" y="185493"/>
            <a:ext cx="9879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Применение сварки трением с перемешиванием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9" y="956254"/>
            <a:ext cx="9702257" cy="5440373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B36BC00-E4DA-40B7-A5DF-3801D2D9C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55" y="5404637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8962" y="227351"/>
            <a:ext cx="9982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Применение сварки трением с перемешиванием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30" y="956254"/>
            <a:ext cx="9137865" cy="5444838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DBC280-39B6-4458-BAAE-81BF84E45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1" y="5355176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1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7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4563" y="247485"/>
            <a:ext cx="9027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Стандарты по сварке трением с перемешиванием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141" y="1282707"/>
            <a:ext cx="11102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ПЕРЕСМОТРЕ в ТК 364:</a:t>
            </a:r>
          </a:p>
          <a:p>
            <a:pPr>
              <a:lnSpc>
                <a:spcPct val="150000"/>
              </a:lnSpc>
            </a:pPr>
            <a:endParaRPr lang="ru-RU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25239-1-2020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трением с перемешиванием. Алюминий. Часть 1.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Словарь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25239-2-2020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трением с перемешиванием. Алюминий. Часть 2.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Конструкция сварных соединений</a:t>
            </a:r>
          </a:p>
          <a:p>
            <a:pPr marL="342900" indent="-342900">
              <a:buFont typeface="+mj-lt"/>
              <a:buAutoNum type="arabicPeriod"/>
            </a:pP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25239-3-2020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трением с перемешиванием. Алюминий. Часть 3.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Аттестация сварщиков-операторов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25239-4-2020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трением с перемешиванием. Алюминий. Часть 4.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Технические требования и аттестация процедур сварки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25239-5-2020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трением с перемешиванием. Алюминий. Часть 5.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Требования к качеству и контролю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001E8E-0A87-48F8-A4DB-58090AF13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88103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Применение трением с перемешиванием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1" y="956254"/>
            <a:ext cx="9407236" cy="54303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9B2A04-F2F0-4B1B-BCE6-C19C0C88B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46" y="5412965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0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4563" y="247485"/>
            <a:ext cx="90274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Стандарты по сварке</a:t>
            </a:r>
            <a:r>
              <a:rPr lang="en-US" sz="26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ru-RU" sz="26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под водой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16" y="1718831"/>
            <a:ext cx="11102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15618-1-2024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Аттестационные испытания сварщиков для подводной сварки. Часть 1.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Гипербарическая мокрая сварка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15618-2-2024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Аттестационные испытания сварщиков для подводной сварки. Часть 2.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Водолазы-сварщики и сварщики-операторы гипербарической сухой сварки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2E8C2D-0200-4985-B1C0-74FF46167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7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2725" y="114266"/>
            <a:ext cx="929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Вступили в силу с 1 декабря 2024 года стандарты </a:t>
            </a:r>
            <a:br>
              <a:rPr lang="ru-RU" sz="24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</a:br>
            <a:r>
              <a:rPr lang="ru-RU" sz="24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на испытания сварных швов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941" y="1109699"/>
            <a:ext cx="111022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4136-2024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 металлических материалов.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Испытания на поперечное растяжение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5173-2024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 металлических материалов.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на изгиб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9016-2024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 металлических материалов.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Испытания на ударный изгиб.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Расположение образца для испытаний, ориентация надреза и испытание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5178-2024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 металлических материалов.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на продольное растяжение металла шва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сварных соединений, выполненных сваркой плавлением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17637-2024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Контроль неразрушающий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Визуальный контроль сварных соединений, выполненных сваркой плавлением</a:t>
            </a:r>
          </a:p>
          <a:p>
            <a:pPr lvl="0" algn="ctr"/>
            <a:r>
              <a:rPr lang="ru-RU" sz="24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На стадии утверждения: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4063-2025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Сварка, пайка высоко- и низкотемпературная, резка.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Перечень 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условные номера процессов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17639-2025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    металлических материалов.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Исследования макроструктуры и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микроструктуры сварных швов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2F98975-859C-4475-A448-E8A8589F2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75E621-C173-430A-B46C-379894F1EB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41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РУКОВОДИТЕЛЕЙ, ОПЕРАТОР, ИНЖЕНЕРОВ  РОБОТОТЕХНИКОВ</a:t>
            </a:r>
          </a:p>
        </p:txBody>
      </p:sp>
      <p:pic>
        <p:nvPicPr>
          <p:cNvPr id="7" name="Рисунок 11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0BF8F2B-6297-4654-B785-274531AA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02" y="1418169"/>
            <a:ext cx="23955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0563A-D5B9-428E-83C6-0898570B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39" y="1418169"/>
            <a:ext cx="49545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282CBADB-7C0A-425C-BFED-55420CC2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89" y="2335744"/>
            <a:ext cx="49514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62421A-1935-4951-8E69-A9ADF1909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70" y="1690688"/>
            <a:ext cx="4047809" cy="270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FA9C1ACB-6849-40DB-A5A2-7833AB7E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0" y="4292911"/>
            <a:ext cx="4675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Промышленная роботизация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и ИТР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Сварщик-оператор РТК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роботах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KUKA,CROBOTP, Yaskawa, FANUC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Оператор роботизированной сварки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Программирование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коллаборативного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робота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Fairino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Promobot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4">
            <a:extLst>
              <a:ext uri="{FF2B5EF4-FFF2-40B4-BE49-F238E27FC236}">
                <a16:creationId xmlns:a16="http://schemas.microsoft.com/office/drawing/2014/main" id="{E3F04C54-9C36-4D0E-8741-9EC02226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2" y="2685705"/>
            <a:ext cx="2319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 descr="Изображение выглядит как одежда, человек, машина, инжинирин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047502-A823-4516-BF68-BD658E96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6512" r="14935"/>
          <a:stretch>
            <a:fillRect/>
          </a:stretch>
        </p:blipFill>
        <p:spPr bwMode="auto">
          <a:xfrm>
            <a:off x="4724487" y="3616856"/>
            <a:ext cx="3559102" cy="301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CEB1D37B-958E-4657-A87C-BCFA1120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18" y="4080097"/>
            <a:ext cx="14970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471F1089-B220-40B1-ADF2-914F5E45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255" y="5719984"/>
            <a:ext cx="365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ООО "Академия Сварки"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Лицензия №14360 от 17.01.2019</a:t>
            </a:r>
          </a:p>
        </p:txBody>
      </p:sp>
    </p:spTree>
    <p:extLst>
      <p:ext uri="{BB962C8B-B14F-4D97-AF65-F5344CB8AC3E}">
        <p14:creationId xmlns:p14="http://schemas.microsoft.com/office/powerpoint/2010/main" val="249759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75E621-C173-430A-B46C-379894F1EB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41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РУКОВОДИТЕЛЕЙ, ОПЕРАТОР, ИНЖЕНЕРОВ  РОБОТОТЕХНИКОВ</a:t>
            </a:r>
          </a:p>
        </p:txBody>
      </p:sp>
      <p:pic>
        <p:nvPicPr>
          <p:cNvPr id="7" name="Рисунок 11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0BF8F2B-6297-4654-B785-274531AA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02" y="1418169"/>
            <a:ext cx="23955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0563A-D5B9-428E-83C6-0898570B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39" y="1418169"/>
            <a:ext cx="49545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282CBADB-7C0A-425C-BFED-55420CC2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89" y="2335744"/>
            <a:ext cx="49514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62421A-1935-4951-8E69-A9ADF1909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70" y="1690688"/>
            <a:ext cx="4047809" cy="270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FA9C1ACB-6849-40DB-A5A2-7833AB7E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0" y="4292911"/>
            <a:ext cx="4675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Промышленная роботизация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и ИТР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Сварщик-оператор РТК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роботах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KUKA,CROBOTP, Yaskawa, FANUC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Оператор роботизированной сварки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Программирование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коллаборативного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робота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Fairino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Promobot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4">
            <a:extLst>
              <a:ext uri="{FF2B5EF4-FFF2-40B4-BE49-F238E27FC236}">
                <a16:creationId xmlns:a16="http://schemas.microsoft.com/office/drawing/2014/main" id="{E3F04C54-9C36-4D0E-8741-9EC02226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2" y="2685705"/>
            <a:ext cx="2319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 descr="Изображение выглядит как одежда, человек, машина, инжинирин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047502-A823-4516-BF68-BD658E96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6512" r="14935"/>
          <a:stretch>
            <a:fillRect/>
          </a:stretch>
        </p:blipFill>
        <p:spPr bwMode="auto">
          <a:xfrm>
            <a:off x="4724487" y="3616856"/>
            <a:ext cx="3559102" cy="301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CEB1D37B-958E-4657-A87C-BCFA1120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18" y="4080097"/>
            <a:ext cx="14970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471F1089-B220-40B1-ADF2-914F5E45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255" y="5719984"/>
            <a:ext cx="365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ООО "Академия Сварки"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Лицензия №14360 от 17.01.2019</a:t>
            </a:r>
          </a:p>
        </p:txBody>
      </p:sp>
    </p:spTree>
    <p:extLst>
      <p:ext uri="{BB962C8B-B14F-4D97-AF65-F5344CB8AC3E}">
        <p14:creationId xmlns:p14="http://schemas.microsoft.com/office/powerpoint/2010/main" val="189666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30" descr="Изображение выглядит как потолок, в помещении, шина, маш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015772-9D10-4CFF-8288-B35295D1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236538"/>
            <a:ext cx="12471400" cy="83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90B60F2-5C9C-4B8F-92C9-68D0EC57E1AF}"/>
              </a:ext>
            </a:extLst>
          </p:cNvPr>
          <p:cNvSpPr/>
          <p:nvPr/>
        </p:nvSpPr>
        <p:spPr>
          <a:xfrm>
            <a:off x="-139700" y="-388938"/>
            <a:ext cx="12118975" cy="7918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10116"/>
                </a:schemeClr>
              </a:gs>
              <a:gs pos="48000">
                <a:schemeClr val="accent1">
                  <a:lumMod val="97000"/>
                  <a:lumOff val="3000"/>
                  <a:alpha val="30355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20" name="Заголовок 2">
            <a:extLst>
              <a:ext uri="{FF2B5EF4-FFF2-40B4-BE49-F238E27FC236}">
                <a16:creationId xmlns:a16="http://schemas.microsoft.com/office/drawing/2014/main" id="{ABA98A56-C0BD-4171-BFB9-C5709C948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658813"/>
            <a:ext cx="6665913" cy="10191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О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5FD752-2EFE-4708-9C8A-B4D2775B5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8562" y="259642"/>
            <a:ext cx="6667200" cy="2511255"/>
          </a:xfrm>
          <a:noFill/>
          <a:scene3d>
            <a:camera prst="orthographicFront"/>
            <a:lightRig rig="threePt" dir="t"/>
          </a:scene3d>
          <a:sp3d prstMaterial="dkEdge"/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>
                <a:solidFill>
                  <a:schemeClr val="bg1"/>
                </a:solidFill>
                <a:latin typeface="Segoe UI" panose="020B0502040204020203" pitchFamily="34" charset="0"/>
              </a:rPr>
              <a:t>Содружество предприятий «Сварка-74» — лидер в сфере сварочного производства и неразрушающего контроля. Мы обучаем сотрудников, разрабатываем и внедряем роботизированные технологии, повышая эффективность производства. Наши комплексные решения подходят для компаний любого масштаба — от малого бизнеса до крупных корпораций.</a:t>
            </a:r>
          </a:p>
          <a:p>
            <a:pPr eaLnBrk="1" hangingPunct="1">
              <a:spcBef>
                <a:spcPct val="0"/>
              </a:spcBef>
            </a:pPr>
            <a:endParaRPr lang="ru-RU" altLang="ru-RU" sz="140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>
                <a:solidFill>
                  <a:schemeClr val="bg1"/>
                </a:solidFill>
                <a:latin typeface="Segoe UI" panose="020B0502040204020203" pitchFamily="34" charset="0"/>
              </a:rPr>
              <a:t>Мы специализируемся на сварке, но также предлагаем услуги по подъему, перемещению, чистке, резке и покраске с помощью роботов. Свяжитесь с нами, чтобы узнать больше о наших предложениях и решениях.</a:t>
            </a:r>
            <a:r>
              <a:rPr lang="ru-RU" altLang="ru-RU" sz="1400">
                <a:solidFill>
                  <a:schemeClr val="bg1"/>
                </a:solidFill>
                <a:latin typeface="Open Sans" panose="020B0606030504020204" pitchFamily="34" charset="0"/>
              </a:rPr>
              <a:t>.</a:t>
            </a:r>
            <a:endParaRPr lang="ru-RU" altLang="ru-RU" sz="110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60424" name="Текст 4">
            <a:extLst>
              <a:ext uri="{FF2B5EF4-FFF2-40B4-BE49-F238E27FC236}">
                <a16:creationId xmlns:a16="http://schemas.microsoft.com/office/drawing/2014/main" id="{D3DE076E-E67A-4690-BE82-F8C23C3D2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813175"/>
            <a:ext cx="66675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/>
          </a:p>
        </p:txBody>
      </p:sp>
      <p:sp>
        <p:nvSpPr>
          <p:cNvPr id="60425" name="AutoShape 7" descr="Проверенные технологии">
            <a:extLst>
              <a:ext uri="{FF2B5EF4-FFF2-40B4-BE49-F238E27FC236}">
                <a16:creationId xmlns:a16="http://schemas.microsoft.com/office/drawing/2014/main" id="{5A197C69-6B7B-4FEA-A726-A9380C560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5" y="-1165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0426" name="AutoShape 8" descr="Комплексный подход">
            <a:extLst>
              <a:ext uri="{FF2B5EF4-FFF2-40B4-BE49-F238E27FC236}">
                <a16:creationId xmlns:a16="http://schemas.microsoft.com/office/drawing/2014/main" id="{444206E1-0B74-4977-B2F1-C5CAB1215D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5" y="-541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0427" name="AutoShape 9" descr="Гарантия результата">
            <a:extLst>
              <a:ext uri="{FF2B5EF4-FFF2-40B4-BE49-F238E27FC236}">
                <a16:creationId xmlns:a16="http://schemas.microsoft.com/office/drawing/2014/main" id="{58B69025-0F06-449D-945E-7BC83F025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5" y="84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0428" name="AutoShape 10" descr="Мобильность">
            <a:extLst>
              <a:ext uri="{FF2B5EF4-FFF2-40B4-BE49-F238E27FC236}">
                <a16:creationId xmlns:a16="http://schemas.microsoft.com/office/drawing/2014/main" id="{06B52545-4BE3-4FC3-908B-7465E84EF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5" y="708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0429" name="Рисунок 35" descr="Изображение выглядит как текст, Шрифт, логотип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DD67A2-C222-43C0-A222-D70BFB4B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645150"/>
            <a:ext cx="240188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14"/>
            <a:ext cx="12192000" cy="6857827"/>
          </a:xfrm>
          <a:prstGeom prst="rect">
            <a:avLst/>
          </a:prstGeom>
        </p:spPr>
      </p:pic>
      <p:pic>
        <p:nvPicPr>
          <p:cNvPr id="7" name="Рисунок 11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0BF8F2B-6297-4654-B785-274531AA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41" y="582711"/>
            <a:ext cx="1387459" cy="5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машина, в помещении, Авторемонтная мастерская, завод&#10;&#10;Автоматически созданное описание">
            <a:extLst>
              <a:ext uri="{FF2B5EF4-FFF2-40B4-BE49-F238E27FC236}">
                <a16:creationId xmlns:a16="http://schemas.microsoft.com/office/drawing/2014/main" id="{46A3EDCB-3230-4B95-8CBE-03D5885CF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97" y="187897"/>
            <a:ext cx="3562319" cy="267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машина, инжиниринг, завод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CC4BD3D6-76BA-4EE9-AC76-5A43C3778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96" y="2794426"/>
            <a:ext cx="3562320" cy="267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текст, машина, труб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CF0D347-7226-4A1C-8578-897242A26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41" y="1195543"/>
            <a:ext cx="3562318" cy="267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14AAF0C-05A5-49EB-BAE1-05B1CF81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75" y="3905808"/>
            <a:ext cx="46234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</a:rPr>
              <a:t>В нашем демонстрационном зале представлено все разнообразие сварочного оборудования, включая роботов.  г. Челябинск, ул. Днепропетровская 23</a:t>
            </a:r>
          </a:p>
        </p:txBody>
      </p:sp>
      <p:pic>
        <p:nvPicPr>
          <p:cNvPr id="12" name="Рисунок 11" descr="Изображение выглядит как машина, текст, колесо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08F9D5C-5959-45D1-9620-2DF5F1B789D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2027" y="1320976"/>
            <a:ext cx="2750023" cy="366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56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4563" y="247485"/>
            <a:ext cx="902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2076483"/>
            <a:ext cx="7690062" cy="316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890D70-622D-4565-A6E8-3FBCCE35D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1" y="1058243"/>
            <a:ext cx="2187323" cy="8600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5608AE-CBC3-4CBB-A97B-EEE16CAADC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1" y="2076483"/>
            <a:ext cx="3164324" cy="3164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CD479-14E5-499B-8ECD-7C7F3B57D222}"/>
              </a:ext>
            </a:extLst>
          </p:cNvPr>
          <p:cNvSpPr txBox="1"/>
          <p:nvPr/>
        </p:nvSpPr>
        <p:spPr>
          <a:xfrm>
            <a:off x="2904563" y="216707"/>
            <a:ext cx="878317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Мы – это наша работа!                    </a:t>
            </a:r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tk364.naks.ru</a:t>
            </a:r>
          </a:p>
          <a:p>
            <a:endParaRPr lang="ru-RU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840D69-5414-4562-9C8E-338084E9F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662" y="1058243"/>
            <a:ext cx="3793282" cy="5234730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7DF48A17-1D99-4894-A2EB-00F7CC849997}"/>
              </a:ext>
            </a:extLst>
          </p:cNvPr>
          <p:cNvSpPr txBox="1"/>
          <p:nvPr/>
        </p:nvSpPr>
        <p:spPr>
          <a:xfrm>
            <a:off x="7826991" y="1129889"/>
            <a:ext cx="3692928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i="0" dirty="0">
                <a:solidFill>
                  <a:srgbClr val="575B7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 НПП Сварка-74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 Челябинск, ул. Днепропетровская 23 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+7 (351) 729-94-20  </a:t>
            </a:r>
            <a:r>
              <a:rPr lang="en-US" sz="1400" b="0" i="0" u="sng" dirty="0">
                <a:solidFill>
                  <a:srgbClr val="C160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https://robotosvarka.ru/</a:t>
            </a:r>
            <a:endParaRPr lang="ru-RU" sz="1400" b="0" i="0" u="sng" dirty="0">
              <a:solidFill>
                <a:srgbClr val="C160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pc="8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</a:t>
            </a:r>
            <a:r>
              <a:rPr lang="en-US" sz="1400" spc="3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400" cap="small" spc="50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</a:t>
            </a:r>
            <a:r>
              <a:rPr lang="en-US" sz="1400" spc="-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</a:t>
            </a:r>
            <a:r>
              <a:rPr lang="en-US" sz="1400" spc="60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</a:t>
            </a:r>
            <a:r>
              <a:rPr lang="en-US" sz="1400" spc="-12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-</a:t>
            </a:r>
            <a:r>
              <a:rPr lang="en-US" sz="1400" spc="-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</a:t>
            </a:r>
            <a:r>
              <a:rPr lang="en-US" sz="1400" spc="5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ob</a:t>
            </a:r>
            <a:r>
              <a:rPr lang="en-US" sz="1400" spc="20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ot</a:t>
            </a:r>
            <a:r>
              <a:rPr lang="en-US" sz="1400" spc="1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400" spc="-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</a:t>
            </a:r>
            <a:r>
              <a:rPr lang="en-US" sz="1400" spc="35" dirty="0">
                <a:solidFill>
                  <a:srgbClr val="0069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u</a:t>
            </a:r>
            <a:br>
              <a:rPr lang="ru-RU" sz="900" dirty="0"/>
            </a:br>
            <a:endParaRPr sz="850" dirty="0">
              <a:latin typeface="Lucida Sans Unicode"/>
              <a:cs typeface="Lucida Sans Unicod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B3B34-7DED-4956-A970-3F2B515865FE}"/>
              </a:ext>
            </a:extLst>
          </p:cNvPr>
          <p:cNvSpPr txBox="1"/>
          <p:nvPr/>
        </p:nvSpPr>
        <p:spPr>
          <a:xfrm>
            <a:off x="7566023" y="2146774"/>
            <a:ext cx="451027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Денис Михайлович Шахматов</a:t>
            </a:r>
          </a:p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к. т. Н. Руководитель комиссии по профессиональным стандартам</a:t>
            </a:r>
          </a:p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к. т. н., руководитель филиала «CROBOTP Урал», руководитель группы компаний «Сварка 74»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Тел. +7-912-891-2076</a:t>
            </a:r>
          </a:p>
          <a:p>
            <a:pPr algn="ctr"/>
            <a:r>
              <a:rPr lang="en-US" sz="1800" b="1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denis@svarka74.ru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0AFDEEB-9662-49F7-AE71-25347C4F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1" y="5877274"/>
            <a:ext cx="28575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2A834246-9AC1-40C6-9A36-E34FE491C98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24903" y="5464400"/>
            <a:ext cx="2132773" cy="25394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68503D8-92D7-4C3B-BD4A-DBE7D08365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4903" y="4582996"/>
            <a:ext cx="2287470" cy="7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1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0776" y="185493"/>
            <a:ext cx="850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Требования к сварным соединениям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33529506"/>
              </p:ext>
            </p:extLst>
          </p:nvPr>
        </p:nvGraphicFramePr>
        <p:xfrm>
          <a:off x="1322316" y="887104"/>
          <a:ext cx="9321800" cy="539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37CD90-5871-4971-B148-6AE470BFC5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7677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Лазерные технологии</a:t>
            </a:r>
            <a:br>
              <a:rPr kumimoji="0" lang="ru-RU" sz="3600" b="0" i="0" u="none" strike="noStrike" kern="0" cap="all" spc="0" normalizeH="0" baseline="0" noProof="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54" y="1210818"/>
            <a:ext cx="2451982" cy="14750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14" y="2901506"/>
            <a:ext cx="2470137" cy="1522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80" y="4684809"/>
            <a:ext cx="2451982" cy="1577324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3760486" y="1418861"/>
            <a:ext cx="4381004" cy="458409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715" y="1888093"/>
            <a:ext cx="4246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Лазерная сварка (стали, </a:t>
            </a:r>
            <a:br>
              <a:rPr lang="ru-RU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алюминий, титан, разнородные </a:t>
            </a:r>
            <a:br>
              <a:rPr lang="ru-RU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материалы)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1926" y="3540956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Лазерная наплавка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5715" y="5423336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entury Gothic" panose="020B0502020202020204"/>
              </a:rPr>
              <a:t>Лазерная резка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8153412" y="1394707"/>
            <a:ext cx="3890714" cy="460824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4902" y="1572379"/>
            <a:ext cx="3477234" cy="419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Строительство </a:t>
            </a:r>
            <a:br>
              <a:rPr lang="ru-RU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i="1" dirty="0">
                <a:solidFill>
                  <a:srgbClr val="002060"/>
                </a:solidFill>
                <a:latin typeface="Century Gothic" panose="020B0502020202020204"/>
              </a:rPr>
              <a:t>(сварка оцинкованных </a:t>
            </a:r>
            <a:br>
              <a:rPr lang="ru-RU" i="1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i="1" dirty="0">
                <a:solidFill>
                  <a:srgbClr val="002060"/>
                </a:solidFill>
                <a:latin typeface="Century Gothic" panose="020B0502020202020204"/>
              </a:rPr>
              <a:t>тонкостенных профилей)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Машиностроение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Сельское хозяйство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Электроника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Автопром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Аэрокосмическая 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промышленность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Ж/д транспорт</a:t>
            </a:r>
            <a:br>
              <a:rPr lang="ru-RU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i="1" dirty="0">
                <a:solidFill>
                  <a:srgbClr val="002060"/>
                </a:solidFill>
                <a:latin typeface="Century Gothic" panose="020B0502020202020204"/>
              </a:rPr>
              <a:t>(вагоностроение)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Медицинское 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/>
              </a:rPr>
              <a:t>оборудование</a:t>
            </a:r>
          </a:p>
        </p:txBody>
      </p:sp>
      <p:pic>
        <p:nvPicPr>
          <p:cNvPr id="20" name="Рисунок 19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6A9BAA-C798-401D-947E-979C8E4A8D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7" y="5473471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0776" y="185493"/>
            <a:ext cx="850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Стандарты по лазерной сварке/наплавке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518" y="1189092"/>
            <a:ext cx="111520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69875" fontAlgn="t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28915-91 Сварка лазерная импульсная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Соединения сварные точечные. Основные типы, конструктивные элементы и размеры</a:t>
            </a:r>
          </a:p>
          <a:p>
            <a:pPr marL="358775" lvl="0" indent="-269875" fontAlgn="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58775" lvl="0" indent="-269875" fontAlgn="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ГОСТ EN 1011-6-2017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Сварка. Рекомендации по сварке металлических материалов.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Часть 6.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Лазерная сварка</a:t>
            </a:r>
          </a:p>
          <a:p>
            <a:pPr marL="358775" lvl="0" indent="-269875" fontAlgn="t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58775" indent="-269875" fontAlgn="t">
              <a:buClr>
                <a:prstClr val="white"/>
              </a:buClr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ГОСТ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ISO 9692-1-2016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и родственные процессы.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Типы подготовки соединений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Часть 1. Сварка ручная дуговая плавящимся электродом, сварка дуговая плавящимся электродом в защитном газе, сварка газовая, сварка дуговая вольфрамовым электродом в инертном газе и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лучевая сталей</a:t>
            </a:r>
          </a:p>
          <a:p>
            <a:pPr marL="358775" indent="-269875" fontAlgn="t">
              <a:buClr>
                <a:prstClr val="white"/>
              </a:buClr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58775" indent="-269875" fontAlgn="t">
              <a:buClr>
                <a:prstClr val="white"/>
              </a:buClr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 ГОСТ ISO 15609-4-2017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Технические требования и аттестация процедур сварки металлических материалов. Технические требования к процедуре сварки.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Часть 4. Лазерная сварка</a:t>
            </a:r>
          </a:p>
          <a:p>
            <a:pPr marL="358775" indent="-269875" fontAlgn="t">
              <a:buClr>
                <a:prstClr val="white"/>
              </a:buClr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68288" lvl="0" indent="-268288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 ГОСТ ISO 15614-11-2016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Технические требования и аттестация процедур сварки металлических материалов.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Проверка процедуры сварки. Часть 11. </a:t>
            </a:r>
          </a:p>
          <a:p>
            <a:pPr marL="268288" lvl="0" indent="-268288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Электронно-лучевая и лазерная сварка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CC8856-0906-416A-ADF9-56D67DFA6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46" y="5442549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9027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Качество лазерной сварки и резки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447" y="1467525"/>
            <a:ext cx="11107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12932-2017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Гибридная лазерно-дуговая сварка сталей, никеля и никелевых сплавов. Уровни качества для дефектов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15609-6-2016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Технические требования и аттестация процедур сварки металлических материалов. Технические требования к процедуре сварки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Часть 6. Лазерно-дуговая гибридная сварка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6520-1-2012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и родственные процессы. Классификация дефектов геометрии 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сплошности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металлических материалах. Часть 1.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 плавлением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17658-2022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Дефекты кислородной, лазерной и плазменной резки.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Термины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Р ИСО 9013-2022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Резка термическая. Классификация резов.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Геометрические характеристики изделий и допуски по качеству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C94EBE-3B62-4715-885A-3CBE2F9FB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7677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Качество лазерной сварки и резки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16" y="1584209"/>
            <a:ext cx="11102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13919-1-2017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Сварка. Соединения, полученные электронно-лучевой и лазерной сваркой.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Руководство по оценке уровня качества для дефектов. Часть 1. Сталь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13919-2-2017 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Сварка. Соединения, полученные электронно-лучевой и лазерной сваркой.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Руководство по оценке уровней качества для дефектов. Часть 2. Алюминий 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его сплавы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ЕN 4678-2016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Авиационно-космическая серия. Сварные и паяные изделия для авиационно-космических конструкций. Соединения металлических материалов, выполненные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лазерной сваркой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Качество сварных изделий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ГОСТ ISO 22826-2017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разрушающие сварных швов металлических материалов.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Испытания на твердость узких сварных соединений, выполненных лазерной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 электронно-лучевой сваркой (определение твердости по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Виккерсу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Кнупу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" name="Рисунок 8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4CE93CB-5F51-442C-98BA-6FE4CFCA1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7690063" y="1282707"/>
            <a:ext cx="4168276" cy="5248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solidFill>
              <a:srgbClr val="AD84C6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1827516"/>
            <a:ext cx="5798127" cy="4347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6979" y="6386574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ТК 364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185493"/>
            <a:ext cx="8534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j-ea"/>
                <a:cs typeface="+mj-cs"/>
              </a:rPr>
              <a:t>Комбинированные и гибридные процессы</a:t>
            </a:r>
            <a:br>
              <a:rPr lang="ru-RU" sz="3600" kern="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60" y="1827516"/>
            <a:ext cx="2759504" cy="21079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428" y="1848918"/>
            <a:ext cx="3050672" cy="20955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23483" y="4102648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Century Gothic" panose="020B0502020202020204"/>
              </a:rPr>
              <a:t>1- лазерный пучок, 2 – дуговая горелка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608" y="1211392"/>
            <a:ext cx="5840067" cy="471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pic>
        <p:nvPicPr>
          <p:cNvPr id="12" name="Рисунок 11" descr="Изображение выглядит как Графика, логотип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DC3D09-7C33-4EA7-A266-9822D5564F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9" y="5316872"/>
            <a:ext cx="2187323" cy="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75E621-C173-430A-B46C-379894F1EB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41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</a:t>
            </a:r>
          </a:p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Гибридные лазерные технологии </a:t>
            </a:r>
          </a:p>
          <a:p>
            <a:pPr algn="l" eaLnBrk="1" hangingPunct="1"/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1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0BF8F2B-6297-4654-B785-274531AA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702" y="4185986"/>
            <a:ext cx="23955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7836D557-CB7C-4805-809D-FA4A5F76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7172" r="3638" b="6728"/>
          <a:stretch>
            <a:fillRect/>
          </a:stretch>
        </p:blipFill>
        <p:spPr bwMode="auto">
          <a:xfrm>
            <a:off x="3917969" y="1519320"/>
            <a:ext cx="55911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Рисунок 7" descr="Изображение выглядит как текст, снимок экрана, дизайн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90D25B69-FD4B-4EC8-AD67-A6C0FA44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35" y="1249524"/>
            <a:ext cx="3784599" cy="293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96C8FB85-B234-4322-98A0-28417D81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0" y="1713608"/>
            <a:ext cx="27122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Гибридная лазерная сварка </a:t>
            </a:r>
            <a:r>
              <a:rPr lang="ru-RU" altLang="ru-RU" dirty="0">
                <a:solidFill>
                  <a:schemeClr val="bg1"/>
                </a:solidFill>
              </a:rPr>
              <a:t>— вид сварки, который совмещает принципы лазерной и дуговой сварки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F347AD-1238-4659-9E37-F762E5FF1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69" y="4174048"/>
            <a:ext cx="2367645" cy="231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3C3EF7-5D33-46F8-B017-9C6A20547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082" y="3559117"/>
            <a:ext cx="4517528" cy="23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DFEB1CC-3DBE-404D-8A0C-D77B85236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501514" y="4196361"/>
            <a:ext cx="1994568" cy="221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698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1295</Words>
  <Application>Microsoft Office PowerPoint</Application>
  <PresentationFormat>Широкоэкранный</PresentationFormat>
  <Paragraphs>177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 Gothic</vt:lpstr>
      <vt:lpstr>Helvetica Neue</vt:lpstr>
      <vt:lpstr>Lucida Sans Unicode</vt:lpstr>
      <vt:lpstr>Open Sans</vt:lpstr>
      <vt:lpstr>Segoe UI</vt:lpstr>
      <vt:lpstr>Times New Roman</vt:lpstr>
      <vt:lpstr>Wingdings</vt:lpstr>
      <vt:lpstr>Wingdings 3</vt:lpstr>
      <vt:lpstr>Тема Office</vt:lpstr>
      <vt:lpstr>Стандартизация – основа технологического лидерства Лазерные технологии Гибридные технологии Сварка трением с перемешиванием стандарты на испытания сварных швов</vt:lpstr>
      <vt:lpstr>О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Михайловна</dc:creator>
  <cp:lastModifiedBy>Денис Шахматов</cp:lastModifiedBy>
  <cp:revision>105</cp:revision>
  <cp:lastPrinted>2025-01-24T15:27:48Z</cp:lastPrinted>
  <dcterms:created xsi:type="dcterms:W3CDTF">2025-01-21T14:12:11Z</dcterms:created>
  <dcterms:modified xsi:type="dcterms:W3CDTF">2025-12-05T05:54:37Z</dcterms:modified>
</cp:coreProperties>
</file>